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381" r:id="rId3"/>
    <p:sldId id="372" r:id="rId4"/>
    <p:sldId id="368" r:id="rId5"/>
    <p:sldId id="358" r:id="rId6"/>
    <p:sldId id="371" r:id="rId7"/>
    <p:sldId id="373"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3" r:id="rId24"/>
    <p:sldId id="402"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36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C36"/>
    <a:srgbClr val="F4F406"/>
    <a:srgbClr val="FBA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9"/>
    <p:restoredTop sz="86394"/>
  </p:normalViewPr>
  <p:slideViewPr>
    <p:cSldViewPr snapToGrid="0">
      <p:cViewPr varScale="1">
        <p:scale>
          <a:sx n="123" d="100"/>
          <a:sy n="123" d="100"/>
        </p:scale>
        <p:origin x="320" y="480"/>
      </p:cViewPr>
      <p:guideLst/>
    </p:cSldViewPr>
  </p:slideViewPr>
  <p:outlineViewPr>
    <p:cViewPr>
      <p:scale>
        <a:sx n="33" d="100"/>
        <a:sy n="33" d="100"/>
      </p:scale>
      <p:origin x="0" y="-369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21947-775C-7344-AE0F-4511446B22CC}" type="datetimeFigureOut">
              <a:rPr lang="en-US" smtClean="0"/>
              <a:t>3/18/25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5F58-33D0-BB4E-8258-231CA0C357A1}" type="slidenum">
              <a:rPr lang="en-US" smtClean="0"/>
              <a:t>‹#›</a:t>
            </a:fld>
            <a:endParaRPr lang="en-US"/>
          </a:p>
        </p:txBody>
      </p:sp>
    </p:spTree>
    <p:extLst>
      <p:ext uri="{BB962C8B-B14F-4D97-AF65-F5344CB8AC3E}">
        <p14:creationId xmlns:p14="http://schemas.microsoft.com/office/powerpoint/2010/main" val="294593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1</a:t>
            </a:fld>
            <a:endParaRPr lang="en-US"/>
          </a:p>
        </p:txBody>
      </p:sp>
    </p:spTree>
    <p:extLst>
      <p:ext uri="{BB962C8B-B14F-4D97-AF65-F5344CB8AC3E}">
        <p14:creationId xmlns:p14="http://schemas.microsoft.com/office/powerpoint/2010/main" val="126656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B69E5-CE72-F559-D8CE-476453733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E3857-BDA5-BFE1-4013-464C602CF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C8976-F8DA-E7E9-86B3-07BD4FAAC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92127-1865-374B-7432-741FC7A9DA03}"/>
              </a:ext>
            </a:extLst>
          </p:cNvPr>
          <p:cNvSpPr>
            <a:spLocks noGrp="1"/>
          </p:cNvSpPr>
          <p:nvPr>
            <p:ph type="sldNum" sz="quarter" idx="5"/>
          </p:nvPr>
        </p:nvSpPr>
        <p:spPr/>
        <p:txBody>
          <a:bodyPr/>
          <a:lstStyle/>
          <a:p>
            <a:fld id="{A2215F58-33D0-BB4E-8258-231CA0C357A1}" type="slidenum">
              <a:rPr lang="en-US" smtClean="0"/>
              <a:t>3</a:t>
            </a:fld>
            <a:endParaRPr lang="en-US"/>
          </a:p>
        </p:txBody>
      </p:sp>
    </p:spTree>
    <p:extLst>
      <p:ext uri="{BB962C8B-B14F-4D97-AF65-F5344CB8AC3E}">
        <p14:creationId xmlns:p14="http://schemas.microsoft.com/office/powerpoint/2010/main" val="3983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96ED-0847-F0C9-33F0-9F656D669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B0C74-1EEE-F916-74B9-E7DB47F21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21818-E626-9B46-C475-69B510916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C5E75-DBCB-EB4F-6FBC-F6BF2A58CDCD}"/>
              </a:ext>
            </a:extLst>
          </p:cNvPr>
          <p:cNvSpPr>
            <a:spLocks noGrp="1"/>
          </p:cNvSpPr>
          <p:nvPr>
            <p:ph type="sldNum" sz="quarter" idx="5"/>
          </p:nvPr>
        </p:nvSpPr>
        <p:spPr/>
        <p:txBody>
          <a:bodyPr/>
          <a:lstStyle/>
          <a:p>
            <a:fld id="{A2215F58-33D0-BB4E-8258-231CA0C357A1}" type="slidenum">
              <a:rPr lang="en-US" smtClean="0"/>
              <a:t>4</a:t>
            </a:fld>
            <a:endParaRPr lang="en-US"/>
          </a:p>
        </p:txBody>
      </p:sp>
    </p:spTree>
    <p:extLst>
      <p:ext uri="{BB962C8B-B14F-4D97-AF65-F5344CB8AC3E}">
        <p14:creationId xmlns:p14="http://schemas.microsoft.com/office/powerpoint/2010/main" val="309226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5</a:t>
            </a:fld>
            <a:endParaRPr lang="en-US"/>
          </a:p>
        </p:txBody>
      </p:sp>
    </p:spTree>
    <p:extLst>
      <p:ext uri="{BB962C8B-B14F-4D97-AF65-F5344CB8AC3E}">
        <p14:creationId xmlns:p14="http://schemas.microsoft.com/office/powerpoint/2010/main" val="11793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6</a:t>
            </a:fld>
            <a:endParaRPr lang="en-US"/>
          </a:p>
        </p:txBody>
      </p:sp>
    </p:spTree>
    <p:extLst>
      <p:ext uri="{BB962C8B-B14F-4D97-AF65-F5344CB8AC3E}">
        <p14:creationId xmlns:p14="http://schemas.microsoft.com/office/powerpoint/2010/main" val="48164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23</a:t>
            </a:fld>
            <a:endParaRPr lang="en-US"/>
          </a:p>
        </p:txBody>
      </p:sp>
    </p:spTree>
    <p:extLst>
      <p:ext uri="{BB962C8B-B14F-4D97-AF65-F5344CB8AC3E}">
        <p14:creationId xmlns:p14="http://schemas.microsoft.com/office/powerpoint/2010/main" val="385690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CBD97-86A3-EF99-D431-7FA1D0474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DC73A-4604-62C0-4EDB-5624EEA8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0E3D8-C1BE-938F-ADCE-09DCA1032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B6138-BA10-F38D-E25A-BDD22D2517C1}"/>
              </a:ext>
            </a:extLst>
          </p:cNvPr>
          <p:cNvSpPr>
            <a:spLocks noGrp="1"/>
          </p:cNvSpPr>
          <p:nvPr>
            <p:ph type="sldNum" sz="quarter" idx="5"/>
          </p:nvPr>
        </p:nvSpPr>
        <p:spPr/>
        <p:txBody>
          <a:bodyPr/>
          <a:lstStyle/>
          <a:p>
            <a:fld id="{A2215F58-33D0-BB4E-8258-231CA0C357A1}" type="slidenum">
              <a:rPr lang="en-US" smtClean="0"/>
              <a:t>25</a:t>
            </a:fld>
            <a:endParaRPr lang="en-US"/>
          </a:p>
        </p:txBody>
      </p:sp>
    </p:spTree>
    <p:extLst>
      <p:ext uri="{BB962C8B-B14F-4D97-AF65-F5344CB8AC3E}">
        <p14:creationId xmlns:p14="http://schemas.microsoft.com/office/powerpoint/2010/main" val="313867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58C0-3EA4-931E-E00A-E71AB78A6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6E440-79EC-E1EA-964D-F91DE000B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141ED-9D3F-95BB-D275-B4E78E617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59E5-4BA5-2BE0-7588-0DD635F0622D}"/>
              </a:ext>
            </a:extLst>
          </p:cNvPr>
          <p:cNvSpPr>
            <a:spLocks noGrp="1"/>
          </p:cNvSpPr>
          <p:nvPr>
            <p:ph type="sldNum" sz="quarter" idx="5"/>
          </p:nvPr>
        </p:nvSpPr>
        <p:spPr/>
        <p:txBody>
          <a:bodyPr/>
          <a:lstStyle/>
          <a:p>
            <a:fld id="{A2215F58-33D0-BB4E-8258-231CA0C357A1}" type="slidenum">
              <a:rPr lang="en-US" smtClean="0"/>
              <a:t>39</a:t>
            </a:fld>
            <a:endParaRPr lang="en-US"/>
          </a:p>
        </p:txBody>
      </p:sp>
    </p:spTree>
    <p:extLst>
      <p:ext uri="{BB962C8B-B14F-4D97-AF65-F5344CB8AC3E}">
        <p14:creationId xmlns:p14="http://schemas.microsoft.com/office/powerpoint/2010/main" val="303279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666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3309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95000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02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A5DC9-71E8-6548-B91B-4D234A07D767}" type="datetimeFigureOut">
              <a:rPr lang="en-US" smtClean="0"/>
              <a:t>3/18/25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9108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A5DC9-71E8-6548-B91B-4D234A07D767}"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66252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A5DC9-71E8-6548-B91B-4D234A07D767}" type="datetimeFigureOut">
              <a:rPr lang="en-US" smtClean="0"/>
              <a:t>3/18/25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88891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A5DC9-71E8-6548-B91B-4D234A07D767}" type="datetimeFigureOut">
              <a:rPr lang="en-US" smtClean="0"/>
              <a:t>3/18/25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499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A5DC9-71E8-6548-B91B-4D234A07D767}" type="datetimeFigureOut">
              <a:rPr lang="en-US" smtClean="0"/>
              <a:t>3/18/25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539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57208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3/18/25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4671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A6A5DC9-71E8-6548-B91B-4D234A07D767}" type="datetimeFigureOut">
              <a:rPr lang="en-US" smtClean="0"/>
              <a:t>3/18/25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618870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2.jpg" descr="A maze with a yellow dot&#10;&#10;Description automatically generated">
            <a:extLst>
              <a:ext uri="{FF2B5EF4-FFF2-40B4-BE49-F238E27FC236}">
                <a16:creationId xmlns:a16="http://schemas.microsoft.com/office/drawing/2014/main" id="{D08B442A-E06C-0D98-DB30-F79B4DFC9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635875"/>
            <a:ext cx="1532153" cy="21067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jpg">
            <a:extLst>
              <a:ext uri="{FF2B5EF4-FFF2-40B4-BE49-F238E27FC236}">
                <a16:creationId xmlns:a16="http://schemas.microsoft.com/office/drawing/2014/main" id="{9C9EA3C5-84B1-1E28-9C44-EA50B09C8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923" y="1781211"/>
            <a:ext cx="5601937" cy="71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DAA2A-3AE8-42D5-F5B9-7A3FB98361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5D9AE4B-7C18-3A83-53CB-02F13678C527}"/>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F37B4FF-ED1E-EAE4-D34A-DCE42AE51EEE}"/>
              </a:ext>
            </a:extLst>
          </p:cNvPr>
          <p:cNvSpPr>
            <a:spLocks noChangeArrowheads="1"/>
          </p:cNvSpPr>
          <p:nvPr/>
        </p:nvSpPr>
        <p:spPr bwMode="auto">
          <a:xfrm>
            <a:off x="1975945" y="2921261"/>
            <a:ext cx="82401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Arial" panose="020B0604020202020204" pitchFamily="34" charset="0"/>
                <a:ea typeface="Cambria" panose="02040503050406030204" pitchFamily="18" charset="0"/>
                <a:cs typeface="Times New Roman" panose="02020603050405020304" pitchFamily="18" charset="0"/>
              </a:rPr>
              <a:t>What I have learned during my 50 years of Christian ministry </a:t>
            </a:r>
            <a:r>
              <a:rPr kumimoji="0" lang="en-US" altLang="en-US" sz="4000" b="0" i="0" u="none" strike="noStrike" cap="none" normalizeH="0" baseline="0" dirty="0">
                <a:ln>
                  <a:noFill/>
                </a:ln>
                <a:solidFill>
                  <a:srgbClr val="ECCC36"/>
                </a:solidFill>
                <a:effectLst/>
                <a:latin typeface="Arial" panose="020B0604020202020204" pitchFamily="34" charset="0"/>
                <a:ea typeface="Cambria" panose="02040503050406030204" pitchFamily="18" charset="0"/>
                <a:cs typeface="Times New Roman" panose="02020603050405020304" pitchFamily="18" charset="0"/>
              </a:rPr>
              <a:t>(and how it might help you)</a:t>
            </a:r>
            <a:endParaRPr kumimoji="0" lang="en-US" altLang="en-US" sz="4000" b="0" i="0" u="none" strike="noStrike" cap="none" normalizeH="0" baseline="0" dirty="0">
              <a:ln>
                <a:noFill/>
              </a:ln>
              <a:solidFill>
                <a:srgbClr val="ECCC36"/>
              </a:solidFill>
              <a:effectLst/>
              <a:latin typeface="Arial" panose="020B0604020202020204" pitchFamily="34" charset="0"/>
            </a:endParaRPr>
          </a:p>
        </p:txBody>
      </p:sp>
    </p:spTree>
    <p:extLst>
      <p:ext uri="{BB962C8B-B14F-4D97-AF65-F5344CB8AC3E}">
        <p14:creationId xmlns:p14="http://schemas.microsoft.com/office/powerpoint/2010/main" val="28178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9990CA-FAD4-6E4B-6A96-884669F1721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5371424-6871-E04A-B661-98EC81E5FFA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33084B3F-3586-094F-21A1-53078F25EA3E}"/>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Corinthians 14:3 But the one who prophesies speaks to people for their strengthening, encouraging and comfort. </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i="1" dirty="0">
                <a:effectLst/>
                <a:latin typeface="Arial" panose="020B0604020202020204" pitchFamily="34" charset="0"/>
                <a:ea typeface="Times New Roman" panose="02020603050405020304" pitchFamily="18" charset="0"/>
                <a:cs typeface="Arial" panose="020B0604020202020204" pitchFamily="34" charset="0"/>
              </a:rPr>
              <a:t> 14:3 Men den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talar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ger </a:t>
            </a:r>
            <a:r>
              <a:rPr lang="en-US" i="1" dirty="0" err="1">
                <a:effectLst/>
                <a:latin typeface="Arial" panose="020B0604020202020204" pitchFamily="34" charset="0"/>
                <a:ea typeface="Times New Roman" panose="02020603050405020304" pitchFamily="18" charset="0"/>
                <a:cs typeface="Arial" panose="020B0604020202020204" pitchFamily="34" charset="0"/>
              </a:rPr>
              <a:t>uppbyggelse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uppmuntran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tröst</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32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53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D0115B-E385-C14F-0992-C0F59E03815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4924280-95E0-7A7C-E156-A2D07C8F8B60}"/>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C8AA871-85CF-43C0-B9BC-E6F1FDBAFE18}"/>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 will help you speak and will teach you what to say. - Exodus 4:12</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i="1" dirty="0">
                <a:effectLst/>
                <a:latin typeface="Arial" panose="020B0604020202020204" pitchFamily="34" charset="0"/>
                <a:ea typeface="Times New Roman" panose="02020603050405020304" pitchFamily="18" charset="0"/>
                <a:cs typeface="Arial" panose="020B0604020202020204" pitchFamily="34" charset="0"/>
              </a:rPr>
              <a:t> 4:12  </a:t>
            </a:r>
            <a:r>
              <a:rPr lang="en-US" i="1" dirty="0" err="1">
                <a:effectLst/>
                <a:latin typeface="Arial" panose="020B0604020202020204" pitchFamily="34" charset="0"/>
                <a:ea typeface="Times New Roman" panose="02020603050405020304" pitchFamily="18" charset="0"/>
                <a:cs typeface="Arial" panose="020B0604020202020204" pitchFamily="34" charset="0"/>
              </a:rPr>
              <a:t>Gå</a:t>
            </a:r>
            <a:r>
              <a:rPr lang="en-US" i="1" dirty="0">
                <a:effectLst/>
                <a:latin typeface="Arial" panose="020B0604020202020204" pitchFamily="34" charset="0"/>
                <a:ea typeface="Times New Roman" panose="02020603050405020304" pitchFamily="18" charset="0"/>
                <a:cs typeface="Arial" panose="020B0604020202020204" pitchFamily="34" charset="0"/>
              </a:rPr>
              <a:t> nu, jag ska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med din mun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a:t>
            </a:r>
            <a:r>
              <a:rPr lang="en-US" i="1" dirty="0">
                <a:effectLst/>
                <a:latin typeface="Arial" panose="020B0604020202020204" pitchFamily="34" charset="0"/>
                <a:ea typeface="Times New Roman" panose="02020603050405020304" pitchFamily="18" charset="0"/>
                <a:cs typeface="Arial" panose="020B0604020202020204" pitchFamily="34" charset="0"/>
              </a:rPr>
              <a:t> dig </a:t>
            </a:r>
            <a:r>
              <a:rPr lang="en-US" i="1" dirty="0" err="1">
                <a:effectLst/>
                <a:latin typeface="Arial" panose="020B0604020202020204" pitchFamily="34" charset="0"/>
                <a:ea typeface="Times New Roman" panose="02020603050405020304" pitchFamily="18" charset="0"/>
                <a:cs typeface="Arial" panose="020B0604020202020204" pitchFamily="34" charset="0"/>
              </a:rPr>
              <a:t>vad</a:t>
            </a:r>
            <a:r>
              <a:rPr lang="en-US" i="1" dirty="0">
                <a:effectLst/>
                <a:latin typeface="Arial" panose="020B0604020202020204" pitchFamily="34" charset="0"/>
                <a:ea typeface="Times New Roman" panose="02020603050405020304" pitchFamily="18" charset="0"/>
                <a:cs typeface="Arial" panose="020B0604020202020204" pitchFamily="34" charset="0"/>
              </a:rPr>
              <a:t> du ska </a:t>
            </a:r>
            <a:r>
              <a:rPr lang="en-US" i="1" dirty="0" err="1">
                <a:effectLst/>
                <a:latin typeface="Arial" panose="020B0604020202020204" pitchFamily="34" charset="0"/>
                <a:ea typeface="Times New Roman" panose="02020603050405020304" pitchFamily="18" charset="0"/>
                <a:cs typeface="Arial" panose="020B0604020202020204" pitchFamily="34" charset="0"/>
              </a:rPr>
              <a:t>säga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58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B87E9-D33D-B08F-34A0-750220332D4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D7F81BC-2049-72A5-9405-85FB4FFEA8B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C25390B-8B9C-24B1-57A9-F3F0F6631013}"/>
              </a:ext>
            </a:extLst>
          </p:cNvPr>
          <p:cNvSpPr>
            <a:spLocks noGrp="1"/>
          </p:cNvSpPr>
          <p:nvPr>
            <p:ph idx="1"/>
          </p:nvPr>
        </p:nvSpPr>
        <p:spPr>
          <a:xfrm>
            <a:off x="670286" y="378501"/>
            <a:ext cx="11249891" cy="6100997"/>
          </a:xfrm>
        </p:spPr>
        <p:txBody>
          <a:bodyPr>
            <a:no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Samuel 3:19-21 The Lord was with Samuel as he grew up, and he let none of Samuel’s words fall to the ground. 20 And all Israel from Dan to Beersheba recognized that Samuel was attested as a prophet of the Lord. 21 The Lord continued to appear at Shiloh, and there he revealed himself to Samuel through his word.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Samuelsboken</a:t>
            </a:r>
            <a:r>
              <a:rPr lang="en-US" i="1" dirty="0">
                <a:effectLst/>
                <a:latin typeface="Arial" panose="020B0604020202020204" pitchFamily="34" charset="0"/>
                <a:ea typeface="Times New Roman" panose="02020603050405020304" pitchFamily="18" charset="0"/>
                <a:cs typeface="Arial" panose="020B0604020202020204" pitchFamily="34" charset="0"/>
              </a:rPr>
              <a:t> 3:19-21 Och Samuel </a:t>
            </a:r>
            <a:r>
              <a:rPr lang="en-US" i="1" dirty="0" err="1">
                <a:effectLst/>
                <a:latin typeface="Arial" panose="020B0604020202020204" pitchFamily="34" charset="0"/>
                <a:ea typeface="Times New Roman" panose="02020603050405020304" pitchFamily="18" charset="0"/>
                <a:cs typeface="Arial" panose="020B0604020202020204" pitchFamily="34" charset="0"/>
              </a:rPr>
              <a:t>växte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Herren var med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inget</a:t>
            </a:r>
            <a:r>
              <a:rPr lang="en-US" i="1" dirty="0">
                <a:effectLst/>
                <a:latin typeface="Arial" panose="020B0604020202020204" pitchFamily="34" charset="0"/>
                <a:ea typeface="Times New Roman" panose="02020603050405020304" pitchFamily="18" charset="0"/>
                <a:cs typeface="Arial" panose="020B0604020202020204" pitchFamily="34" charset="0"/>
              </a:rPr>
              <a:t> av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sagt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falla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marken</a:t>
            </a:r>
            <a:r>
              <a:rPr lang="en-US" i="1" dirty="0">
                <a:effectLst/>
                <a:latin typeface="Arial" panose="020B0604020202020204" pitchFamily="34" charset="0"/>
                <a:ea typeface="Times New Roman" panose="02020603050405020304" pitchFamily="18" charset="0"/>
                <a:cs typeface="Arial" panose="020B0604020202020204" pitchFamily="34" charset="0"/>
              </a:rPr>
              <a:t>. 20  Hela Israel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Dan till Beer-Sheba </a:t>
            </a:r>
            <a:r>
              <a:rPr lang="en-US" i="1" dirty="0" err="1">
                <a:effectLst/>
                <a:latin typeface="Arial" panose="020B0604020202020204" pitchFamily="34" charset="0"/>
                <a:ea typeface="Times New Roman" panose="02020603050405020304" pitchFamily="18" charset="0"/>
                <a:cs typeface="Arial" panose="020B0604020202020204" pitchFamily="34" charset="0"/>
              </a:rPr>
              <a:t>förstod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Samuel var </a:t>
            </a:r>
            <a:r>
              <a:rPr lang="en-US" i="1" dirty="0" err="1">
                <a:effectLst/>
                <a:latin typeface="Arial" panose="020B0604020202020204" pitchFamily="34" charset="0"/>
                <a:ea typeface="Times New Roman" panose="02020603050405020304" pitchFamily="18" charset="0"/>
                <a:cs typeface="Arial" panose="020B0604020202020204" pitchFamily="34" charset="0"/>
              </a:rPr>
              <a:t>betrodd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a:t>
            </a:r>
            <a:r>
              <a:rPr lang="en-US" i="1" dirty="0">
                <a:effectLst/>
                <a:latin typeface="Arial" panose="020B0604020202020204" pitchFamily="34" charset="0"/>
                <a:ea typeface="Times New Roman" panose="02020603050405020304" pitchFamily="18" charset="0"/>
                <a:cs typeface="Arial" panose="020B0604020202020204" pitchFamily="34" charset="0"/>
              </a:rPr>
              <a:t>. 21 Och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fortsatte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visa sig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Shilo, för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uppenbarade</a:t>
            </a:r>
            <a:r>
              <a:rPr lang="en-US" i="1" dirty="0">
                <a:effectLst/>
                <a:latin typeface="Arial" panose="020B0604020202020204" pitchFamily="34" charset="0"/>
                <a:ea typeface="Times New Roman" panose="02020603050405020304" pitchFamily="18" charset="0"/>
                <a:cs typeface="Arial" panose="020B0604020202020204" pitchFamily="34" charset="0"/>
              </a:rPr>
              <a:t> sig för Samuel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Shilo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ord.</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53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C38D1-E49B-3C3E-D886-FE296C3111F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578849A7-3089-44E4-CEF8-C8954D31F983}"/>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9E1FC73-0891-5E32-DE33-31A5C027D2C0}"/>
              </a:ext>
            </a:extLst>
          </p:cNvPr>
          <p:cNvSpPr>
            <a:spLocks noGrp="1"/>
          </p:cNvSpPr>
          <p:nvPr>
            <p:ph idx="1"/>
          </p:nvPr>
        </p:nvSpPr>
        <p:spPr>
          <a:xfrm>
            <a:off x="505694" y="389744"/>
            <a:ext cx="11249891" cy="6100997"/>
          </a:xfrm>
        </p:spPr>
        <p:txBody>
          <a:bodyPr>
            <a:norm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 Spirit of the Lord spoke through me; his word was on my tongue.”  -2 Samuel 23:2.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Samuelsboken</a:t>
            </a:r>
            <a:r>
              <a:rPr lang="en-US" i="1" dirty="0">
                <a:effectLst/>
                <a:latin typeface="Arial" panose="020B0604020202020204" pitchFamily="34" charset="0"/>
                <a:ea typeface="Times New Roman" panose="02020603050405020304" pitchFamily="18" charset="0"/>
                <a:cs typeface="Arial" panose="020B0604020202020204" pitchFamily="34" charset="0"/>
              </a:rPr>
              <a:t> 23:2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Ande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mig,hans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min </a:t>
            </a:r>
            <a:r>
              <a:rPr lang="en-US" i="1" dirty="0" err="1">
                <a:effectLst/>
                <a:latin typeface="Arial" panose="020B0604020202020204" pitchFamily="34" charset="0"/>
                <a:ea typeface="Times New Roman" panose="02020603050405020304" pitchFamily="18" charset="0"/>
                <a:cs typeface="Arial" panose="020B0604020202020204" pitchFamily="34" charset="0"/>
              </a:rPr>
              <a:t>tunga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819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77F3F3-9435-6C41-1F58-69C8A5842E6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44276BE-4E56-B3C0-1C7D-FD9D4F236E3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7722A72-7BEE-A07E-54AB-7B560F723854}"/>
              </a:ext>
            </a:extLst>
          </p:cNvPr>
          <p:cNvSpPr>
            <a:spLocks noGrp="1"/>
          </p:cNvSpPr>
          <p:nvPr>
            <p:ph idx="1"/>
          </p:nvPr>
        </p:nvSpPr>
        <p:spPr>
          <a:xfrm>
            <a:off x="505694" y="389744"/>
            <a:ext cx="11249891" cy="6100997"/>
          </a:xfrm>
        </p:spPr>
        <p:txBody>
          <a:bodyPr>
            <a:norm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Now Elijah said to Ahab, “As the Lord, the God of Israel, lives, whom I serve, there will be neither dew nor rain in the next few years except at my word.”  -1 Kings 17:1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Kungaboken</a:t>
            </a:r>
            <a:r>
              <a:rPr lang="en-US" i="1" dirty="0">
                <a:effectLst/>
                <a:latin typeface="Arial" panose="020B0604020202020204" pitchFamily="34" charset="0"/>
                <a:ea typeface="Times New Roman" panose="02020603050405020304" pitchFamily="18" charset="0"/>
                <a:cs typeface="Arial" panose="020B0604020202020204" pitchFamily="34" charset="0"/>
              </a:rPr>
              <a:t> 17:1 </a:t>
            </a:r>
            <a:r>
              <a:rPr lang="en-US" i="1" dirty="0" err="1">
                <a:effectLst/>
                <a:latin typeface="Arial" panose="020B0604020202020204" pitchFamily="34" charset="0"/>
                <a:ea typeface="Times New Roman" panose="02020603050405020304" pitchFamily="18" charset="0"/>
                <a:cs typeface="Arial" panose="020B0604020202020204" pitchFamily="34" charset="0"/>
              </a:rPr>
              <a:t>Tishbiten</a:t>
            </a:r>
            <a:r>
              <a:rPr lang="en-US" i="1" dirty="0">
                <a:effectLst/>
                <a:latin typeface="Arial" panose="020B0604020202020204" pitchFamily="34" charset="0"/>
                <a:ea typeface="Times New Roman" panose="02020603050405020304" pitchFamily="18" charset="0"/>
                <a:cs typeface="Arial" panose="020B0604020202020204" pitchFamily="34" charset="0"/>
              </a:rPr>
              <a:t> Elia,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Gilead,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till Ahab: ”</a:t>
            </a:r>
            <a:r>
              <a:rPr lang="en-US" i="1" dirty="0" err="1">
                <a:effectLst/>
                <a:latin typeface="Arial" panose="020B0604020202020204" pitchFamily="34" charset="0"/>
                <a:ea typeface="Times New Roman" panose="02020603050405020304" pitchFamily="18" charset="0"/>
                <a:cs typeface="Arial" panose="020B0604020202020204" pitchFamily="34" charset="0"/>
              </a:rPr>
              <a:t>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sant</a:t>
            </a:r>
            <a:r>
              <a:rPr lang="en-US" i="1" dirty="0">
                <a:effectLst/>
                <a:latin typeface="Arial" panose="020B0604020202020204" pitchFamily="34" charset="0"/>
                <a:ea typeface="Times New Roman" panose="02020603050405020304" pitchFamily="18" charset="0"/>
                <a:cs typeface="Arial" panose="020B0604020202020204" pitchFamily="34" charset="0"/>
              </a:rPr>
              <a:t> Herren Israels Gud lever,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a:t>
            </a:r>
            <a:r>
              <a:rPr lang="en-US" i="1" dirty="0">
                <a:effectLst/>
                <a:latin typeface="Arial" panose="020B0604020202020204" pitchFamily="34" charset="0"/>
                <a:ea typeface="Times New Roman" panose="02020603050405020304" pitchFamily="18" charset="0"/>
                <a:cs typeface="Arial" panose="020B0604020202020204" pitchFamily="34" charset="0"/>
              </a:rPr>
              <a:t>: Under de </a:t>
            </a:r>
            <a:r>
              <a:rPr lang="en-US" i="1" dirty="0" err="1">
                <a:effectLst/>
                <a:latin typeface="Arial" panose="020B0604020202020204" pitchFamily="34" charset="0"/>
                <a:ea typeface="Times New Roman" panose="02020603050405020304" pitchFamily="18" charset="0"/>
                <a:cs typeface="Arial" panose="020B0604020202020204" pitchFamily="34" charset="0"/>
              </a:rPr>
              <a:t>här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åren</a:t>
            </a:r>
            <a:r>
              <a:rPr lang="en-US" i="1" dirty="0">
                <a:effectLst/>
                <a:latin typeface="Arial" panose="020B0604020202020204" pitchFamily="34" charset="0"/>
                <a:ea typeface="Times New Roman" panose="02020603050405020304" pitchFamily="18" charset="0"/>
                <a:cs typeface="Arial" panose="020B0604020202020204" pitchFamily="34" charset="0"/>
              </a:rPr>
              <a:t> ska </a:t>
            </a:r>
            <a:r>
              <a:rPr lang="en-US" i="1" dirty="0" err="1">
                <a:effectLst/>
                <a:latin typeface="Arial" panose="020B0604020202020204" pitchFamily="34" charset="0"/>
                <a:ea typeface="Times New Roman" panose="02020603050405020304" pitchFamily="18" charset="0"/>
                <a:cs typeface="Arial" panose="020B0604020202020204" pitchFamily="34" charset="0"/>
              </a:rPr>
              <a:t>varken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regn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falla</a:t>
            </a:r>
            <a:r>
              <a:rPr lang="en-US" i="1" dirty="0">
                <a:effectLst/>
                <a:latin typeface="Arial" panose="020B0604020202020204" pitchFamily="34" charset="0"/>
                <a:ea typeface="Times New Roman" panose="02020603050405020304" pitchFamily="18" charset="0"/>
                <a:cs typeface="Arial" panose="020B0604020202020204" pitchFamily="34" charset="0"/>
              </a:rPr>
              <a:t>, om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det.”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66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34FE12-FEFC-B9BA-D7B7-BC944E1155E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E4784AFE-59D2-0169-AC4A-B8FDC5C8CC8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9434DCE-387C-51D4-4DB0-ED08C07C6DAD}"/>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Then I heard the voice of the Lord saying, "Whom shall I send? And who will go for us?" And I said, "Here am I. Send me!"  He said, "Go and tell this people…” -Isaiah 6:8-9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Jesaja</a:t>
            </a:r>
            <a:r>
              <a:rPr lang="en-US" i="1" dirty="0">
                <a:effectLst/>
                <a:latin typeface="Arial" panose="020B0604020202020204" pitchFamily="34" charset="0"/>
                <a:ea typeface="Times New Roman" panose="02020603050405020304" pitchFamily="18" charset="0"/>
                <a:cs typeface="Arial" panose="020B0604020202020204" pitchFamily="34" charset="0"/>
              </a:rPr>
              <a:t> 6:8-9 Och jag </a:t>
            </a:r>
            <a:r>
              <a:rPr lang="en-US" i="1" dirty="0" err="1">
                <a:effectLst/>
                <a:latin typeface="Arial" panose="020B0604020202020204" pitchFamily="34" charset="0"/>
                <a:ea typeface="Times New Roman" panose="02020603050405020304" pitchFamily="18" charset="0"/>
                <a:cs typeface="Arial" panose="020B0604020202020204" pitchFamily="34" charset="0"/>
              </a:rPr>
              <a:t>hörde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röst</a:t>
            </a:r>
            <a:r>
              <a:rPr lang="en-US" i="1" dirty="0">
                <a:effectLst/>
                <a:latin typeface="Arial" panose="020B0604020202020204" pitchFamily="34" charset="0"/>
                <a:ea typeface="Times New Roman" panose="02020603050405020304" pitchFamily="18" charset="0"/>
                <a:cs typeface="Arial" panose="020B0604020202020204" pitchFamily="34" charset="0"/>
              </a:rPr>
              <a:t>. Han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"Vem ska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a:t>
            </a:r>
            <a:r>
              <a:rPr lang="en-US" i="1" dirty="0">
                <a:effectLst/>
                <a:latin typeface="Arial" panose="020B0604020202020204" pitchFamily="34" charset="0"/>
                <a:ea typeface="Times New Roman" panose="02020603050405020304" pitchFamily="18" charset="0"/>
                <a:cs typeface="Arial" panose="020B0604020202020204" pitchFamily="34" charset="0"/>
              </a:rPr>
              <a:t>? Och </a:t>
            </a:r>
            <a:r>
              <a:rPr lang="en-US" i="1" dirty="0" err="1">
                <a:effectLst/>
                <a:latin typeface="Arial" panose="020B0604020202020204" pitchFamily="34" charset="0"/>
                <a:ea typeface="Times New Roman" panose="02020603050405020304" pitchFamily="18" charset="0"/>
                <a:cs typeface="Arial" panose="020B0604020202020204" pitchFamily="34" charset="0"/>
              </a:rPr>
              <a:t>vem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vill</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budbärare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9  Han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detta</a:t>
            </a:r>
            <a:r>
              <a:rPr lang="en-US" i="1" dirty="0">
                <a:effectLst/>
                <a:latin typeface="Arial" panose="020B0604020202020204" pitchFamily="34" charset="0"/>
                <a:ea typeface="Times New Roman" panose="02020603050405020304" pitchFamily="18" charset="0"/>
                <a:cs typeface="Arial" panose="020B0604020202020204" pitchFamily="34" charset="0"/>
              </a:rPr>
              <a:t> folk:</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582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2FED5-1B32-73F8-04A1-BC49FA26E3C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E9CC095-626B-C38D-D4D6-71FF114F96A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80BB597F-D7EF-3132-83E9-F6744E5C0955}"/>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God's household [is] built on the foundation of the apostles and prophets, with Christ Jesus himself as the chief cornerstone (Ephesians 2:19-20). </a:t>
            </a:r>
          </a:p>
          <a:p>
            <a:pPr marL="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Efesierbrevet</a:t>
            </a:r>
            <a:r>
              <a:rPr lang="en-US" i="1" dirty="0">
                <a:effectLst/>
                <a:latin typeface="Arial" panose="020B0604020202020204" pitchFamily="34" charset="0"/>
                <a:ea typeface="Times New Roman" panose="02020603050405020304" pitchFamily="18" charset="0"/>
                <a:cs typeface="Arial" panose="020B0604020202020204" pitchFamily="34" charset="0"/>
              </a:rPr>
              <a:t> 2:20  Ni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uppbyggda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apostlarnas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grund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hörnstenen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Kristus</a:t>
            </a:r>
            <a:r>
              <a:rPr lang="en-US" i="1" dirty="0">
                <a:effectLst/>
                <a:latin typeface="Arial" panose="020B0604020202020204" pitchFamily="34" charset="0"/>
                <a:ea typeface="Times New Roman" panose="02020603050405020304" pitchFamily="18" charset="0"/>
                <a:cs typeface="Arial" panose="020B0604020202020204" pitchFamily="34" charset="0"/>
              </a:rPr>
              <a:t> Jesus </a:t>
            </a:r>
            <a:r>
              <a:rPr lang="en-US" i="1" dirty="0" err="1">
                <a:effectLst/>
                <a:latin typeface="Arial" panose="020B0604020202020204" pitchFamily="34" charset="0"/>
                <a:ea typeface="Times New Roman" panose="02020603050405020304" pitchFamily="18" charset="0"/>
                <a:cs typeface="Arial" panose="020B0604020202020204" pitchFamily="34" charset="0"/>
              </a:rPr>
              <a:t>själv</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653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9DB49E-0F81-4220-038E-89289A42ADA0}"/>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C44FEF0-41F7-A5EB-3F8C-700932044C2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0D46238-76ED-6A46-FCEF-9D474E6D71F8}"/>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 will send them prophets and apostles, some of whom they will kill and others they will persecute” (Luke 11:49). </a:t>
            </a:r>
          </a:p>
          <a:p>
            <a:pPr marL="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Lukasevangeliet</a:t>
            </a:r>
            <a:r>
              <a:rPr lang="en-US" i="1" dirty="0">
                <a:effectLst/>
                <a:latin typeface="Arial" panose="020B0604020202020204" pitchFamily="34" charset="0"/>
                <a:ea typeface="Times New Roman" panose="02020603050405020304" pitchFamily="18" charset="0"/>
                <a:cs typeface="Arial" panose="020B0604020202020204" pitchFamily="34" charset="0"/>
              </a:rPr>
              <a:t> 11:49 </a:t>
            </a:r>
            <a:r>
              <a:rPr lang="en-US" i="1" dirty="0" err="1">
                <a:effectLst/>
                <a:latin typeface="Arial" panose="020B0604020202020204" pitchFamily="34" charset="0"/>
                <a:ea typeface="Times New Roman" panose="02020603050405020304" pitchFamily="18" charset="0"/>
                <a:cs typeface="Arial" panose="020B0604020202020204" pitchFamily="34" charset="0"/>
              </a:rPr>
              <a:t>Därför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Guds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vishet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sagt</a:t>
            </a:r>
            <a:r>
              <a:rPr lang="en-US" i="1" dirty="0">
                <a:effectLst/>
                <a:latin typeface="Arial" panose="020B0604020202020204" pitchFamily="34" charset="0"/>
                <a:ea typeface="Times New Roman" panose="02020603050405020304" pitchFamily="18" charset="0"/>
                <a:cs typeface="Arial" panose="020B0604020202020204" pitchFamily="34" charset="0"/>
              </a:rPr>
              <a:t>: Jag ska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del av dem ska de </a:t>
            </a:r>
            <a:r>
              <a:rPr lang="en-US" i="1" dirty="0" err="1">
                <a:effectLst/>
                <a:latin typeface="Arial" panose="020B0604020202020204" pitchFamily="34" charset="0"/>
                <a:ea typeface="Times New Roman" panose="02020603050405020304" pitchFamily="18" charset="0"/>
                <a:cs typeface="Arial" panose="020B0604020202020204" pitchFamily="34" charset="0"/>
              </a:rPr>
              <a:t>mörda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förfölja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27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D477B-9E9F-C50F-9BFF-6833374BD66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65FB25F-B7FC-5A79-31BB-93BC571F36A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82099687-9B11-7B02-D9BD-8BE47CE0CAF3}"/>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Corinthians 12:28 And God has placed in the church first of all apostles, second prophets, third teachers,…</a:t>
            </a: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i="1" dirty="0">
                <a:effectLst/>
                <a:latin typeface="Arial" panose="020B0604020202020204" pitchFamily="34" charset="0"/>
                <a:ea typeface="Times New Roman" panose="02020603050405020304" pitchFamily="18" charset="0"/>
                <a:cs typeface="Arial" panose="020B0604020202020204" pitchFamily="34" charset="0"/>
              </a:rPr>
              <a:t> 12:28 Gud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församlingen</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första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andra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tredje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77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711F8-CC7A-69A0-0982-017CF8976A3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0B02582-7AE0-7CD0-A222-21B3365E8EE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CBE2E0B-C384-F421-0AE9-D5E13415994E}"/>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During this time some prophets came down from Jerusalem to Antioch (Acts 11:27).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11:27 Vid den </a:t>
            </a:r>
            <a:r>
              <a:rPr lang="en-US" i="1" dirty="0" err="1">
                <a:effectLst/>
                <a:latin typeface="Arial" panose="020B0604020202020204" pitchFamily="34" charset="0"/>
                <a:ea typeface="Times New Roman" panose="02020603050405020304" pitchFamily="18" charset="0"/>
                <a:cs typeface="Arial" panose="020B0604020202020204" pitchFamily="34" charset="0"/>
              </a:rPr>
              <a:t>tiden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Jerusalem </a:t>
            </a:r>
            <a:r>
              <a:rPr lang="en-US" i="1" dirty="0" err="1">
                <a:effectLst/>
                <a:latin typeface="Arial" panose="020B0604020202020204" pitchFamily="34" charset="0"/>
                <a:ea typeface="Times New Roman" panose="02020603050405020304" pitchFamily="18" charset="0"/>
                <a:cs typeface="Arial" panose="020B0604020202020204" pitchFamily="34" charset="0"/>
              </a:rPr>
              <a:t>ner</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Antiokia</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418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6C78-98B9-8F0C-7A6E-CB082C293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7129F-1C39-D966-5B25-0BAC63422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33D4B6-62AF-5DD0-DCE5-13F1159F47E9}"/>
              </a:ext>
            </a:extLst>
          </p:cNvPr>
          <p:cNvSpPr>
            <a:spLocks noGrp="1"/>
          </p:cNvSpPr>
          <p:nvPr>
            <p:ph idx="1"/>
          </p:nvPr>
        </p:nvSpPr>
        <p:spPr/>
        <p:txBody>
          <a:bodyPr/>
          <a:lstStyle/>
          <a:p>
            <a:endParaRPr lang="en-US"/>
          </a:p>
        </p:txBody>
      </p:sp>
      <p:pic>
        <p:nvPicPr>
          <p:cNvPr id="2050" name="Picture 2" descr="5 fold ministry gifts">
            <a:extLst>
              <a:ext uri="{FF2B5EF4-FFF2-40B4-BE49-F238E27FC236}">
                <a16:creationId xmlns:a16="http://schemas.microsoft.com/office/drawing/2014/main" id="{998E8CCF-ED23-962E-8C8E-B33BEC621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05843"/>
            <a:ext cx="12306300" cy="79638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3E6091F-C2D7-EEF0-C0C7-781D5CCBBF45}"/>
              </a:ext>
            </a:extLst>
          </p:cNvPr>
          <p:cNvSpPr txBox="1">
            <a:spLocks/>
          </p:cNvSpPr>
          <p:nvPr/>
        </p:nvSpPr>
        <p:spPr>
          <a:xfrm>
            <a:off x="-114300" y="4864554"/>
            <a:ext cx="123063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Tree>
    <p:extLst>
      <p:ext uri="{BB962C8B-B14F-4D97-AF65-F5344CB8AC3E}">
        <p14:creationId xmlns:p14="http://schemas.microsoft.com/office/powerpoint/2010/main" val="39506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E6E524-DD1A-A3D6-AAFC-F56AA2A8A2B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0119532-5EC7-AF29-2DFC-7EE53A2DA5E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C621E95-D94B-47C1-A287-9FD692535928}"/>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We…stayed at the house of Philip the evangelist, one of the Seven. He had four unmarried daughters who prophesied (Acts 21:8-9).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21:8-9 </a:t>
            </a:r>
            <a:r>
              <a:rPr lang="en-US" i="1" dirty="0" err="1">
                <a:effectLst/>
                <a:latin typeface="Arial" panose="020B0604020202020204" pitchFamily="34" charset="0"/>
                <a:ea typeface="Times New Roman" panose="02020603050405020304" pitchFamily="18" charset="0"/>
                <a:cs typeface="Arial" panose="020B0604020202020204" pitchFamily="34" charset="0"/>
              </a:rPr>
              <a:t>Nästa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fortsatte</a:t>
            </a:r>
            <a:r>
              <a:rPr lang="en-US" i="1" dirty="0">
                <a:effectLst/>
                <a:latin typeface="Arial" panose="020B0604020202020204" pitchFamily="34" charset="0"/>
                <a:ea typeface="Times New Roman" panose="02020603050405020304" pitchFamily="18" charset="0"/>
                <a:cs typeface="Arial" panose="020B0604020202020204" pitchFamily="34" charset="0"/>
              </a:rPr>
              <a:t> vi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till Caesarea. </a:t>
            </a:r>
            <a:r>
              <a:rPr lang="en-US" i="1" dirty="0" err="1">
                <a:effectLst/>
                <a:latin typeface="Arial" panose="020B0604020202020204" pitchFamily="34" charset="0"/>
                <a:ea typeface="Times New Roman" panose="02020603050405020304" pitchFamily="18" charset="0"/>
                <a:cs typeface="Arial" panose="020B0604020202020204" pitchFamily="34" charset="0"/>
              </a:rPr>
              <a:t>Där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gick</a:t>
            </a:r>
            <a:r>
              <a:rPr lang="en-US" i="1" dirty="0">
                <a:effectLst/>
                <a:latin typeface="Arial" panose="020B0604020202020204" pitchFamily="34" charset="0"/>
                <a:ea typeface="Times New Roman" panose="02020603050405020304" pitchFamily="18" charset="0"/>
                <a:cs typeface="Arial" panose="020B0604020202020204" pitchFamily="34" charset="0"/>
              </a:rPr>
              <a:t> vi hem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evangelisten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Filippus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av de </a:t>
            </a:r>
            <a:r>
              <a:rPr lang="en-US" i="1" dirty="0" err="1">
                <a:effectLst/>
                <a:latin typeface="Arial" panose="020B0604020202020204" pitchFamily="34" charset="0"/>
                <a:ea typeface="Times New Roman" panose="02020603050405020304" pitchFamily="18" charset="0"/>
                <a:cs typeface="Arial" panose="020B0604020202020204" pitchFamily="34" charset="0"/>
              </a:rPr>
              <a:t>sju</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stannade</a:t>
            </a:r>
            <a:r>
              <a:rPr lang="en-US" i="1" dirty="0">
                <a:effectLst/>
                <a:latin typeface="Arial" panose="020B0604020202020204" pitchFamily="34" charset="0"/>
                <a:ea typeface="Times New Roman" panose="02020603050405020304" pitchFamily="18" charset="0"/>
                <a:cs typeface="Arial" panose="020B0604020202020204" pitchFamily="34" charset="0"/>
              </a:rPr>
              <a:t> hos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9 Han hade </a:t>
            </a:r>
            <a:r>
              <a:rPr lang="en-US" i="1" dirty="0" err="1">
                <a:effectLst/>
                <a:latin typeface="Arial" panose="020B0604020202020204" pitchFamily="34" charset="0"/>
                <a:ea typeface="Times New Roman" panose="02020603050405020304" pitchFamily="18" charset="0"/>
                <a:cs typeface="Arial" panose="020B0604020202020204" pitchFamily="34" charset="0"/>
              </a:rPr>
              <a:t>fyra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ogifta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döttrar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profeterade</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4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C9D3C-7B90-09EA-B687-05081DA7D83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59FD2CF-F237-A723-542A-ECE88FBE49C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21F222C-9FA0-F471-B206-A6A928D99F63}"/>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Judas and Silas, who themselves were prophets, said much to encourage and strengthen the brothers (Acts 15:32)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15:32 Judas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Silas,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själva</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uppmuntrade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styrkte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bröderna</a:t>
            </a:r>
            <a:r>
              <a:rPr lang="en-US" i="1" dirty="0">
                <a:effectLst/>
                <a:latin typeface="Arial" panose="020B0604020202020204" pitchFamily="34" charset="0"/>
                <a:ea typeface="Times New Roman" panose="02020603050405020304" pitchFamily="18" charset="0"/>
                <a:cs typeface="Arial" panose="020B0604020202020204" pitchFamily="34" charset="0"/>
              </a:rPr>
              <a:t> med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743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F1276-3232-6C41-3645-0EEC3531BB1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C3ECC09-A7F0-8380-212F-24C157A9B58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B11A4188-B21F-4898-8A36-B0F9C5950C46}"/>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In the church at Antioch there were prophets and teachers: Barnabas, Simeon called Niger, Lucius of Cyrene, Manaen (who had been brought up with Herod the tetrarch) and Saul (Acts 13:1).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13:1 I </a:t>
            </a:r>
            <a:r>
              <a:rPr lang="en-US" i="1" dirty="0" err="1">
                <a:effectLst/>
                <a:latin typeface="Arial" panose="020B0604020202020204" pitchFamily="34" charset="0"/>
                <a:ea typeface="Times New Roman" panose="02020603050405020304" pitchFamily="18" charset="0"/>
                <a:cs typeface="Arial" panose="020B0604020202020204" pitchFamily="34" charset="0"/>
              </a:rPr>
              <a:t>församlingen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Antiokia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fanns</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Barnabas, Simeon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kallades</a:t>
            </a:r>
            <a:r>
              <a:rPr lang="en-US" i="1" dirty="0">
                <a:effectLst/>
                <a:latin typeface="Arial" panose="020B0604020202020204" pitchFamily="34" charset="0"/>
                <a:ea typeface="Times New Roman" panose="02020603050405020304" pitchFamily="18" charset="0"/>
                <a:cs typeface="Arial" panose="020B0604020202020204" pitchFamily="34" charset="0"/>
              </a:rPr>
              <a:t> Niger, Lucius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Kyrene, Manaen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fosterbror</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landsfursten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Herodes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samt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Saulus</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29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850B-DC07-9F89-1A7C-24221125C37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8529D4E-09FD-1243-E64D-1AA6B2687406}"/>
              </a:ext>
            </a:extLst>
          </p:cNvPr>
          <p:cNvPicPr>
            <a:picLocks noChangeAspect="1"/>
          </p:cNvPicPr>
          <p:nvPr/>
        </p:nvPicPr>
        <p:blipFill>
          <a:blip r:embed="rId3"/>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0D2BEB09-1AC6-DF19-280F-FAFBC3CBBE8E}"/>
              </a:ext>
            </a:extLst>
          </p:cNvPr>
          <p:cNvSpPr>
            <a:spLocks noGrp="1"/>
          </p:cNvSpPr>
          <p:nvPr>
            <p:ph idx="1"/>
          </p:nvPr>
        </p:nvSpPr>
        <p:spPr>
          <a:xfrm>
            <a:off x="505695" y="389744"/>
            <a:ext cx="5437906" cy="6100997"/>
          </a:xfrm>
        </p:spPr>
        <p:txBody>
          <a:bodyPr>
            <a:noAutofit/>
          </a:bodyPr>
          <a:lstStyle/>
          <a:p>
            <a:pPr marL="0" marR="0" indent="0">
              <a:lnSpc>
                <a:spcPct val="150000"/>
              </a:lnSpc>
              <a:spcAft>
                <a:spcPts val="800"/>
              </a:spcAft>
              <a:buNone/>
            </a:pPr>
            <a:r>
              <a:rPr lang="en-US" sz="2400" b="1" kern="100" dirty="0">
                <a:effectLst/>
                <a:latin typeface="Arial" panose="020B0604020202020204" pitchFamily="34" charset="0"/>
                <a:ea typeface="Times New Roman" panose="02020603050405020304" pitchFamily="18" charset="0"/>
                <a:cs typeface="Arial" panose="020B0604020202020204" pitchFamily="34" charset="0"/>
              </a:rPr>
              <a:t>True signs of a prophet according to the Bible</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Alignment with God’s Word</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Fulfillment of predictions</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Exaltation of Christ</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Godly character</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Call to repentance</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Rejection of personal gain</a:t>
            </a:r>
          </a:p>
        </p:txBody>
      </p:sp>
      <p:sp>
        <p:nvSpPr>
          <p:cNvPr id="2" name="Content Placeholder 3">
            <a:extLst>
              <a:ext uri="{FF2B5EF4-FFF2-40B4-BE49-F238E27FC236}">
                <a16:creationId xmlns:a16="http://schemas.microsoft.com/office/drawing/2014/main" id="{6CDA5542-11AB-751B-6FE0-BB38BD3B2709}"/>
              </a:ext>
            </a:extLst>
          </p:cNvPr>
          <p:cNvSpPr txBox="1">
            <a:spLocks/>
          </p:cNvSpPr>
          <p:nvPr/>
        </p:nvSpPr>
        <p:spPr>
          <a:xfrm>
            <a:off x="5913120" y="334880"/>
            <a:ext cx="5955792" cy="610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r>
              <a:rPr lang="en-US" sz="2400" b="1" dirty="0" err="1">
                <a:latin typeface="Arial" panose="020B0604020202020204" pitchFamily="34" charset="0"/>
                <a:cs typeface="Arial" panose="020B0604020202020204" pitchFamily="34" charset="0"/>
              </a:rPr>
              <a:t>Egenskaper</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profet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enligt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Bibeln</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Stämmer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överens</a:t>
            </a:r>
            <a:r>
              <a:rPr lang="en-US" sz="2400" b="1" dirty="0">
                <a:latin typeface="Arial" panose="020B0604020202020204" pitchFamily="34" charset="0"/>
                <a:cs typeface="Arial" panose="020B0604020202020204" pitchFamily="34" charset="0"/>
              </a:rPr>
              <a:t> med </a:t>
            </a:r>
            <a:r>
              <a:rPr lang="en-US" sz="2400" b="1" dirty="0" err="1">
                <a:latin typeface="Arial" panose="020B0604020202020204" pitchFamily="34" charset="0"/>
                <a:cs typeface="Arial" panose="020B0604020202020204" pitchFamily="34" charset="0"/>
              </a:rPr>
              <a:t>Guds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ord</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Uppfyllelse</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förutsägelser</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Upphöja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Kristus</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Gudomlig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karaktär</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Förmaning</a:t>
            </a:r>
            <a:r>
              <a:rPr lang="en-US" sz="2400" b="1" dirty="0">
                <a:latin typeface="Arial" panose="020B0604020202020204" pitchFamily="34" charset="0"/>
                <a:cs typeface="Arial" panose="020B0604020202020204" pitchFamily="34" charset="0"/>
              </a:rPr>
              <a:t> till </a:t>
            </a:r>
            <a:r>
              <a:rPr lang="en-US" sz="2400" b="1" dirty="0" err="1">
                <a:latin typeface="Arial" panose="020B0604020202020204" pitchFamily="34" charset="0"/>
                <a:cs typeface="Arial" panose="020B0604020202020204" pitchFamily="34" charset="0"/>
              </a:rPr>
              <a:t>omvändelse</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Avvisande</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personlig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vinning</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13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7F068-499E-3740-B315-2252B5A24D7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AD8C3970-F6CE-658B-540D-6A345B82B1D7}"/>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66C64ED3-9233-E9AC-9D59-64A877513213}"/>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 14: 14 “The prophets are prophesying lies in my name. I have not sent them or appointed them or spoken to them. They are prophesying to you false visions, divinations, idolatries and the delusions of their own minds.”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Jeremia 14:14 Men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lögn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mitt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sänt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befallt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till dem.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syner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tomma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spådomar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löst</a:t>
            </a:r>
            <a:r>
              <a:rPr lang="en-US" i="1" dirty="0">
                <a:effectLst/>
                <a:latin typeface="Arial" panose="020B0604020202020204" pitchFamily="34" charset="0"/>
                <a:ea typeface="Times New Roman" panose="02020603050405020304" pitchFamily="18" charset="0"/>
                <a:cs typeface="Arial" panose="020B0604020202020204" pitchFamily="34" charset="0"/>
              </a:rPr>
              <a:t> prat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hjärtans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bedrägerier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vad</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för er.</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72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47120D-FAD1-EC58-231F-6327BFD06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F0815-5176-6444-7A78-340F6734CD2B}"/>
              </a:ext>
            </a:extLst>
          </p:cNvPr>
          <p:cNvSpPr>
            <a:spLocks noGrp="1"/>
          </p:cNvSpPr>
          <p:nvPr>
            <p:ph type="title"/>
          </p:nvPr>
        </p:nvSpPr>
        <p:spPr>
          <a:xfrm>
            <a:off x="64008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The Office of the prophet amongst the Fivefold</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100" name="Picture 4" descr="modern prophetic">
            <a:extLst>
              <a:ext uri="{FF2B5EF4-FFF2-40B4-BE49-F238E27FC236}">
                <a16:creationId xmlns:a16="http://schemas.microsoft.com/office/drawing/2014/main" id="{51C5032E-01DA-5771-56E6-5A5859412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3051175" y="228600"/>
            <a:ext cx="91408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54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D8D76-A4F6-0BC3-FCCB-B2A3BD1DABE2}"/>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1BD91AB-09B4-8C71-8983-4892E0F955C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C379F55-E25F-69B5-C0B8-458121804579}"/>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“Yes, this is what the Lord Almighty, the God of Israel, says: ‘Do not let the prophets and diviners among you deceive you. Do not listen to the dreams you encourage them to have. They are prophesying lies to you in my name. I have not sent them,’ declares the Lord” (Jeremiah 29:8-9).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Jeremia 29:8-9 För </a:t>
            </a:r>
            <a:r>
              <a:rPr lang="en-US" i="1" dirty="0" err="1">
                <a:effectLst/>
                <a:latin typeface="Arial" panose="020B0604020202020204" pitchFamily="34" charset="0"/>
                <a:ea typeface="Times New Roman" panose="02020603050405020304" pitchFamily="18" charset="0"/>
                <a:cs typeface="Arial" panose="020B0604020202020204" pitchFamily="34" charset="0"/>
              </a:rPr>
              <a:t>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Sebaot</a:t>
            </a:r>
            <a:r>
              <a:rPr lang="en-US" i="1" dirty="0">
                <a:effectLst/>
                <a:latin typeface="Arial" panose="020B0604020202020204" pitchFamily="34" charset="0"/>
                <a:ea typeface="Times New Roman" panose="02020603050405020304" pitchFamily="18" charset="0"/>
                <a:cs typeface="Arial" panose="020B0604020202020204" pitchFamily="34" charset="0"/>
              </a:rPr>
              <a:t>, Israels Gud: </a:t>
            </a:r>
            <a:r>
              <a:rPr lang="en-US" i="1" dirty="0" err="1">
                <a:effectLst/>
                <a:latin typeface="Arial" panose="020B0604020202020204" pitchFamily="34" charset="0"/>
                <a:ea typeface="Times New Roman" panose="02020603050405020304" pitchFamily="18" charset="0"/>
                <a:cs typeface="Arial" panose="020B0604020202020204" pitchFamily="34" charset="0"/>
              </a:rPr>
              <a:t>Låt</a:t>
            </a:r>
            <a:r>
              <a:rPr lang="en-US" i="1" dirty="0">
                <a:effectLst/>
                <a:latin typeface="Arial" panose="020B0604020202020204" pitchFamily="34" charset="0"/>
                <a:ea typeface="Times New Roman" panose="02020603050405020304" pitchFamily="18" charset="0"/>
                <a:cs typeface="Arial" panose="020B0604020202020204" pitchFamily="34" charset="0"/>
              </a:rPr>
              <a:t> er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luras</a:t>
            </a:r>
            <a:r>
              <a:rPr lang="en-US" i="1" dirty="0">
                <a:effectLst/>
                <a:latin typeface="Arial" panose="020B0604020202020204" pitchFamily="34" charset="0"/>
                <a:ea typeface="Times New Roman" panose="02020603050405020304" pitchFamily="18" charset="0"/>
                <a:cs typeface="Arial" panose="020B0604020202020204" pitchFamily="34" charset="0"/>
              </a:rPr>
              <a:t> av de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finns</a:t>
            </a:r>
            <a:r>
              <a:rPr lang="en-US" i="1" dirty="0">
                <a:effectLst/>
                <a:latin typeface="Arial" panose="020B0604020202020204" pitchFamily="34" charset="0"/>
                <a:ea typeface="Times New Roman" panose="02020603050405020304" pitchFamily="18" charset="0"/>
                <a:cs typeface="Arial" panose="020B0604020202020204" pitchFamily="34" charset="0"/>
              </a:rPr>
              <a:t> bland er,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heller av era </a:t>
            </a:r>
            <a:r>
              <a:rPr lang="en-US" i="1" dirty="0" err="1">
                <a:effectLst/>
                <a:latin typeface="Arial" panose="020B0604020202020204" pitchFamily="34" charset="0"/>
                <a:ea typeface="Times New Roman" panose="02020603050405020304" pitchFamily="18" charset="0"/>
                <a:cs typeface="Arial" panose="020B0604020202020204" pitchFamily="34" charset="0"/>
              </a:rPr>
              <a:t>spåmän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lyssna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till de </a:t>
            </a:r>
            <a:r>
              <a:rPr lang="en-US" i="1" dirty="0" err="1">
                <a:effectLst/>
                <a:latin typeface="Arial" panose="020B0604020202020204" pitchFamily="34" charset="0"/>
                <a:ea typeface="Times New Roman" panose="02020603050405020304" pitchFamily="18" charset="0"/>
                <a:cs typeface="Arial" panose="020B0604020202020204" pitchFamily="34" charset="0"/>
              </a:rPr>
              <a:t>drömmar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drömmer</a:t>
            </a:r>
            <a:r>
              <a:rPr lang="en-US" i="1" dirty="0">
                <a:effectLst/>
                <a:latin typeface="Arial" panose="020B0604020202020204" pitchFamily="34" charset="0"/>
                <a:ea typeface="Times New Roman" panose="02020603050405020304" pitchFamily="18" charset="0"/>
                <a:cs typeface="Arial" panose="020B0604020202020204" pitchFamily="34" charset="0"/>
              </a:rPr>
              <a:t>, 9  för de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lögn</a:t>
            </a:r>
            <a:r>
              <a:rPr lang="en-US" i="1" dirty="0">
                <a:effectLst/>
                <a:latin typeface="Arial" panose="020B0604020202020204" pitchFamily="34" charset="0"/>
                <a:ea typeface="Times New Roman" panose="02020603050405020304" pitchFamily="18" charset="0"/>
                <a:cs typeface="Arial" panose="020B0604020202020204" pitchFamily="34" charset="0"/>
              </a:rPr>
              <a:t> för er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mitt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sänt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Herren.</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675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C2BA8-770B-C66B-5AE9-C75CD160F575}"/>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8AA29B2-0C99-A2C0-6963-ABA9213DEA02}"/>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7FD98C1-A389-F7CF-64AE-4C66E03644C2}"/>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“Watch out for false prophets. They come to you in sheep’s clothing, but inwardly they are ferocious wolves” (Matthew 7:15).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Matteusevangeliet</a:t>
            </a:r>
            <a:r>
              <a:rPr lang="en-US" i="1" dirty="0">
                <a:effectLst/>
                <a:latin typeface="Arial" panose="020B0604020202020204" pitchFamily="34" charset="0"/>
                <a:ea typeface="Times New Roman" panose="02020603050405020304" pitchFamily="18" charset="0"/>
                <a:cs typeface="Arial" panose="020B0604020202020204" pitchFamily="34" charset="0"/>
              </a:rPr>
              <a:t> 7:15 </a:t>
            </a:r>
            <a:r>
              <a:rPr lang="en-US" i="1" dirty="0" err="1">
                <a:effectLst/>
                <a:latin typeface="Arial" panose="020B0604020202020204" pitchFamily="34" charset="0"/>
                <a:ea typeface="Times New Roman" panose="02020603050405020304" pitchFamily="18" charset="0"/>
                <a:cs typeface="Arial" panose="020B0604020202020204" pitchFamily="34" charset="0"/>
              </a:rPr>
              <a:t>Akta</a:t>
            </a:r>
            <a:r>
              <a:rPr lang="en-US" i="1" dirty="0">
                <a:effectLst/>
                <a:latin typeface="Arial" panose="020B0604020202020204" pitchFamily="34" charset="0"/>
                <a:ea typeface="Times New Roman" panose="02020603050405020304" pitchFamily="18" charset="0"/>
                <a:cs typeface="Arial" panose="020B0604020202020204" pitchFamily="34" charset="0"/>
              </a:rPr>
              <a:t> er för de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i="1" dirty="0">
                <a:effectLst/>
                <a:latin typeface="Arial" panose="020B0604020202020204" pitchFamily="34" charset="0"/>
                <a:ea typeface="Times New Roman" panose="02020603050405020304" pitchFamily="18" charset="0"/>
                <a:cs typeface="Arial" panose="020B0604020202020204" pitchFamily="34" charset="0"/>
              </a:rPr>
              <a:t> till er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fårakläder</a:t>
            </a:r>
            <a:r>
              <a:rPr lang="en-US" i="1" dirty="0">
                <a:effectLst/>
                <a:latin typeface="Arial" panose="020B0604020202020204" pitchFamily="34" charset="0"/>
                <a:ea typeface="Times New Roman" panose="02020603050405020304" pitchFamily="18" charset="0"/>
                <a:cs typeface="Arial" panose="020B0604020202020204" pitchFamily="34" charset="0"/>
              </a:rPr>
              <a:t>, men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rovlystna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vargar</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042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6670-16DE-0FD1-49E6-37CA25BE4AB2}"/>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FF9F2181-89DB-6394-8C61-9667BDB2E4A0}"/>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CC97D23-C0B8-FE97-05F2-4E7E72D56C6D}"/>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Corinthians 11:13-15 For such people are false apostles, deceitful workers, masquerading as apostles of Christ. 14 And no wonder, for Satan himself masquerades as an angel of light. 15 It is not surprising, then, if his servants also masquerade as servants of righteousness. Their end will be what their actions deserve.</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i="1" dirty="0">
                <a:effectLst/>
                <a:latin typeface="Arial" panose="020B0604020202020204" pitchFamily="34" charset="0"/>
                <a:ea typeface="Times New Roman" panose="02020603050405020304" pitchFamily="18" charset="0"/>
                <a:cs typeface="Arial" panose="020B0604020202020204" pitchFamily="34" charset="0"/>
              </a:rPr>
              <a:t> 11:13-15 </a:t>
            </a:r>
            <a:r>
              <a:rPr lang="en-US" i="1" dirty="0" err="1">
                <a:effectLst/>
                <a:latin typeface="Arial" panose="020B0604020202020204" pitchFamily="34" charset="0"/>
                <a:ea typeface="Times New Roman" panose="02020603050405020304" pitchFamily="18" charset="0"/>
                <a:cs typeface="Arial" panose="020B0604020202020204" pitchFamily="34" charset="0"/>
              </a:rPr>
              <a:t>Sådana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oärliga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arbetare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förklädda</a:t>
            </a:r>
            <a:r>
              <a:rPr lang="en-US" i="1" dirty="0">
                <a:effectLst/>
                <a:latin typeface="Arial" panose="020B0604020202020204" pitchFamily="34" charset="0"/>
                <a:ea typeface="Times New Roman" panose="02020603050405020304" pitchFamily="18" charset="0"/>
                <a:cs typeface="Arial" panose="020B0604020202020204" pitchFamily="34" charset="0"/>
              </a:rPr>
              <a:t> till Kristi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14 Och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undra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det, Satan </a:t>
            </a:r>
            <a:r>
              <a:rPr lang="en-US" i="1" dirty="0" err="1">
                <a:effectLst/>
                <a:latin typeface="Arial" panose="020B0604020202020204" pitchFamily="34" charset="0"/>
                <a:ea typeface="Times New Roman" panose="02020603050405020304" pitchFamily="18" charset="0"/>
                <a:cs typeface="Arial" panose="020B0604020202020204" pitchFamily="34" charset="0"/>
              </a:rPr>
              <a:t>själv</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förklär</a:t>
            </a:r>
            <a:r>
              <a:rPr lang="en-US" i="1" dirty="0">
                <a:effectLst/>
                <a:latin typeface="Arial" panose="020B0604020202020204" pitchFamily="34" charset="0"/>
                <a:ea typeface="Times New Roman" panose="02020603050405020304" pitchFamily="18" charset="0"/>
                <a:cs typeface="Arial" panose="020B0604020202020204" pitchFamily="34" charset="0"/>
              </a:rPr>
              <a:t> sig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ljusets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ängel</a:t>
            </a:r>
            <a:r>
              <a:rPr lang="en-US" i="1" dirty="0">
                <a:effectLst/>
                <a:latin typeface="Arial" panose="020B0604020202020204" pitchFamily="34" charset="0"/>
                <a:ea typeface="Times New Roman" panose="02020603050405020304" pitchFamily="18" charset="0"/>
                <a:cs typeface="Arial" panose="020B0604020202020204" pitchFamily="34" charset="0"/>
              </a:rPr>
              <a:t>. 15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underligt</a:t>
            </a:r>
            <a:r>
              <a:rPr lang="en-US" i="1" dirty="0">
                <a:effectLst/>
                <a:latin typeface="Arial" panose="020B0604020202020204" pitchFamily="34" charset="0"/>
                <a:ea typeface="Times New Roman" panose="02020603050405020304" pitchFamily="18" charset="0"/>
                <a:cs typeface="Arial" panose="020B0604020202020204" pitchFamily="34" charset="0"/>
              </a:rPr>
              <a:t> om </a:t>
            </a:r>
            <a:r>
              <a:rPr lang="en-US" i="1" dirty="0" err="1">
                <a:effectLst/>
                <a:latin typeface="Arial" panose="020B0604020202020204" pitchFamily="34" charset="0"/>
                <a:ea typeface="Times New Roman" panose="02020603050405020304" pitchFamily="18" charset="0"/>
                <a:cs typeface="Arial" panose="020B0604020202020204" pitchFamily="34" charset="0"/>
              </a:rPr>
              <a:t>även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förklär</a:t>
            </a:r>
            <a:r>
              <a:rPr lang="en-US" i="1" dirty="0">
                <a:effectLst/>
                <a:latin typeface="Arial" panose="020B0604020202020204" pitchFamily="34" charset="0"/>
                <a:ea typeface="Times New Roman" panose="02020603050405020304" pitchFamily="18" charset="0"/>
                <a:cs typeface="Arial" panose="020B0604020202020204" pitchFamily="34" charset="0"/>
              </a:rPr>
              <a:t> sig till </a:t>
            </a:r>
            <a:r>
              <a:rPr lang="en-US" i="1" dirty="0" err="1">
                <a:effectLst/>
                <a:latin typeface="Arial" panose="020B0604020202020204" pitchFamily="34" charset="0"/>
                <a:ea typeface="Times New Roman" panose="02020603050405020304" pitchFamily="18" charset="0"/>
                <a:cs typeface="Arial" panose="020B0604020202020204" pitchFamily="34" charset="0"/>
              </a:rPr>
              <a:t>rättfärdighetens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tjänare</a:t>
            </a:r>
            <a:r>
              <a:rPr lang="en-US" i="1" dirty="0">
                <a:effectLst/>
                <a:latin typeface="Arial" panose="020B0604020202020204" pitchFamily="34" charset="0"/>
                <a:ea typeface="Times New Roman" panose="02020603050405020304" pitchFamily="18" charset="0"/>
                <a:cs typeface="Arial" panose="020B0604020202020204" pitchFamily="34" charset="0"/>
              </a:rPr>
              <a:t>. Men de ska </a:t>
            </a:r>
            <a:r>
              <a:rPr lang="en-US" i="1" dirty="0" err="1">
                <a:effectLst/>
                <a:latin typeface="Arial" panose="020B0604020202020204" pitchFamily="34" charset="0"/>
                <a:ea typeface="Times New Roman" panose="02020603050405020304" pitchFamily="18" charset="0"/>
                <a:cs typeface="Arial" panose="020B0604020202020204" pitchFamily="34" charset="0"/>
              </a:rPr>
              <a:t>få</a:t>
            </a:r>
            <a:r>
              <a:rPr lang="en-US" i="1" dirty="0">
                <a:effectLst/>
                <a:latin typeface="Arial" panose="020B0604020202020204" pitchFamily="34" charset="0"/>
                <a:ea typeface="Times New Roman" panose="02020603050405020304" pitchFamily="18" charset="0"/>
                <a:cs typeface="Arial" panose="020B0604020202020204" pitchFamily="34" charset="0"/>
              </a:rPr>
              <a:t> det slut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deras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gärningar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förtjänar</a:t>
            </a:r>
            <a:r>
              <a:rPr lang="en-US" i="1" dirty="0">
                <a:effectLst/>
                <a:latin typeface="Arial" panose="020B0604020202020204" pitchFamily="34" charset="0"/>
                <a:ea typeface="Times New Roman" panose="02020603050405020304" pitchFamily="18" charset="0"/>
                <a:cs typeface="Arial" panose="020B0604020202020204" pitchFamily="34" charset="0"/>
              </a:rPr>
              <a:t>.</a:t>
            </a: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6990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8CF4-7E12-5033-D967-98285EF252E5}"/>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0CB80DA-AB51-5F7B-72C6-C48F183FEB7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DEF8F09-A979-5039-FC08-97795A337945}"/>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Peter 2:1-2 But there were also false prophets among the people, just as there will be false teachers among you. They will secretly introduce destructive heresies, even denying the sovereign Lord who bought them—bringing swift destruction on themselves. 2 Many will follow their depraved conduct and will bring the way of truth into disrepute.</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Petrusbrevet</a:t>
            </a:r>
            <a:r>
              <a:rPr lang="en-US" i="1" dirty="0">
                <a:effectLst/>
                <a:latin typeface="Arial" panose="020B0604020202020204" pitchFamily="34" charset="0"/>
                <a:ea typeface="Times New Roman" panose="02020603050405020304" pitchFamily="18" charset="0"/>
                <a:cs typeface="Arial" panose="020B0604020202020204" pitchFamily="34" charset="0"/>
              </a:rPr>
              <a:t> 2:1-2 Men det </a:t>
            </a:r>
            <a:r>
              <a:rPr lang="en-US" i="1" dirty="0" err="1">
                <a:effectLst/>
                <a:latin typeface="Arial" panose="020B0604020202020204" pitchFamily="34" charset="0"/>
                <a:ea typeface="Times New Roman" panose="02020603050405020304" pitchFamily="18" charset="0"/>
                <a:cs typeface="Arial" panose="020B0604020202020204" pitchFamily="34" charset="0"/>
              </a:rPr>
              <a:t>fanns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bland </a:t>
            </a:r>
            <a:r>
              <a:rPr lang="en-US" i="1" dirty="0" err="1">
                <a:effectLst/>
                <a:latin typeface="Arial" panose="020B0604020202020204" pitchFamily="34" charset="0"/>
                <a:ea typeface="Times New Roman" panose="02020603050405020304" pitchFamily="18" charset="0"/>
                <a:cs typeface="Arial" panose="020B0604020202020204" pitchFamily="34" charset="0"/>
              </a:rPr>
              <a:t>folket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liksom</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även</a:t>
            </a:r>
            <a:r>
              <a:rPr lang="en-US" i="1" dirty="0">
                <a:effectLst/>
                <a:latin typeface="Arial" panose="020B0604020202020204" pitchFamily="34" charset="0"/>
                <a:ea typeface="Times New Roman" panose="02020603050405020304" pitchFamily="18" charset="0"/>
                <a:cs typeface="Arial" panose="020B0604020202020204" pitchFamily="34" charset="0"/>
              </a:rPr>
              <a:t> bland er </a:t>
            </a:r>
            <a:r>
              <a:rPr lang="en-US"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finnas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smyger</a:t>
            </a:r>
            <a:r>
              <a:rPr lang="en-US" i="1" dirty="0">
                <a:effectLst/>
                <a:latin typeface="Arial" panose="020B0604020202020204" pitchFamily="34" charset="0"/>
                <a:ea typeface="Times New Roman" panose="02020603050405020304" pitchFamily="18" charset="0"/>
                <a:cs typeface="Arial" panose="020B0604020202020204" pitchFamily="34" charset="0"/>
              </a:rPr>
              <a:t> in </a:t>
            </a:r>
            <a:r>
              <a:rPr lang="en-US" i="1" dirty="0" err="1">
                <a:effectLst/>
                <a:latin typeface="Arial" panose="020B0604020202020204" pitchFamily="34" charset="0"/>
                <a:ea typeface="Times New Roman" panose="02020603050405020304" pitchFamily="18" charset="0"/>
                <a:cs typeface="Arial" panose="020B0604020202020204" pitchFamily="34" charset="0"/>
              </a:rPr>
              <a:t>förödande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irrläror</a:t>
            </a:r>
            <a:r>
              <a:rPr lang="en-US" i="1" dirty="0">
                <a:effectLst/>
                <a:latin typeface="Arial" panose="020B0604020202020204" pitchFamily="34" charset="0"/>
                <a:ea typeface="Times New Roman" panose="02020603050405020304" pitchFamily="18" charset="0"/>
                <a:cs typeface="Arial" panose="020B0604020202020204" pitchFamily="34" charset="0"/>
              </a:rPr>
              <a:t>. De ska </a:t>
            </a:r>
            <a:r>
              <a:rPr lang="en-US" i="1" dirty="0" err="1">
                <a:effectLst/>
                <a:latin typeface="Arial" panose="020B0604020202020204" pitchFamily="34" charset="0"/>
                <a:ea typeface="Times New Roman" panose="02020603050405020304" pitchFamily="18" charset="0"/>
                <a:cs typeface="Arial" panose="020B0604020202020204" pitchFamily="34" charset="0"/>
              </a:rPr>
              <a:t>förneka</a:t>
            </a:r>
            <a:r>
              <a:rPr lang="en-US" i="1" dirty="0">
                <a:effectLst/>
                <a:latin typeface="Arial" panose="020B0604020202020204" pitchFamily="34" charset="0"/>
                <a:ea typeface="Times New Roman" panose="02020603050405020304" pitchFamily="18" charset="0"/>
                <a:cs typeface="Arial" panose="020B0604020202020204" pitchFamily="34" charset="0"/>
              </a:rPr>
              <a:t> den Herre[a]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friköpt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plötsligt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fördärv</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sig. 2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ska </a:t>
            </a:r>
            <a:r>
              <a:rPr lang="en-US" i="1" dirty="0" err="1">
                <a:effectLst/>
                <a:latin typeface="Arial" panose="020B0604020202020204" pitchFamily="34" charset="0"/>
                <a:ea typeface="Times New Roman" panose="02020603050405020304" pitchFamily="18" charset="0"/>
                <a:cs typeface="Arial" panose="020B0604020202020204" pitchFamily="34" charset="0"/>
              </a:rPr>
              <a:t>följa</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deras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lössläppthet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deras</a:t>
            </a:r>
            <a:r>
              <a:rPr lang="en-US" i="1" dirty="0">
                <a:effectLst/>
                <a:latin typeface="Arial" panose="020B0604020202020204" pitchFamily="34" charset="0"/>
                <a:ea typeface="Times New Roman" panose="02020603050405020304" pitchFamily="18" charset="0"/>
                <a:cs typeface="Arial" panose="020B0604020202020204" pitchFamily="34" charset="0"/>
              </a:rPr>
              <a:t> skull </a:t>
            </a:r>
            <a:r>
              <a:rPr lang="en-US"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sanningens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bli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hånad</a:t>
            </a:r>
            <a:r>
              <a:rPr lang="en-US" i="1" dirty="0">
                <a:latin typeface="Arial" panose="020B0604020202020204" pitchFamily="34" charset="0"/>
                <a:ea typeface="Times New Roman" panose="02020603050405020304" pitchFamily="18" charset="0"/>
                <a:cs typeface="Arial" panose="020B0604020202020204" pitchFamily="34" charset="0"/>
              </a:rPr>
              <a:t>.</a:t>
            </a: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181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E7964D-7A3B-A3EE-D8A6-8CB3555D7A55}"/>
            </a:ext>
          </a:extLst>
        </p:cNvPr>
        <p:cNvGrpSpPr/>
        <p:nvPr/>
      </p:nvGrpSpPr>
      <p:grpSpPr>
        <a:xfrm>
          <a:off x="0" y="0"/>
          <a:ext cx="0" cy="0"/>
          <a:chOff x="0" y="0"/>
          <a:chExt cx="0" cy="0"/>
        </a:xfrm>
      </p:grpSpPr>
      <p:pic>
        <p:nvPicPr>
          <p:cNvPr id="4100" name="Picture 4" descr="Skin Color Hand Stock Photos and Images - 123RF">
            <a:extLst>
              <a:ext uri="{FF2B5EF4-FFF2-40B4-BE49-F238E27FC236}">
                <a16:creationId xmlns:a16="http://schemas.microsoft.com/office/drawing/2014/main" id="{0323926F-2DA2-2BC2-0457-D4C84CBCD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78" y="12153"/>
            <a:ext cx="7759186" cy="5172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AAF61D-12A2-E9C0-140C-0847FF2CB8F9}"/>
              </a:ext>
            </a:extLst>
          </p:cNvPr>
          <p:cNvSpPr>
            <a:spLocks noGrp="1"/>
          </p:cNvSpPr>
          <p:nvPr>
            <p:ph type="title"/>
          </p:nvPr>
        </p:nvSpPr>
        <p:spPr>
          <a:xfrm>
            <a:off x="46125" y="5555289"/>
            <a:ext cx="12192000" cy="1325563"/>
          </a:xfrm>
          <a:solidFill>
            <a:schemeClr val="bg1"/>
          </a:solidFill>
        </p:spPr>
        <p:txBody>
          <a:bodyPr>
            <a:normAutofit/>
          </a:body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
        <p:nvSpPr>
          <p:cNvPr id="16" name="TextBox 15">
            <a:extLst>
              <a:ext uri="{FF2B5EF4-FFF2-40B4-BE49-F238E27FC236}">
                <a16:creationId xmlns:a16="http://schemas.microsoft.com/office/drawing/2014/main" id="{0676FAD4-07F4-3232-6A05-0A68247E3513}"/>
              </a:ext>
            </a:extLst>
          </p:cNvPr>
          <p:cNvSpPr txBox="1"/>
          <p:nvPr/>
        </p:nvSpPr>
        <p:spPr>
          <a:xfrm>
            <a:off x="5272090" y="1002542"/>
            <a:ext cx="2164368"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Pastor</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1B77055-164A-9291-2F26-81A316549CD9}"/>
              </a:ext>
            </a:extLst>
          </p:cNvPr>
          <p:cNvSpPr txBox="1"/>
          <p:nvPr/>
        </p:nvSpPr>
        <p:spPr>
          <a:xfrm>
            <a:off x="5272090" y="2419021"/>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Teacher / </a:t>
            </a:r>
            <a:r>
              <a:rPr lang="en-US" sz="2800" b="1" dirty="0" err="1">
                <a:solidFill>
                  <a:schemeClr val="bg1"/>
                </a:solidFill>
                <a:effectLst/>
                <a:latin typeface="Arial" panose="020B0604020202020204" pitchFamily="34" charset="0"/>
                <a:ea typeface="Times New Roman" panose="02020603050405020304" pitchFamily="18" charset="0"/>
              </a:rPr>
              <a:t>Lärare</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C492C0-4085-354F-CCCE-0914D90B7457}"/>
              </a:ext>
            </a:extLst>
          </p:cNvPr>
          <p:cNvSpPr txBox="1"/>
          <p:nvPr/>
        </p:nvSpPr>
        <p:spPr>
          <a:xfrm>
            <a:off x="5272090" y="3304194"/>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Apostle /</a:t>
            </a:r>
            <a:r>
              <a:rPr lang="en-US" sz="2800" b="1" dirty="0" err="1">
                <a:solidFill>
                  <a:schemeClr val="bg1"/>
                </a:solidFill>
                <a:latin typeface="Arial" panose="020B0604020202020204" pitchFamily="34" charset="0"/>
                <a:ea typeface="Times New Roman" panose="02020603050405020304" pitchFamily="18" charset="0"/>
              </a:rPr>
              <a:t>A</a:t>
            </a:r>
            <a:r>
              <a:rPr lang="en-US" sz="2800" b="1" dirty="0" err="1">
                <a:solidFill>
                  <a:schemeClr val="bg1"/>
                </a:solidFill>
                <a:effectLst/>
                <a:latin typeface="Arial" panose="020B0604020202020204" pitchFamily="34" charset="0"/>
                <a:ea typeface="Times New Roman" panose="02020603050405020304" pitchFamily="18" charset="0"/>
              </a:rPr>
              <a:t>postel</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2C17BE0-D666-26E6-C581-F76ECCBB3EE5}"/>
              </a:ext>
            </a:extLst>
          </p:cNvPr>
          <p:cNvSpPr txBox="1"/>
          <p:nvPr/>
        </p:nvSpPr>
        <p:spPr>
          <a:xfrm>
            <a:off x="4175435" y="4318546"/>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Prophet /</a:t>
            </a:r>
            <a:r>
              <a:rPr lang="en-US" sz="2800" b="1" dirty="0" err="1">
                <a:solidFill>
                  <a:schemeClr val="bg1"/>
                </a:solidFill>
                <a:effectLst/>
                <a:latin typeface="Arial" panose="020B0604020202020204" pitchFamily="34" charset="0"/>
                <a:ea typeface="Times New Roman" panose="02020603050405020304" pitchFamily="18" charset="0"/>
              </a:rPr>
              <a:t>Profet</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DC6A02C-F291-6239-0A1E-6F12DE6723E7}"/>
              </a:ext>
            </a:extLst>
          </p:cNvPr>
          <p:cNvSpPr txBox="1"/>
          <p:nvPr/>
        </p:nvSpPr>
        <p:spPr>
          <a:xfrm>
            <a:off x="1286556" y="4318546"/>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Evangelist</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A801328-6E76-1A93-CC44-ABF15A25F920}"/>
              </a:ext>
            </a:extLst>
          </p:cNvPr>
          <p:cNvSpPr txBox="1"/>
          <p:nvPr/>
        </p:nvSpPr>
        <p:spPr>
          <a:xfrm>
            <a:off x="8229600" y="3125080"/>
            <a:ext cx="1536192" cy="1015663"/>
          </a:xfrm>
          <a:prstGeom prst="rect">
            <a:avLst/>
          </a:prstGeom>
          <a:noFill/>
        </p:spPr>
        <p:txBody>
          <a:bodyPr wrap="square" rtlCol="0">
            <a:spAutoFit/>
          </a:bodyPr>
          <a:lstStyle/>
          <a:p>
            <a:r>
              <a:rPr lang="en-US" sz="6000" b="1" dirty="0">
                <a:solidFill>
                  <a:srgbClr val="FF0000"/>
                </a:solidFill>
              </a:rPr>
              <a:t>85X</a:t>
            </a:r>
          </a:p>
        </p:txBody>
      </p:sp>
      <p:sp>
        <p:nvSpPr>
          <p:cNvPr id="10" name="TextBox 9">
            <a:extLst>
              <a:ext uri="{FF2B5EF4-FFF2-40B4-BE49-F238E27FC236}">
                <a16:creationId xmlns:a16="http://schemas.microsoft.com/office/drawing/2014/main" id="{7DA59E64-C6B2-AF92-067C-A8160D5B7525}"/>
              </a:ext>
            </a:extLst>
          </p:cNvPr>
          <p:cNvSpPr txBox="1"/>
          <p:nvPr/>
        </p:nvSpPr>
        <p:spPr>
          <a:xfrm>
            <a:off x="6814773" y="4152016"/>
            <a:ext cx="1859782" cy="1015663"/>
          </a:xfrm>
          <a:prstGeom prst="rect">
            <a:avLst/>
          </a:prstGeom>
          <a:noFill/>
        </p:spPr>
        <p:txBody>
          <a:bodyPr wrap="square" rtlCol="0">
            <a:spAutoFit/>
          </a:bodyPr>
          <a:lstStyle/>
          <a:p>
            <a:r>
              <a:rPr lang="en-US" sz="6000" b="1" dirty="0">
                <a:solidFill>
                  <a:srgbClr val="FF0000"/>
                </a:solidFill>
              </a:rPr>
              <a:t>150X</a:t>
            </a:r>
          </a:p>
        </p:txBody>
      </p:sp>
      <p:sp>
        <p:nvSpPr>
          <p:cNvPr id="11" name="TextBox 10">
            <a:extLst>
              <a:ext uri="{FF2B5EF4-FFF2-40B4-BE49-F238E27FC236}">
                <a16:creationId xmlns:a16="http://schemas.microsoft.com/office/drawing/2014/main" id="{1BC519E4-B4A1-9C10-315E-916E2F872BEA}"/>
              </a:ext>
            </a:extLst>
          </p:cNvPr>
          <p:cNvSpPr txBox="1"/>
          <p:nvPr/>
        </p:nvSpPr>
        <p:spPr>
          <a:xfrm>
            <a:off x="8229600" y="2183557"/>
            <a:ext cx="1901952" cy="1015663"/>
          </a:xfrm>
          <a:prstGeom prst="rect">
            <a:avLst/>
          </a:prstGeom>
          <a:noFill/>
        </p:spPr>
        <p:txBody>
          <a:bodyPr wrap="square" rtlCol="0">
            <a:spAutoFit/>
          </a:bodyPr>
          <a:lstStyle/>
          <a:p>
            <a:r>
              <a:rPr lang="en-US" sz="6000" b="1" dirty="0">
                <a:solidFill>
                  <a:srgbClr val="FF0000"/>
                </a:solidFill>
              </a:rPr>
              <a:t>125X</a:t>
            </a:r>
          </a:p>
        </p:txBody>
      </p:sp>
      <p:sp>
        <p:nvSpPr>
          <p:cNvPr id="12" name="TextBox 11">
            <a:extLst>
              <a:ext uri="{FF2B5EF4-FFF2-40B4-BE49-F238E27FC236}">
                <a16:creationId xmlns:a16="http://schemas.microsoft.com/office/drawing/2014/main" id="{B4166DB6-E431-36A3-B2C6-6143CA32D5F3}"/>
              </a:ext>
            </a:extLst>
          </p:cNvPr>
          <p:cNvSpPr txBox="1"/>
          <p:nvPr/>
        </p:nvSpPr>
        <p:spPr>
          <a:xfrm>
            <a:off x="381880" y="4140743"/>
            <a:ext cx="1536192" cy="1015663"/>
          </a:xfrm>
          <a:prstGeom prst="rect">
            <a:avLst/>
          </a:prstGeom>
          <a:noFill/>
        </p:spPr>
        <p:txBody>
          <a:bodyPr wrap="square" rtlCol="0">
            <a:spAutoFit/>
          </a:bodyPr>
          <a:lstStyle/>
          <a:p>
            <a:r>
              <a:rPr lang="en-US" sz="6000" b="1" dirty="0">
                <a:solidFill>
                  <a:srgbClr val="FF0000"/>
                </a:solidFill>
              </a:rPr>
              <a:t>3X</a:t>
            </a:r>
          </a:p>
        </p:txBody>
      </p:sp>
      <p:sp>
        <p:nvSpPr>
          <p:cNvPr id="13" name="TextBox 12">
            <a:extLst>
              <a:ext uri="{FF2B5EF4-FFF2-40B4-BE49-F238E27FC236}">
                <a16:creationId xmlns:a16="http://schemas.microsoft.com/office/drawing/2014/main" id="{9732A301-5C8E-63A1-612B-48EFDB23EA60}"/>
              </a:ext>
            </a:extLst>
          </p:cNvPr>
          <p:cNvSpPr txBox="1"/>
          <p:nvPr/>
        </p:nvSpPr>
        <p:spPr>
          <a:xfrm>
            <a:off x="6596158" y="805970"/>
            <a:ext cx="1536192" cy="1015663"/>
          </a:xfrm>
          <a:prstGeom prst="rect">
            <a:avLst/>
          </a:prstGeom>
          <a:noFill/>
        </p:spPr>
        <p:txBody>
          <a:bodyPr wrap="square" rtlCol="0">
            <a:spAutoFit/>
          </a:bodyPr>
          <a:lstStyle/>
          <a:p>
            <a:r>
              <a:rPr lang="en-US" sz="6000" b="1" dirty="0">
                <a:solidFill>
                  <a:srgbClr val="FF0000"/>
                </a:solidFill>
              </a:rPr>
              <a:t>1X</a:t>
            </a:r>
          </a:p>
        </p:txBody>
      </p:sp>
      <p:pic>
        <p:nvPicPr>
          <p:cNvPr id="14" name="Picture 13">
            <a:extLst>
              <a:ext uri="{FF2B5EF4-FFF2-40B4-BE49-F238E27FC236}">
                <a16:creationId xmlns:a16="http://schemas.microsoft.com/office/drawing/2014/main" id="{9B57CA68-1F1B-74BB-8AD9-257AE9C19839}"/>
              </a:ext>
            </a:extLst>
          </p:cNvPr>
          <p:cNvPicPr>
            <a:picLocks noChangeAspect="1"/>
          </p:cNvPicPr>
          <p:nvPr/>
        </p:nvPicPr>
        <p:blipFill>
          <a:blip r:embed="rId4"/>
          <a:stretch>
            <a:fillRect/>
          </a:stretch>
        </p:blipFill>
        <p:spPr>
          <a:xfrm>
            <a:off x="2209800" y="905026"/>
            <a:ext cx="7772400" cy="5047947"/>
          </a:xfrm>
          <a:prstGeom prst="rect">
            <a:avLst/>
          </a:prstGeom>
        </p:spPr>
      </p:pic>
    </p:spTree>
    <p:extLst>
      <p:ext uri="{BB962C8B-B14F-4D97-AF65-F5344CB8AC3E}">
        <p14:creationId xmlns:p14="http://schemas.microsoft.com/office/powerpoint/2010/main" val="26605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4" grpId="0"/>
      <p:bldP spid="5" grpId="0"/>
      <p:bldP spid="6" grpId="1"/>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110A7-F6B2-F9EC-2AC9-1C56CF0E754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AE4D2BA-B12C-A062-60B3-0C4BADA08DC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2E7A3D1-5CF1-1695-EFA4-3F5004326CA2}"/>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Acts 16:16-17 Once when we were going to the place of prayer, we were met by a female slave who had a spirit by which she predicted the future. She earned a great deal of money for her owners by fortune-telling. 17 She followed Paul and the rest of us, shouting, “These men are servants of the Most High God, who are telling you the way to be saved.”</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16:16-17 En </a:t>
            </a:r>
            <a:r>
              <a:rPr lang="en-US" i="1" dirty="0" err="1">
                <a:effectLst/>
                <a:latin typeface="Arial" panose="020B0604020202020204" pitchFamily="34" charset="0"/>
                <a:ea typeface="Times New Roman" panose="02020603050405020304" pitchFamily="18" charset="0"/>
                <a:cs typeface="Arial" panose="020B0604020202020204" pitchFamily="34" charset="0"/>
              </a:rPr>
              <a:t>gång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vi var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väg</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böneplatsen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möttes</a:t>
            </a:r>
            <a:r>
              <a:rPr lang="en-US" i="1" dirty="0">
                <a:effectLst/>
                <a:latin typeface="Arial" panose="020B0604020202020204" pitchFamily="34" charset="0"/>
                <a:ea typeface="Times New Roman" panose="02020603050405020304" pitchFamily="18" charset="0"/>
                <a:cs typeface="Arial" panose="020B0604020202020204" pitchFamily="34" charset="0"/>
              </a:rPr>
              <a:t> vi av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slavflicka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hade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spådomsande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skaffade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stora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inkomster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spå</a:t>
            </a:r>
            <a:r>
              <a:rPr lang="en-US" i="1" dirty="0">
                <a:effectLst/>
                <a:latin typeface="Arial" panose="020B0604020202020204" pitchFamily="34" charset="0"/>
                <a:ea typeface="Times New Roman" panose="02020603050405020304" pitchFamily="18" charset="0"/>
                <a:cs typeface="Arial" panose="020B0604020202020204" pitchFamily="34" charset="0"/>
              </a:rPr>
              <a:t>. 17 Hon </a:t>
            </a:r>
            <a:r>
              <a:rPr lang="en-US" i="1" dirty="0" err="1">
                <a:effectLst/>
                <a:latin typeface="Arial" panose="020B0604020202020204" pitchFamily="34" charset="0"/>
                <a:ea typeface="Times New Roman" panose="02020603050405020304" pitchFamily="18" charset="0"/>
                <a:cs typeface="Arial" panose="020B0604020202020204" pitchFamily="34" charset="0"/>
              </a:rPr>
              <a:t>följde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efter</a:t>
            </a:r>
            <a:r>
              <a:rPr lang="en-US" i="1" dirty="0">
                <a:effectLst/>
                <a:latin typeface="Arial" panose="020B0604020202020204" pitchFamily="34" charset="0"/>
                <a:ea typeface="Times New Roman" panose="02020603050405020304" pitchFamily="18" charset="0"/>
                <a:cs typeface="Arial" panose="020B0604020202020204" pitchFamily="34" charset="0"/>
              </a:rPr>
              <a:t> Paulus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oss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andra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skrek</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här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den </a:t>
            </a:r>
            <a:r>
              <a:rPr lang="en-US" i="1" dirty="0" err="1">
                <a:effectLst/>
                <a:latin typeface="Arial" panose="020B0604020202020204" pitchFamily="34" charset="0"/>
                <a:ea typeface="Times New Roman" panose="02020603050405020304" pitchFamily="18" charset="0"/>
                <a:cs typeface="Arial" panose="020B0604020202020204" pitchFamily="34" charset="0"/>
              </a:rPr>
              <a:t>högste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gudens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tjänare</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förkunnar</a:t>
            </a:r>
            <a:r>
              <a:rPr lang="en-US" i="1" dirty="0">
                <a:effectLst/>
                <a:latin typeface="Arial" panose="020B0604020202020204" pitchFamily="34" charset="0"/>
                <a:ea typeface="Times New Roman" panose="02020603050405020304" pitchFamily="18" charset="0"/>
                <a:cs typeface="Arial" panose="020B0604020202020204" pitchFamily="34" charset="0"/>
              </a:rPr>
              <a:t> för er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väg</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frälsning</a:t>
            </a:r>
            <a:r>
              <a:rPr lang="en-US" i="1"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830705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C9498-E3A1-14CB-1889-50FC134D3EF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3494455-3F25-CB22-CC12-7F810436AA07}"/>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2257427-DF12-AD38-E003-CD22DBA3A03E}"/>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(2 Timothy 4:3-4).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Timoteusbrevet</a:t>
            </a:r>
            <a:r>
              <a:rPr lang="en-US" i="1" dirty="0">
                <a:effectLst/>
                <a:latin typeface="Arial" panose="020B0604020202020204" pitchFamily="34" charset="0"/>
                <a:ea typeface="Times New Roman" panose="02020603050405020304" pitchFamily="18" charset="0"/>
                <a:cs typeface="Arial" panose="020B0604020202020204" pitchFamily="34" charset="0"/>
              </a:rPr>
              <a:t> 4:3-4 Det ska </a:t>
            </a:r>
            <a:r>
              <a:rPr lang="en-US" i="1" dirty="0" err="1">
                <a:effectLst/>
                <a:latin typeface="Arial" panose="020B0604020202020204" pitchFamily="34" charset="0"/>
                <a:ea typeface="Times New Roman" panose="02020603050405020304" pitchFamily="18" charset="0"/>
                <a:cs typeface="Arial" panose="020B0604020202020204" pitchFamily="34" charset="0"/>
              </a:rPr>
              <a:t>komma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tid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längre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t>
            </a:r>
            <a:r>
              <a:rPr lang="en-US" i="1" dirty="0">
                <a:effectLst/>
                <a:latin typeface="Arial" panose="020B0604020202020204" pitchFamily="34" charset="0"/>
                <a:ea typeface="Times New Roman" panose="02020603050405020304" pitchFamily="18" charset="0"/>
                <a:cs typeface="Arial" panose="020B0604020202020204" pitchFamily="34" charset="0"/>
              </a:rPr>
              <a:t> med den </a:t>
            </a:r>
            <a:r>
              <a:rPr lang="en-US" i="1" dirty="0" err="1">
                <a:effectLst/>
                <a:latin typeface="Arial" panose="020B0604020202020204" pitchFamily="34" charset="0"/>
                <a:ea typeface="Times New Roman" panose="02020603050405020304" pitchFamily="18" charset="0"/>
                <a:cs typeface="Arial" panose="020B0604020202020204" pitchFamily="34" charset="0"/>
              </a:rPr>
              <a:t>sunda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samlar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åt</a:t>
            </a:r>
            <a:r>
              <a:rPr lang="en-US" i="1" dirty="0">
                <a:effectLst/>
                <a:latin typeface="Arial" panose="020B0604020202020204" pitchFamily="34" charset="0"/>
                <a:ea typeface="Times New Roman" panose="02020603050405020304" pitchFamily="18" charset="0"/>
                <a:cs typeface="Arial" panose="020B0604020202020204" pitchFamily="34" charset="0"/>
              </a:rPr>
              <a:t> sig </a:t>
            </a:r>
            <a:r>
              <a:rPr lang="en-US" i="1" dirty="0" err="1">
                <a:effectLst/>
                <a:latin typeface="Arial" panose="020B0604020202020204" pitchFamily="34" charset="0"/>
                <a:ea typeface="Times New Roman" panose="02020603050405020304" pitchFamily="18" charset="0"/>
                <a:cs typeface="Arial" panose="020B0604020202020204" pitchFamily="34" charset="0"/>
              </a:rPr>
              <a:t>mängder</a:t>
            </a:r>
            <a:r>
              <a:rPr lang="en-US" i="1" dirty="0">
                <a:effectLst/>
                <a:latin typeface="Arial" panose="020B0604020202020204" pitchFamily="34" charset="0"/>
                <a:ea typeface="Times New Roman" panose="02020603050405020304" pitchFamily="18" charset="0"/>
                <a:cs typeface="Arial" panose="020B0604020202020204" pitchFamily="34" charset="0"/>
              </a:rPr>
              <a:t> av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efter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begär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kliar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deras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öron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höra</a:t>
            </a:r>
            <a:r>
              <a:rPr lang="en-US" i="1" dirty="0">
                <a:effectLst/>
                <a:latin typeface="Arial" panose="020B0604020202020204" pitchFamily="34" charset="0"/>
                <a:ea typeface="Times New Roman" panose="02020603050405020304" pitchFamily="18" charset="0"/>
                <a:cs typeface="Arial" panose="020B0604020202020204" pitchFamily="34" charset="0"/>
              </a:rPr>
              <a:t>. 4  De </a:t>
            </a:r>
            <a:r>
              <a:rPr lang="en-US" i="1" dirty="0" err="1">
                <a:effectLst/>
                <a:latin typeface="Arial" panose="020B0604020202020204" pitchFamily="34" charset="0"/>
                <a:ea typeface="Times New Roman" panose="02020603050405020304" pitchFamily="18" charset="0"/>
                <a:cs typeface="Arial" panose="020B0604020202020204" pitchFamily="34" charset="0"/>
              </a:rPr>
              <a:t>vägrar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lyssna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sanningen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vänder</a:t>
            </a:r>
            <a:r>
              <a:rPr lang="en-US" i="1" dirty="0">
                <a:effectLst/>
                <a:latin typeface="Arial" panose="020B0604020202020204" pitchFamily="34" charset="0"/>
                <a:ea typeface="Times New Roman" panose="02020603050405020304" pitchFamily="18" charset="0"/>
                <a:cs typeface="Arial" panose="020B0604020202020204" pitchFamily="34" charset="0"/>
              </a:rPr>
              <a:t> sig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myter</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019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C0BA-3733-2D99-A50E-9807DABEA0A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7E2BF5EE-8F95-AF28-2E03-C8A2458749D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E33E1CD7-9ABD-C8E0-D20B-A9F785531B56}"/>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“Then the Lord said to me, ‘The prophets are prophesying lies in my name. I have not sent them or appointed them or spoken to them. They are prophesying to you false visions, divinations, idolatries and the delusions of their own minds’” (Jeremiah 14:14).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Jeremia 14:14 Men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lögn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mitt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sänt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befallt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till dem.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syner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tomma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spådomar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löst</a:t>
            </a:r>
            <a:r>
              <a:rPr lang="en-US" i="1" dirty="0">
                <a:effectLst/>
                <a:latin typeface="Arial" panose="020B0604020202020204" pitchFamily="34" charset="0"/>
                <a:ea typeface="Times New Roman" panose="02020603050405020304" pitchFamily="18" charset="0"/>
                <a:cs typeface="Arial" panose="020B0604020202020204" pitchFamily="34" charset="0"/>
              </a:rPr>
              <a:t> prat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hjärtans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bedrägerier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vad</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för er.</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463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C10C-8907-0C33-B2E6-2A2E9DC30FE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2A59BD7-74AD-5947-B21B-7B6F13600F38}"/>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DE28D4D-C5CA-8355-C3C1-898C988A85C0}"/>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“You may say to yourselves, ‘How can we know when a message has not been spoken by the Lord?’ If what a prophet proclaims in the name of the Lord does not take place or come true, that is a message the Lord has not spoken. That prophet has spoken presumptuously, so do not be alarmed” (Deuteronomy 18:21-22).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5 </a:t>
            </a:r>
            <a:r>
              <a:rPr lang="en-US"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i="1" dirty="0">
                <a:effectLst/>
                <a:latin typeface="Arial" panose="020B0604020202020204" pitchFamily="34" charset="0"/>
                <a:ea typeface="Times New Roman" panose="02020603050405020304" pitchFamily="18" charset="0"/>
                <a:cs typeface="Arial" panose="020B0604020202020204" pitchFamily="34" charset="0"/>
              </a:rPr>
              <a:t> 18:21-22 Du </a:t>
            </a:r>
            <a:r>
              <a:rPr lang="en-US" i="1" dirty="0" err="1">
                <a:effectLst/>
                <a:latin typeface="Arial" panose="020B0604020202020204" pitchFamily="34" charset="0"/>
                <a:ea typeface="Times New Roman" panose="02020603050405020304" pitchFamily="18" charset="0"/>
                <a:cs typeface="Arial" panose="020B0604020202020204" pitchFamily="34" charset="0"/>
              </a:rPr>
              <a:t>kanske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tänker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ditt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hjärta</a:t>
            </a:r>
            <a:r>
              <a:rPr lang="en-US" i="1" dirty="0">
                <a:effectLst/>
                <a:latin typeface="Arial" panose="020B0604020202020204" pitchFamily="34" charset="0"/>
                <a:ea typeface="Times New Roman" panose="02020603050405020304" pitchFamily="18" charset="0"/>
                <a:cs typeface="Arial" panose="020B0604020202020204" pitchFamily="34" charset="0"/>
              </a:rPr>
              <a:t>: Hur ska vi </a:t>
            </a:r>
            <a:r>
              <a:rPr lang="en-US" i="1" dirty="0" err="1">
                <a:effectLst/>
                <a:latin typeface="Arial" panose="020B0604020202020204" pitchFamily="34" charset="0"/>
                <a:ea typeface="Times New Roman" panose="02020603050405020304" pitchFamily="18" charset="0"/>
                <a:cs typeface="Arial" panose="020B0604020202020204" pitchFamily="34" charset="0"/>
              </a:rPr>
              <a:t>känna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igen</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22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profeten</a:t>
            </a:r>
            <a:r>
              <a:rPr lang="en-US" i="1" dirty="0">
                <a:effectLst/>
                <a:latin typeface="Arial" panose="020B0604020202020204" pitchFamily="34" charset="0"/>
                <a:ea typeface="Times New Roman" panose="02020603050405020304" pitchFamily="18" charset="0"/>
                <a:cs typeface="Arial" panose="020B0604020202020204" pitchFamily="34" charset="0"/>
              </a:rPr>
              <a:t> talar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något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övermod</a:t>
            </a:r>
            <a:r>
              <a:rPr lang="en-US" i="1" dirty="0">
                <a:effectLst/>
                <a:latin typeface="Arial" panose="020B0604020202020204" pitchFamily="34" charset="0"/>
                <a:ea typeface="Times New Roman" panose="02020603050405020304" pitchFamily="18" charset="0"/>
                <a:cs typeface="Arial" panose="020B0604020202020204" pitchFamily="34" charset="0"/>
              </a:rPr>
              <a:t>. Du ska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rädd</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937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0BE22-9C3E-CCFD-DEF4-246EC64A302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88272F0-03B4-2CF1-21A9-1BCA078FBA03}"/>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E95BF864-1A6C-4FA6-CBA3-830E61665A91}"/>
              </a:ext>
            </a:extLst>
          </p:cNvPr>
          <p:cNvSpPr>
            <a:spLocks noGrp="1"/>
          </p:cNvSpPr>
          <p:nvPr>
            <p:ph idx="1"/>
          </p:nvPr>
        </p:nvSpPr>
        <p:spPr>
          <a:xfrm>
            <a:off x="505694" y="389744"/>
            <a:ext cx="11249891" cy="6100997"/>
          </a:xfrm>
        </p:spPr>
        <p:txBody>
          <a:bodyPr>
            <a:noAutofit/>
          </a:bodyPr>
          <a:lstStyle/>
          <a:p>
            <a:pPr marL="0" indent="0">
              <a:buNone/>
            </a:pPr>
            <a:r>
              <a:rPr lang="en-US" sz="2400" i="1" dirty="0">
                <a:effectLst/>
                <a:latin typeface="Arial" panose="020B0604020202020204" pitchFamily="34" charset="0"/>
                <a:ea typeface="Times New Roman" panose="02020603050405020304" pitchFamily="18" charset="0"/>
                <a:cs typeface="Arial" panose="020B0604020202020204" pitchFamily="34" charset="0"/>
              </a:rPr>
              <a:t>Deuteronomy 13:1-4 ]If a prophet, or one who foretells by dreams, appears among you and announces to you a sign or wonder, 2 and if the sign or wonder spoken of takes place, and the prophet says, “Let us follow other gods” (gods you have not known) “and let us worship them,” 3 you must not listen to the words of that prophet or dreamer. The Lord your God is testing you to find out whether you love him with all your heart and with all your soul. 4 It is the Lord your God you must follow, and him you must revere. Keep his commands and obey him; serve him and hold fast to him. </a:t>
            </a:r>
          </a:p>
          <a:p>
            <a:pPr marL="0" indent="0">
              <a:buNone/>
            </a:pP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dirty="0">
                <a:effectLst/>
                <a:latin typeface="Arial" panose="020B0604020202020204" pitchFamily="34" charset="0"/>
                <a:ea typeface="Times New Roman" panose="02020603050405020304" pitchFamily="18" charset="0"/>
                <a:cs typeface="Arial" panose="020B0604020202020204" pitchFamily="34" charset="0"/>
              </a:rPr>
              <a:t>5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sz="2400" i="1" dirty="0">
                <a:effectLst/>
                <a:latin typeface="Arial" panose="020B0604020202020204" pitchFamily="34" charset="0"/>
                <a:ea typeface="Times New Roman" panose="02020603050405020304" pitchFamily="18" charset="0"/>
                <a:cs typeface="Arial" panose="020B0604020202020204" pitchFamily="34" charset="0"/>
              </a:rPr>
              <a:t> 13:1-4 Om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profet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drömmare</a:t>
            </a:r>
            <a:r>
              <a:rPr lang="en-US" sz="2400" i="1" dirty="0">
                <a:effectLst/>
                <a:latin typeface="Arial" panose="020B0604020202020204" pitchFamily="34" charset="0"/>
                <a:ea typeface="Times New Roman" panose="02020603050405020304" pitchFamily="18" charset="0"/>
                <a:cs typeface="Arial" panose="020B0604020202020204" pitchFamily="34" charset="0"/>
              </a:rPr>
              <a:t>[a]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träder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fram</a:t>
            </a:r>
            <a:r>
              <a:rPr lang="en-US" sz="2400" i="1" dirty="0">
                <a:effectLst/>
                <a:latin typeface="Arial" panose="020B0604020202020204" pitchFamily="34" charset="0"/>
                <a:ea typeface="Times New Roman" panose="02020603050405020304" pitchFamily="18" charset="0"/>
                <a:cs typeface="Arial" panose="020B0604020202020204" pitchFamily="34" charset="0"/>
              </a:rPr>
              <a:t> hos dig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400" i="1" dirty="0">
                <a:effectLst/>
                <a:latin typeface="Arial" panose="020B0604020202020204" pitchFamily="34" charset="0"/>
                <a:ea typeface="Times New Roman" panose="02020603050405020304" pitchFamily="18" charset="0"/>
                <a:cs typeface="Arial" panose="020B0604020202020204" pitchFamily="34" charset="0"/>
              </a:rPr>
              <a:t> ger dig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ett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tecken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2400" i="1" dirty="0">
                <a:effectLst/>
                <a:latin typeface="Arial" panose="020B0604020202020204" pitchFamily="34" charset="0"/>
                <a:ea typeface="Times New Roman" panose="02020603050405020304" pitchFamily="18" charset="0"/>
                <a:cs typeface="Arial" panose="020B0604020202020204" pitchFamily="34" charset="0"/>
              </a:rPr>
              <a:t> under, 2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sedan det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tecknet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undret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inträffar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sz="2400" i="1" dirty="0">
                <a:effectLst/>
                <a:latin typeface="Arial" panose="020B0604020202020204" pitchFamily="34" charset="0"/>
                <a:ea typeface="Times New Roman" panose="02020603050405020304" pitchFamily="18" charset="0"/>
                <a:cs typeface="Arial" panose="020B0604020202020204" pitchFamily="34" charset="0"/>
              </a:rPr>
              <a:t> till dig: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Låt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följa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andra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gudar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gudar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dirty="0">
                <a:effectLst/>
                <a:latin typeface="Arial" panose="020B0604020202020204" pitchFamily="34" charset="0"/>
                <a:ea typeface="Times New Roman" panose="02020603050405020304" pitchFamily="18" charset="0"/>
                <a:cs typeface="Arial" panose="020B0604020202020204" pitchFamily="34" charset="0"/>
              </a:rPr>
              <a:t> du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känner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låt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tjäna</a:t>
            </a:r>
            <a:r>
              <a:rPr lang="en-US" sz="2400" i="1" dirty="0">
                <a:effectLst/>
                <a:latin typeface="Arial" panose="020B0604020202020204" pitchFamily="34" charset="0"/>
                <a:ea typeface="Times New Roman" panose="02020603050405020304" pitchFamily="18" charset="0"/>
                <a:cs typeface="Arial" panose="020B0604020202020204" pitchFamily="34" charset="0"/>
              </a:rPr>
              <a:t> dem”, 3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då</a:t>
            </a:r>
            <a:r>
              <a:rPr lang="en-US" sz="2400" i="1" dirty="0">
                <a:effectLst/>
                <a:latin typeface="Arial" panose="020B0604020202020204" pitchFamily="34" charset="0"/>
                <a:ea typeface="Times New Roman" panose="02020603050405020304" pitchFamily="18" charset="0"/>
                <a:cs typeface="Arial" panose="020B0604020202020204" pitchFamily="34" charset="0"/>
              </a:rPr>
              <a:t> ska du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inte</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lyssna</a:t>
            </a:r>
            <a:r>
              <a:rPr lang="en-US" sz="2400" i="1" dirty="0">
                <a:effectLst/>
                <a:latin typeface="Arial" panose="020B0604020202020204" pitchFamily="34" charset="0"/>
                <a:ea typeface="Times New Roman" panose="02020603050405020304" pitchFamily="18" charset="0"/>
                <a:cs typeface="Arial" panose="020B0604020202020204" pitchFamily="34" charset="0"/>
              </a:rPr>
              <a:t> till den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profetens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ord</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eller</a:t>
            </a:r>
            <a:r>
              <a:rPr lang="en-US" sz="2400" i="1" dirty="0">
                <a:effectLst/>
                <a:latin typeface="Arial" panose="020B0604020202020204" pitchFamily="34" charset="0"/>
                <a:ea typeface="Times New Roman" panose="02020603050405020304" pitchFamily="18" charset="0"/>
                <a:cs typeface="Arial" panose="020B0604020202020204" pitchFamily="34" charset="0"/>
              </a:rPr>
              <a:t> den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drömmaren</a:t>
            </a:r>
            <a:r>
              <a:rPr lang="en-US" sz="2400" i="1" dirty="0">
                <a:effectLst/>
                <a:latin typeface="Arial" panose="020B0604020202020204" pitchFamily="34" charset="0"/>
                <a:ea typeface="Times New Roman" panose="02020603050405020304" pitchFamily="18" charset="0"/>
                <a:cs typeface="Arial" panose="020B0604020202020204" pitchFamily="34" charset="0"/>
              </a:rPr>
              <a:t>. Det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dirty="0">
                <a:effectLst/>
                <a:latin typeface="Arial" panose="020B0604020202020204" pitchFamily="34" charset="0"/>
                <a:ea typeface="Times New Roman" panose="02020603050405020304" pitchFamily="18" charset="0"/>
                <a:cs typeface="Arial" panose="020B0604020202020204" pitchFamily="34" charset="0"/>
              </a:rPr>
              <a:t> Herren er Gud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prövar</a:t>
            </a:r>
            <a:r>
              <a:rPr lang="en-US" sz="2400" i="1" dirty="0">
                <a:effectLst/>
                <a:latin typeface="Arial" panose="020B0604020202020204" pitchFamily="34" charset="0"/>
                <a:ea typeface="Times New Roman" panose="02020603050405020304" pitchFamily="18" charset="0"/>
                <a:cs typeface="Arial" panose="020B0604020202020204" pitchFamily="34" charset="0"/>
              </a:rPr>
              <a:t> er, för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400" i="1" dirty="0">
                <a:effectLst/>
                <a:latin typeface="Arial" panose="020B0604020202020204" pitchFamily="34" charset="0"/>
                <a:ea typeface="Times New Roman" panose="02020603050405020304" pitchFamily="18" charset="0"/>
                <a:cs typeface="Arial" panose="020B0604020202020204" pitchFamily="34" charset="0"/>
              </a:rPr>
              <a:t> se om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älskar</a:t>
            </a:r>
            <a:r>
              <a:rPr lang="en-US" sz="2400" i="1" dirty="0">
                <a:effectLst/>
                <a:latin typeface="Arial" panose="020B0604020202020204" pitchFamily="34" charset="0"/>
                <a:ea typeface="Times New Roman" panose="02020603050405020304" pitchFamily="18" charset="0"/>
                <a:cs typeface="Arial" panose="020B0604020202020204" pitchFamily="34" charset="0"/>
              </a:rPr>
              <a:t> Herren er Gud av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hela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ert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hjärta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hela</a:t>
            </a:r>
            <a:r>
              <a:rPr lang="en-US" sz="2400" i="1" dirty="0">
                <a:effectLst/>
                <a:latin typeface="Arial" panose="020B0604020202020204" pitchFamily="34" charset="0"/>
                <a:ea typeface="Times New Roman" panose="02020603050405020304" pitchFamily="18" charset="0"/>
                <a:cs typeface="Arial" panose="020B0604020202020204" pitchFamily="34" charset="0"/>
              </a:rPr>
              <a:t> er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själ</a:t>
            </a:r>
            <a:r>
              <a:rPr lang="en-US" sz="2400" i="1" dirty="0">
                <a:effectLst/>
                <a:latin typeface="Arial" panose="020B0604020202020204" pitchFamily="34" charset="0"/>
                <a:ea typeface="Times New Roman" panose="02020603050405020304" pitchFamily="18" charset="0"/>
                <a:cs typeface="Arial" panose="020B0604020202020204" pitchFamily="34" charset="0"/>
              </a:rPr>
              <a:t>. 4 Herren er Gud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följa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400" i="1" dirty="0">
                <a:effectLst/>
                <a:latin typeface="Arial" panose="020B0604020202020204" pitchFamily="34" charset="0"/>
                <a:ea typeface="Times New Roman" panose="02020603050405020304" pitchFamily="18" charset="0"/>
                <a:cs typeface="Arial" panose="020B0604020202020204" pitchFamily="34" charset="0"/>
              </a:rPr>
              <a:t>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frukta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400" i="1" dirty="0">
                <a:effectLst/>
                <a:latin typeface="Arial" panose="020B0604020202020204" pitchFamily="34" charset="0"/>
                <a:ea typeface="Times New Roman" panose="02020603050405020304" pitchFamily="18" charset="0"/>
                <a:cs typeface="Arial" panose="020B0604020202020204" pitchFamily="34" charset="0"/>
              </a:rPr>
              <a:t> bud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hålla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hans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röst</a:t>
            </a:r>
            <a:r>
              <a:rPr lang="en-US" sz="2400" i="1" dirty="0">
                <a:effectLst/>
                <a:latin typeface="Arial" panose="020B0604020202020204" pitchFamily="34" charset="0"/>
                <a:ea typeface="Times New Roman" panose="02020603050405020304" pitchFamily="18" charset="0"/>
                <a:cs typeface="Arial" panose="020B0604020202020204" pitchFamily="34" charset="0"/>
              </a:rPr>
              <a:t>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lyssna</a:t>
            </a:r>
            <a:r>
              <a:rPr lang="en-US" sz="2400" i="1" dirty="0">
                <a:effectLst/>
                <a:latin typeface="Arial" panose="020B0604020202020204" pitchFamily="34" charset="0"/>
                <a:ea typeface="Times New Roman" panose="02020603050405020304" pitchFamily="18" charset="0"/>
                <a:cs typeface="Arial" panose="020B0604020202020204" pitchFamily="34" charset="0"/>
              </a:rPr>
              <a:t> till,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400" i="1" dirty="0">
                <a:effectLst/>
                <a:latin typeface="Arial" panose="020B0604020202020204" pitchFamily="34" charset="0"/>
                <a:ea typeface="Times New Roman" panose="02020603050405020304" pitchFamily="18" charset="0"/>
                <a:cs typeface="Arial" panose="020B0604020202020204" pitchFamily="34" charset="0"/>
              </a:rPr>
              <a:t>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tjäna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honom</a:t>
            </a:r>
            <a:r>
              <a:rPr lang="en-US" sz="2400" i="1" dirty="0">
                <a:effectLst/>
                <a:latin typeface="Arial" panose="020B0604020202020204" pitchFamily="34" charset="0"/>
                <a:ea typeface="Times New Roman" panose="02020603050405020304" pitchFamily="18" charset="0"/>
                <a:cs typeface="Arial" panose="020B0604020202020204" pitchFamily="34" charset="0"/>
              </a:rPr>
              <a:t>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hålla</a:t>
            </a:r>
            <a:r>
              <a:rPr lang="en-US" sz="2400" i="1" dirty="0">
                <a:effectLst/>
                <a:latin typeface="Arial" panose="020B0604020202020204" pitchFamily="34" charset="0"/>
                <a:ea typeface="Times New Roman" panose="02020603050405020304" pitchFamily="18" charset="0"/>
                <a:cs typeface="Arial" panose="020B0604020202020204" pitchFamily="34" charset="0"/>
              </a:rPr>
              <a:t> er till. </a:t>
            </a:r>
          </a:p>
          <a:p>
            <a:pPr marL="0" indent="0">
              <a:buNone/>
            </a:pP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671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90D-2CD0-C7B4-111F-CA83437DE21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091BBB4-AFB2-612F-07FC-26CAB6136A1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60BDF3B4-6DD8-93DB-E419-D598FBD3FAF2}"/>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“If the prophet speaks in the Lord’s name but his prediction does not happen or come true, you will know that the Lord did not give that message. That prophet has spoken without my authority and need not be feared” (Deuteronomy 18:22).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5 </a:t>
            </a:r>
            <a:r>
              <a:rPr lang="en-US"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i="1" dirty="0">
                <a:effectLst/>
                <a:latin typeface="Arial" panose="020B0604020202020204" pitchFamily="34" charset="0"/>
                <a:ea typeface="Times New Roman" panose="02020603050405020304" pitchFamily="18" charset="0"/>
                <a:cs typeface="Arial" panose="020B0604020202020204" pitchFamily="34" charset="0"/>
              </a:rPr>
              <a:t> 18:22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profeten</a:t>
            </a:r>
            <a:r>
              <a:rPr lang="en-US" i="1" dirty="0">
                <a:effectLst/>
                <a:latin typeface="Arial" panose="020B0604020202020204" pitchFamily="34" charset="0"/>
                <a:ea typeface="Times New Roman" panose="02020603050405020304" pitchFamily="18" charset="0"/>
                <a:cs typeface="Arial" panose="020B0604020202020204" pitchFamily="34" charset="0"/>
              </a:rPr>
              <a:t> talar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kommer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något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övermod</a:t>
            </a:r>
            <a:r>
              <a:rPr lang="en-US" i="1" dirty="0">
                <a:effectLst/>
                <a:latin typeface="Arial" panose="020B0604020202020204" pitchFamily="34" charset="0"/>
                <a:ea typeface="Times New Roman" panose="02020603050405020304" pitchFamily="18" charset="0"/>
                <a:cs typeface="Arial" panose="020B0604020202020204" pitchFamily="34" charset="0"/>
              </a:rPr>
              <a:t>. Du ska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rädd</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0497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7B67-759F-9FAB-C1C8-16E12C7419C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AC2726FB-56E8-E67D-B87A-55F7D4F89B9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3CB9BF3-1269-6E74-BA82-4FB1C96FEEBA}"/>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“And now I make one more appeal, my dear brothers and sisters. Watch out for people who cause divisions and upset people’s faith by teaching things contrary to what you have been taught. Stay away from them” (Romans 16:17).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Romarbrevet</a:t>
            </a:r>
            <a:r>
              <a:rPr lang="en-US" i="1" dirty="0">
                <a:effectLst/>
                <a:latin typeface="Arial" panose="020B0604020202020204" pitchFamily="34" charset="0"/>
                <a:ea typeface="Times New Roman" panose="02020603050405020304" pitchFamily="18" charset="0"/>
                <a:cs typeface="Arial" panose="020B0604020202020204" pitchFamily="34" charset="0"/>
              </a:rPr>
              <a:t> 16:17 Jag </a:t>
            </a:r>
            <a:r>
              <a:rPr lang="en-US" i="1" dirty="0" err="1">
                <a:effectLst/>
                <a:latin typeface="Arial" panose="020B0604020202020204" pitchFamily="34" charset="0"/>
                <a:ea typeface="Times New Roman" panose="02020603050405020304" pitchFamily="18" charset="0"/>
                <a:cs typeface="Arial" panose="020B0604020202020204" pitchFamily="34" charset="0"/>
              </a:rPr>
              <a:t>uppmanar</a:t>
            </a:r>
            <a:r>
              <a:rPr lang="en-US" i="1" dirty="0">
                <a:effectLst/>
                <a:latin typeface="Arial" panose="020B0604020202020204" pitchFamily="34" charset="0"/>
                <a:ea typeface="Times New Roman" panose="02020603050405020304" pitchFamily="18" charset="0"/>
                <a:cs typeface="Arial" panose="020B0604020202020204" pitchFamily="34" charset="0"/>
              </a:rPr>
              <a:t> er, </a:t>
            </a:r>
            <a:r>
              <a:rPr lang="en-US" i="1" dirty="0" err="1">
                <a:effectLst/>
                <a:latin typeface="Arial" panose="020B0604020202020204" pitchFamily="34" charset="0"/>
                <a:ea typeface="Times New Roman" panose="02020603050405020304" pitchFamily="18" charset="0"/>
                <a:cs typeface="Arial" panose="020B0604020202020204" pitchFamily="34" charset="0"/>
              </a:rPr>
              <a:t>bröder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se </a:t>
            </a:r>
            <a:r>
              <a:rPr lang="en-US" i="1" dirty="0" err="1">
                <a:effectLst/>
                <a:latin typeface="Arial" panose="020B0604020202020204" pitchFamily="34" charset="0"/>
                <a:ea typeface="Times New Roman" panose="02020603050405020304" pitchFamily="18" charset="0"/>
                <a:cs typeface="Arial" panose="020B0604020202020204" pitchFamily="34" charset="0"/>
              </a:rPr>
              <a:t>upp</a:t>
            </a:r>
            <a:r>
              <a:rPr lang="en-US" i="1" dirty="0">
                <a:effectLst/>
                <a:latin typeface="Arial" panose="020B0604020202020204" pitchFamily="34" charset="0"/>
                <a:ea typeface="Times New Roman" panose="02020603050405020304" pitchFamily="18" charset="0"/>
                <a:cs typeface="Arial" panose="020B0604020202020204" pitchFamily="34" charset="0"/>
              </a:rPr>
              <a:t> för dem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skapar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splittring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väcker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anstöt</a:t>
            </a:r>
            <a:r>
              <a:rPr lang="en-US" i="1" dirty="0">
                <a:effectLst/>
                <a:latin typeface="Arial" panose="020B0604020202020204" pitchFamily="34" charset="0"/>
                <a:ea typeface="Times New Roman" panose="02020603050405020304" pitchFamily="18" charset="0"/>
                <a:cs typeface="Arial" panose="020B0604020202020204" pitchFamily="34" charset="0"/>
              </a:rPr>
              <a:t> mot[a] den </a:t>
            </a:r>
            <a:r>
              <a:rPr lang="en-US" i="1" dirty="0" err="1">
                <a:effectLst/>
                <a:latin typeface="Arial" panose="020B0604020202020204" pitchFamily="34" charset="0"/>
                <a:ea typeface="Times New Roman" panose="02020603050405020304" pitchFamily="18" charset="0"/>
                <a:cs typeface="Arial" panose="020B0604020202020204" pitchFamily="34" charset="0"/>
              </a:rPr>
              <a:t>lära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fått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undervisning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Håll</a:t>
            </a:r>
            <a:r>
              <a:rPr lang="en-US" i="1" dirty="0">
                <a:effectLst/>
                <a:latin typeface="Arial" panose="020B0604020202020204" pitchFamily="34" charset="0"/>
                <a:ea typeface="Times New Roman" panose="02020603050405020304" pitchFamily="18" charset="0"/>
                <a:cs typeface="Arial" panose="020B0604020202020204" pitchFamily="34" charset="0"/>
              </a:rPr>
              <a:t> er </a:t>
            </a:r>
            <a:r>
              <a:rPr lang="en-US" i="1" dirty="0" err="1">
                <a:effectLst/>
                <a:latin typeface="Arial" panose="020B0604020202020204" pitchFamily="34" charset="0"/>
                <a:ea typeface="Times New Roman" panose="02020603050405020304" pitchFamily="18" charset="0"/>
                <a:cs typeface="Arial" panose="020B0604020202020204" pitchFamily="34" charset="0"/>
              </a:rPr>
              <a:t>borta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8669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0116E-56D0-2994-540B-F2BAF78ABC38}"/>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38C6FD0A-D7CD-A266-7131-98D3D5018D5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B1A5C14-011A-AC8E-71CA-2102543E989C}"/>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“Have nothing to do with the fruitless deeds of darkness, but rather expose them” (Ephesians 5:11).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“And the people of Berea were more open-minded than those in Thessalonica, and they listened eagerly to Paul’s message. They searched the Scriptures day after day to see if Paul and Silas were teaching the truth” (Acts 17:11).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Efesierbrevet</a:t>
            </a:r>
            <a:r>
              <a:rPr lang="en-US" i="1" dirty="0">
                <a:effectLst/>
                <a:latin typeface="Arial" panose="020B0604020202020204" pitchFamily="34" charset="0"/>
                <a:ea typeface="Times New Roman" panose="02020603050405020304" pitchFamily="18" charset="0"/>
                <a:cs typeface="Arial" panose="020B0604020202020204" pitchFamily="34" charset="0"/>
              </a:rPr>
              <a:t> 5:11 Var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delaktiga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mörkrets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ofruktbara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gärningar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avslöja</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stället</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17:11 </a:t>
            </a:r>
            <a:r>
              <a:rPr lang="en-US" i="1" dirty="0" err="1">
                <a:effectLst/>
                <a:latin typeface="Arial" panose="020B0604020202020204" pitchFamily="34" charset="0"/>
                <a:ea typeface="Times New Roman" panose="02020603050405020304" pitchFamily="18" charset="0"/>
                <a:cs typeface="Arial" panose="020B0604020202020204" pitchFamily="34" charset="0"/>
              </a:rPr>
              <a:t>Folket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där</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öppnare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än</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Tessalonike</a:t>
            </a:r>
            <a:r>
              <a:rPr lang="en-US" i="1" dirty="0">
                <a:effectLst/>
                <a:latin typeface="Arial" panose="020B0604020202020204" pitchFamily="34" charset="0"/>
                <a:ea typeface="Times New Roman" panose="02020603050405020304" pitchFamily="18" charset="0"/>
                <a:cs typeface="Arial" panose="020B0604020202020204" pitchFamily="34" charset="0"/>
              </a:rPr>
              <a:t>. De tog </a:t>
            </a:r>
            <a:r>
              <a:rPr lang="en-US" i="1" dirty="0" err="1">
                <a:effectLst/>
                <a:latin typeface="Arial" panose="020B0604020202020204" pitchFamily="34" charset="0"/>
                <a:ea typeface="Times New Roman" panose="02020603050405020304" pitchFamily="18" charset="0"/>
                <a:cs typeface="Arial" panose="020B0604020202020204" pitchFamily="34" charset="0"/>
              </a:rPr>
              <a:t>emot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ordet</a:t>
            </a:r>
            <a:r>
              <a:rPr lang="en-US" i="1" dirty="0">
                <a:effectLst/>
                <a:latin typeface="Arial" panose="020B0604020202020204" pitchFamily="34" charset="0"/>
                <a:ea typeface="Times New Roman" panose="02020603050405020304" pitchFamily="18" charset="0"/>
                <a:cs typeface="Arial" panose="020B0604020202020204" pitchFamily="34" charset="0"/>
              </a:rPr>
              <a:t> med </a:t>
            </a:r>
            <a:r>
              <a:rPr lang="en-US" i="1" dirty="0" err="1">
                <a:effectLst/>
                <a:latin typeface="Arial" panose="020B0604020202020204" pitchFamily="34" charset="0"/>
                <a:ea typeface="Times New Roman" panose="02020603050405020304" pitchFamily="18" charset="0"/>
                <a:cs typeface="Arial" panose="020B0604020202020204" pitchFamily="34" charset="0"/>
              </a:rPr>
              <a:t>stor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villighet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forskade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Skrifterna</a:t>
            </a:r>
            <a:r>
              <a:rPr lang="en-US" i="1" dirty="0">
                <a:effectLst/>
                <a:latin typeface="Arial" panose="020B0604020202020204" pitchFamily="34" charset="0"/>
                <a:ea typeface="Times New Roman" panose="02020603050405020304" pitchFamily="18" charset="0"/>
                <a:cs typeface="Arial" panose="020B0604020202020204" pitchFamily="34" charset="0"/>
              </a:rPr>
              <a:t> för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se om det </a:t>
            </a:r>
            <a:r>
              <a:rPr lang="en-US" i="1" dirty="0" err="1">
                <a:effectLst/>
                <a:latin typeface="Arial" panose="020B0604020202020204" pitchFamily="34" charset="0"/>
                <a:ea typeface="Times New Roman" panose="02020603050405020304" pitchFamily="18" charset="0"/>
                <a:cs typeface="Arial" panose="020B0604020202020204" pitchFamily="34" charset="0"/>
              </a:rPr>
              <a:t>stämde</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26455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8D2BF-9875-0BB3-E19A-517CF1D4130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D8A6FCAD-223A-1337-2D81-C26F341C50C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ABB8083-F335-FFE7-3C48-CB5C4B3536A9}"/>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“Then we will no longer be immature like children. We won’t be tossed and blown about by every wind of new teaching. We will not be influenced when people try to trick us with lies so clever they sound like the truth. Instead, we will speak the truth in love, growing in every way more and more like Christ, who is the head of his body, the church” (Ephesians 4:14-15). </a:t>
            </a:r>
          </a:p>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Efesierbrevet</a:t>
            </a:r>
            <a:r>
              <a:rPr lang="en-US" i="1" dirty="0">
                <a:effectLst/>
                <a:latin typeface="Arial" panose="020B0604020202020204" pitchFamily="34" charset="0"/>
                <a:ea typeface="Times New Roman" panose="02020603050405020304" pitchFamily="18" charset="0"/>
                <a:cs typeface="Arial" panose="020B0604020202020204" pitchFamily="34" charset="0"/>
              </a:rPr>
              <a:t> 4:14-15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vi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längre</a:t>
            </a:r>
            <a:r>
              <a:rPr lang="en-US" i="1" dirty="0">
                <a:effectLst/>
                <a:latin typeface="Arial" panose="020B0604020202020204" pitchFamily="34" charset="0"/>
                <a:ea typeface="Times New Roman" panose="02020603050405020304" pitchFamily="18" charset="0"/>
                <a:cs typeface="Arial" panose="020B0604020202020204" pitchFamily="34" charset="0"/>
              </a:rPr>
              <a:t> barn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kastas</a:t>
            </a:r>
            <a:r>
              <a:rPr lang="en-US" i="1" dirty="0">
                <a:effectLst/>
                <a:latin typeface="Arial" panose="020B0604020202020204" pitchFamily="34" charset="0"/>
                <a:ea typeface="Times New Roman" panose="02020603050405020304" pitchFamily="18" charset="0"/>
                <a:cs typeface="Arial" panose="020B0604020202020204" pitchFamily="34" charset="0"/>
              </a:rPr>
              <a:t> hit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dit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dras</a:t>
            </a:r>
            <a:r>
              <a:rPr lang="en-US" i="1" dirty="0">
                <a:effectLst/>
                <a:latin typeface="Arial" panose="020B0604020202020204" pitchFamily="34" charset="0"/>
                <a:ea typeface="Times New Roman" panose="02020603050405020304" pitchFamily="18" charset="0"/>
                <a:cs typeface="Arial" panose="020B0604020202020204" pitchFamily="34" charset="0"/>
              </a:rPr>
              <a:t> med av </a:t>
            </a:r>
            <a:r>
              <a:rPr lang="en-US" i="1" dirty="0" err="1">
                <a:effectLst/>
                <a:latin typeface="Arial" panose="020B0604020202020204" pitchFamily="34" charset="0"/>
                <a:ea typeface="Times New Roman" panose="02020603050405020304" pitchFamily="18" charset="0"/>
                <a:cs typeface="Arial" panose="020B0604020202020204" pitchFamily="34" charset="0"/>
              </a:rPr>
              <a:t>varje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vindkast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spelar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spel</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listigt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förleder</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villfarelse</a:t>
            </a:r>
            <a:r>
              <a:rPr lang="en-US" i="1" dirty="0">
                <a:effectLst/>
                <a:latin typeface="Arial" panose="020B0604020202020204" pitchFamily="34" charset="0"/>
                <a:ea typeface="Times New Roman" panose="02020603050405020304" pitchFamily="18" charset="0"/>
                <a:cs typeface="Arial" panose="020B0604020202020204" pitchFamily="34" charset="0"/>
              </a:rPr>
              <a:t>. 15  Nej, vi ska </a:t>
            </a:r>
            <a:r>
              <a:rPr lang="en-US" i="1" dirty="0" err="1">
                <a:effectLst/>
                <a:latin typeface="Arial" panose="020B0604020202020204" pitchFamily="34" charset="0"/>
                <a:ea typeface="Times New Roman" panose="02020603050405020304" pitchFamily="18" charset="0"/>
                <a:cs typeface="Arial" panose="020B0604020202020204" pitchFamily="34" charset="0"/>
              </a:rPr>
              <a:t>hålla</a:t>
            </a:r>
            <a:r>
              <a:rPr lang="en-US" i="1" dirty="0">
                <a:effectLst/>
                <a:latin typeface="Arial" panose="020B0604020202020204" pitchFamily="34" charset="0"/>
                <a:ea typeface="Times New Roman" panose="02020603050405020304" pitchFamily="18" charset="0"/>
                <a:cs typeface="Arial" panose="020B0604020202020204" pitchFamily="34" charset="0"/>
              </a:rPr>
              <a:t> fast vid </a:t>
            </a:r>
            <a:r>
              <a:rPr lang="en-US" i="1" dirty="0" err="1">
                <a:effectLst/>
                <a:latin typeface="Arial" panose="020B0604020202020204" pitchFamily="34" charset="0"/>
                <a:ea typeface="Times New Roman" panose="02020603050405020304" pitchFamily="18" charset="0"/>
                <a:cs typeface="Arial" panose="020B0604020202020204" pitchFamily="34" charset="0"/>
              </a:rPr>
              <a:t>sanningen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kärlek</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alla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växa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huvudet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Kristus</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180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3A22CC-ACE7-0E23-F2CC-1A89FFFD976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49C2F52-6C82-0D87-D628-91209D8C4C66}"/>
              </a:ext>
            </a:extLst>
          </p:cNvPr>
          <p:cNvSpPr txBox="1"/>
          <p:nvPr/>
        </p:nvSpPr>
        <p:spPr>
          <a:xfrm>
            <a:off x="408214" y="5043052"/>
            <a:ext cx="2171700" cy="738664"/>
          </a:xfrm>
          <a:prstGeom prst="rect">
            <a:avLst/>
          </a:prstGeom>
          <a:noFill/>
        </p:spPr>
        <p:txBody>
          <a:bodyPr wrap="square">
            <a:spAutoFit/>
          </a:bodyPr>
          <a:lstStyle/>
          <a:p>
            <a:pPr marL="0" marR="0"/>
            <a:r>
              <a:rPr lang="en-US" sz="2400" b="1" dirty="0">
                <a:effectLst/>
                <a:latin typeface="Arial" panose="020B0604020202020204" pitchFamily="34" charset="0"/>
                <a:ea typeface="Times New Roman" panose="02020603050405020304" pitchFamily="18" charset="0"/>
              </a:rPr>
              <a:t>John Wesley</a:t>
            </a:r>
            <a:endParaRPr lang="en-US" sz="24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pic>
        <p:nvPicPr>
          <p:cNvPr id="2" name="Picture 1" descr="A black background with red text&#10;&#10;AI-generated content may be incorrect.">
            <a:extLst>
              <a:ext uri="{FF2B5EF4-FFF2-40B4-BE49-F238E27FC236}">
                <a16:creationId xmlns:a16="http://schemas.microsoft.com/office/drawing/2014/main" id="{DAFCE247-081B-BACC-D3C6-55373521D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891" y="220435"/>
            <a:ext cx="10354218" cy="6417129"/>
          </a:xfrm>
          <a:prstGeom prst="rect">
            <a:avLst/>
          </a:prstGeom>
          <a:ln w="25400">
            <a:solidFill>
              <a:schemeClr val="tx1"/>
            </a:solidFill>
          </a:ln>
        </p:spPr>
      </p:pic>
    </p:spTree>
    <p:extLst>
      <p:ext uri="{BB962C8B-B14F-4D97-AF65-F5344CB8AC3E}">
        <p14:creationId xmlns:p14="http://schemas.microsoft.com/office/powerpoint/2010/main" val="103531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19699B-98BB-5E49-E1BB-158477B871CF}"/>
            </a:ext>
          </a:extLst>
        </p:cNvPr>
        <p:cNvGrpSpPr/>
        <p:nvPr/>
      </p:nvGrpSpPr>
      <p:grpSpPr>
        <a:xfrm>
          <a:off x="0" y="0"/>
          <a:ext cx="0" cy="0"/>
          <a:chOff x="0" y="0"/>
          <a:chExt cx="0" cy="0"/>
        </a:xfrm>
      </p:grpSpPr>
      <p:pic>
        <p:nvPicPr>
          <p:cNvPr id="7" name="Picture 6" descr="A black background with red text&#10;&#10;AI-generated content may be incorrect.">
            <a:extLst>
              <a:ext uri="{FF2B5EF4-FFF2-40B4-BE49-F238E27FC236}">
                <a16:creationId xmlns:a16="http://schemas.microsoft.com/office/drawing/2014/main" id="{D370E9F8-E2C3-9A7B-23C6-9FC9146858DF}"/>
              </a:ext>
            </a:extLst>
          </p:cNvPr>
          <p:cNvPicPr>
            <a:picLocks noChangeAspect="1"/>
          </p:cNvPicPr>
          <p:nvPr/>
        </p:nvPicPr>
        <p:blipFill rotWithShape="1">
          <a:blip r:embed="rId3">
            <a:extLst>
              <a:ext uri="{28A0092B-C50C-407E-A947-70E740481C1C}">
                <a14:useLocalDpi xmlns:a14="http://schemas.microsoft.com/office/drawing/2010/main" val="0"/>
              </a:ext>
            </a:extLst>
          </a:blip>
          <a:srcRect l="3305"/>
          <a:stretch/>
        </p:blipFill>
        <p:spPr bwMode="auto">
          <a:xfrm>
            <a:off x="1105135" y="65316"/>
            <a:ext cx="10194237" cy="6740285"/>
          </a:xfrm>
          <a:prstGeom prst="rect">
            <a:avLst/>
          </a:prstGeom>
          <a:ln w="254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676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What Is The 5 Fold Ministry? - Anthony Hilder">
            <a:extLst>
              <a:ext uri="{FF2B5EF4-FFF2-40B4-BE49-F238E27FC236}">
                <a16:creationId xmlns:a16="http://schemas.microsoft.com/office/drawing/2014/main" id="{64FB5ADE-7B8D-F2BE-43B3-F8C9FAEF7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9" t="37306" r="6230" b="34031"/>
          <a:stretch/>
        </p:blipFill>
        <p:spPr bwMode="auto">
          <a:xfrm>
            <a:off x="0" y="1690689"/>
            <a:ext cx="12192000" cy="2195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5DD7F4-C69C-F400-878E-2AC3986AC5A1}"/>
              </a:ext>
            </a:extLst>
          </p:cNvPr>
          <p:cNvSpPr>
            <a:spLocks noGrp="1"/>
          </p:cNvSpPr>
          <p:nvPr>
            <p:ph type="title"/>
          </p:nvPr>
        </p:nvSpPr>
        <p:spPr>
          <a:solidFill>
            <a:schemeClr val="bg1"/>
          </a:solidFill>
        </p:spPr>
        <p:txBody>
          <a:bodyPr>
            <a:normAutofit/>
          </a:body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
        <p:nvSpPr>
          <p:cNvPr id="8" name="TextBox 7">
            <a:extLst>
              <a:ext uri="{FF2B5EF4-FFF2-40B4-BE49-F238E27FC236}">
                <a16:creationId xmlns:a16="http://schemas.microsoft.com/office/drawing/2014/main" id="{96F2ADC0-DED7-FAF5-0229-00BCABA576AF}"/>
              </a:ext>
            </a:extLst>
          </p:cNvPr>
          <p:cNvSpPr txBox="1"/>
          <p:nvPr/>
        </p:nvSpPr>
        <p:spPr>
          <a:xfrm>
            <a:off x="408214" y="5043052"/>
            <a:ext cx="2171700" cy="738664"/>
          </a:xfrm>
          <a:prstGeom prst="rect">
            <a:avLst/>
          </a:prstGeom>
          <a:noFill/>
        </p:spPr>
        <p:txBody>
          <a:bodyPr wrap="square">
            <a:spAutoFit/>
          </a:bodyPr>
          <a:lstStyle/>
          <a:p>
            <a:pPr marL="0" marR="0"/>
            <a:r>
              <a:rPr lang="en-US" sz="2400" b="1" dirty="0">
                <a:effectLst/>
                <a:latin typeface="Arial" panose="020B0604020202020204" pitchFamily="34" charset="0"/>
                <a:ea typeface="Times New Roman" panose="02020603050405020304" pitchFamily="18" charset="0"/>
              </a:rPr>
              <a:t>John Wesley</a:t>
            </a:r>
            <a:endParaRPr lang="en-US" sz="24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DB45978-0694-AAC7-A0CF-B685B71422D8}"/>
              </a:ext>
            </a:extLst>
          </p:cNvPr>
          <p:cNvSpPr txBox="1"/>
          <p:nvPr/>
        </p:nvSpPr>
        <p:spPr>
          <a:xfrm>
            <a:off x="408214" y="3855212"/>
            <a:ext cx="2171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Natural gifts and inclination.</a:t>
            </a:r>
          </a:p>
          <a:p>
            <a:pPr marL="0" marR="0"/>
            <a:endParaRPr lang="en-US" sz="2400" b="1" dirty="0">
              <a:solidFill>
                <a:schemeClr val="bg1"/>
              </a:solidFill>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Naturliga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och</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benägenhet</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9A3D41C-3A09-808E-1084-1EDB3864ACB3}"/>
              </a:ext>
            </a:extLst>
          </p:cNvPr>
          <p:cNvSpPr txBox="1"/>
          <p:nvPr/>
        </p:nvSpPr>
        <p:spPr>
          <a:xfrm>
            <a:off x="2988128" y="3855211"/>
            <a:ext cx="2933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Spiritual gifts and using your inclination.</a:t>
            </a:r>
          </a:p>
          <a:p>
            <a:pPr marL="0" marR="0"/>
            <a:endParaRPr lang="en-US" sz="2400" b="1" dirty="0">
              <a:solidFill>
                <a:schemeClr val="bg1"/>
              </a:solidFill>
              <a:effectLst/>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Andliga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och</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användning</a:t>
            </a:r>
            <a:r>
              <a:rPr lang="en-US" sz="2400" b="1" dirty="0">
                <a:solidFill>
                  <a:schemeClr val="bg1"/>
                </a:solidFill>
                <a:latin typeface="Arial" panose="020B0604020202020204" pitchFamily="34" charset="0"/>
                <a:ea typeface="Times New Roman" panose="02020603050405020304" pitchFamily="18" charset="0"/>
              </a:rPr>
              <a:t> av din </a:t>
            </a:r>
            <a:r>
              <a:rPr lang="en-US" sz="2400" b="1" dirty="0" err="1">
                <a:solidFill>
                  <a:schemeClr val="bg1"/>
                </a:solidFill>
                <a:latin typeface="Arial" panose="020B0604020202020204" pitchFamily="34" charset="0"/>
                <a:ea typeface="Times New Roman" panose="02020603050405020304" pitchFamily="18" charset="0"/>
              </a:rPr>
              <a:t>benägenhet</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59ABA45-553C-EC2B-0B59-6B1ECA347D9F}"/>
              </a:ext>
            </a:extLst>
          </p:cNvPr>
          <p:cNvSpPr txBox="1"/>
          <p:nvPr/>
        </p:nvSpPr>
        <p:spPr>
          <a:xfrm>
            <a:off x="6438900" y="3870707"/>
            <a:ext cx="2171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Ministry based on spiritual gifts</a:t>
            </a:r>
          </a:p>
          <a:p>
            <a:pPr marL="0" marR="0"/>
            <a:endParaRPr lang="en-US" sz="2400" b="1" dirty="0">
              <a:solidFill>
                <a:schemeClr val="bg1"/>
              </a:solidFill>
              <a:effectLst/>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Tjänst</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grundad</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på</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andliga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78F1C89-1489-F4C7-5772-62803F07CD18}"/>
              </a:ext>
            </a:extLst>
          </p:cNvPr>
          <p:cNvSpPr txBox="1"/>
          <p:nvPr/>
        </p:nvSpPr>
        <p:spPr>
          <a:xfrm>
            <a:off x="9304565" y="3855211"/>
            <a:ext cx="2171700" cy="2677656"/>
          </a:xfrm>
          <a:prstGeom prst="rect">
            <a:avLst/>
          </a:prstGeom>
          <a:noFill/>
        </p:spPr>
        <p:txBody>
          <a:bodyPr wrap="square">
            <a:spAutoFit/>
          </a:bodyPr>
          <a:lstStyle/>
          <a:p>
            <a:r>
              <a:rPr lang="en-US" sz="2400" b="1" dirty="0">
                <a:solidFill>
                  <a:schemeClr val="bg1"/>
                </a:solidFill>
                <a:effectLst/>
                <a:latin typeface="Arial" panose="020B0604020202020204" pitchFamily="34" charset="0"/>
                <a:ea typeface="Times New Roman" panose="02020603050405020304" pitchFamily="18" charset="0"/>
              </a:rPr>
              <a:t>Calling / part of five-fold ministry</a:t>
            </a:r>
          </a:p>
          <a:p>
            <a:r>
              <a:rPr lang="en-US" sz="2400" b="1" dirty="0">
                <a:solidFill>
                  <a:schemeClr val="bg1"/>
                </a:solidFill>
                <a:effectLst/>
                <a:latin typeface="Arial" panose="020B0604020202020204" pitchFamily="34" charset="0"/>
                <a:ea typeface="Times New Roman" panose="02020603050405020304" pitchFamily="18" charset="0"/>
              </a:rPr>
              <a:t> </a:t>
            </a:r>
          </a:p>
          <a:p>
            <a:r>
              <a:rPr lang="en-US" sz="2400" b="1" dirty="0" err="1">
                <a:solidFill>
                  <a:schemeClr val="bg1"/>
                </a:solidFill>
                <a:effectLst/>
                <a:latin typeface="Arial" panose="020B0604020202020204" pitchFamily="34" charset="0"/>
                <a:ea typeface="Times New Roman" panose="02020603050405020304" pitchFamily="18" charset="0"/>
              </a:rPr>
              <a:t>Kallelse</a:t>
            </a:r>
            <a:r>
              <a:rPr lang="en-US" sz="2400" b="1" dirty="0">
                <a:solidFill>
                  <a:schemeClr val="bg1"/>
                </a:solidFill>
                <a:effectLst/>
                <a:latin typeface="Arial" panose="020B0604020202020204" pitchFamily="34" charset="0"/>
                <a:ea typeface="Times New Roman" panose="02020603050405020304" pitchFamily="18" charset="0"/>
              </a:rPr>
              <a:t> / del av </a:t>
            </a:r>
            <a:r>
              <a:rPr lang="en-US" sz="2400" b="1" dirty="0" err="1">
                <a:solidFill>
                  <a:schemeClr val="bg1"/>
                </a:solidFill>
                <a:effectLst/>
                <a:latin typeface="Arial" panose="020B0604020202020204" pitchFamily="34" charset="0"/>
                <a:ea typeface="Times New Roman" panose="02020603050405020304" pitchFamily="18" charset="0"/>
              </a:rPr>
              <a:t>femfaldig</a:t>
            </a:r>
            <a:r>
              <a:rPr lang="en-US" sz="2400" b="1" dirty="0">
                <a:solidFill>
                  <a:schemeClr val="bg1"/>
                </a:solidFill>
                <a:effectLst/>
                <a:latin typeface="Arial" panose="020B0604020202020204" pitchFamily="34" charset="0"/>
                <a:ea typeface="Times New Roman" panose="02020603050405020304" pitchFamily="18" charset="0"/>
              </a:rPr>
              <a:t> </a:t>
            </a:r>
            <a:r>
              <a:rPr lang="en-US" sz="2400" b="1" dirty="0" err="1">
                <a:solidFill>
                  <a:schemeClr val="bg1"/>
                </a:solidFill>
                <a:effectLst/>
                <a:latin typeface="Arial" panose="020B0604020202020204" pitchFamily="34" charset="0"/>
                <a:ea typeface="Times New Roman" panose="02020603050405020304" pitchFamily="18" charset="0"/>
              </a:rPr>
              <a:t>tjänst</a:t>
            </a:r>
            <a:endParaRPr lang="en-US" sz="1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E3E536C1-2DAC-3C32-A8CF-4367696B3A05}"/>
              </a:ext>
            </a:extLst>
          </p:cNvPr>
          <p:cNvSpPr txBox="1"/>
          <p:nvPr/>
        </p:nvSpPr>
        <p:spPr>
          <a:xfrm>
            <a:off x="1104902" y="3076849"/>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Uttryck</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E26AC51-8F21-EB1B-F4EE-82DA1A4511BA}"/>
              </a:ext>
            </a:extLst>
          </p:cNvPr>
          <p:cNvSpPr txBox="1"/>
          <p:nvPr/>
        </p:nvSpPr>
        <p:spPr>
          <a:xfrm>
            <a:off x="4245431" y="3048202"/>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Gåva</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43F7C51-9263-AE50-2961-55E8BA60BBBB}"/>
              </a:ext>
            </a:extLst>
          </p:cNvPr>
          <p:cNvSpPr txBox="1"/>
          <p:nvPr/>
        </p:nvSpPr>
        <p:spPr>
          <a:xfrm>
            <a:off x="7213147" y="2996035"/>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Tjänst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D19EBA2D-6827-F581-6AE5-0D7E9D0CA831}"/>
              </a:ext>
            </a:extLst>
          </p:cNvPr>
          <p:cNvSpPr txBox="1"/>
          <p:nvPr/>
        </p:nvSpPr>
        <p:spPr>
          <a:xfrm>
            <a:off x="10229854" y="3002789"/>
            <a:ext cx="1445075"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Kallelse</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8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A4D314-98EA-66D0-F0E0-84F87B796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2AC50-50EB-271D-941A-A7067DA43452}"/>
              </a:ext>
            </a:extLst>
          </p:cNvPr>
          <p:cNvSpPr>
            <a:spLocks noGrp="1"/>
          </p:cNvSpPr>
          <p:nvPr>
            <p:ph type="title"/>
          </p:nvPr>
        </p:nvSpPr>
        <p:spPr>
          <a:xfrm>
            <a:off x="64008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The Office of the prophet amongst the Fivefold</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100" name="Picture 4" descr="modern prophetic">
            <a:extLst>
              <a:ext uri="{FF2B5EF4-FFF2-40B4-BE49-F238E27FC236}">
                <a16:creationId xmlns:a16="http://schemas.microsoft.com/office/drawing/2014/main" id="{9699F68D-4B82-7C31-3CBF-8DA7F77C3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3051175" y="228600"/>
            <a:ext cx="91408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3E102-FB85-189A-4EBB-6570FA540BA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E1A0423A-704E-1A70-A71A-594115B8F3D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F0AFAEA-986D-4FAF-4AF4-19F8ACA20727}"/>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“It is written: ‘Man shall not live on bread alone, but on every word that comes from the mouth of God (Matthew 4:4).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Matteusevangeliet</a:t>
            </a:r>
            <a:r>
              <a:rPr lang="en-US" i="1" dirty="0">
                <a:effectLst/>
                <a:latin typeface="Arial" panose="020B0604020202020204" pitchFamily="34" charset="0"/>
                <a:ea typeface="Times New Roman" panose="02020603050405020304" pitchFamily="18" charset="0"/>
                <a:cs typeface="Arial" panose="020B0604020202020204" pitchFamily="34" charset="0"/>
              </a:rPr>
              <a:t> 4:4 Jesus </a:t>
            </a:r>
            <a:r>
              <a:rPr lang="en-US" i="1" dirty="0" err="1">
                <a:effectLst/>
                <a:latin typeface="Arial" panose="020B0604020202020204" pitchFamily="34" charset="0"/>
                <a:ea typeface="Times New Roman" panose="02020603050405020304" pitchFamily="18" charset="0"/>
                <a:cs typeface="Arial" panose="020B0604020202020204" pitchFamily="34" charset="0"/>
              </a:rPr>
              <a:t>svarade</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står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skrivet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Människan</a:t>
            </a:r>
            <a:r>
              <a:rPr lang="en-US" i="1" dirty="0">
                <a:effectLst/>
                <a:latin typeface="Arial" panose="020B0604020202020204" pitchFamily="34" charset="0"/>
                <a:ea typeface="Times New Roman" panose="02020603050405020304" pitchFamily="18" charset="0"/>
                <a:cs typeface="Arial" panose="020B0604020202020204" pitchFamily="34" charset="0"/>
              </a:rPr>
              <a:t> lever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bara av </a:t>
            </a:r>
            <a:r>
              <a:rPr lang="en-US" i="1" dirty="0" err="1">
                <a:effectLst/>
                <a:latin typeface="Arial" panose="020B0604020202020204" pitchFamily="34" charset="0"/>
                <a:ea typeface="Times New Roman" panose="02020603050405020304" pitchFamily="18" charset="0"/>
                <a:cs typeface="Arial" panose="020B0604020202020204" pitchFamily="34" charset="0"/>
              </a:rPr>
              <a:t>bröd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utan</a:t>
            </a:r>
            <a:r>
              <a:rPr lang="en-US" i="1" dirty="0">
                <a:effectLst/>
                <a:latin typeface="Arial" panose="020B0604020202020204" pitchFamily="34" charset="0"/>
                <a:ea typeface="Times New Roman" panose="02020603050405020304" pitchFamily="18" charset="0"/>
                <a:cs typeface="Arial" panose="020B0604020202020204" pitchFamily="34" charset="0"/>
              </a:rPr>
              <a:t> av </a:t>
            </a:r>
            <a:r>
              <a:rPr lang="en-US" i="1" dirty="0" err="1">
                <a:effectLst/>
                <a:latin typeface="Arial" panose="020B0604020202020204" pitchFamily="34" charset="0"/>
                <a:ea typeface="Times New Roman" panose="02020603050405020304" pitchFamily="18" charset="0"/>
                <a:cs typeface="Arial" panose="020B0604020202020204" pitchFamily="34" charset="0"/>
              </a:rPr>
              <a:t>varje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utgår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Guds</a:t>
            </a:r>
            <a:r>
              <a:rPr lang="en-US" i="1" dirty="0">
                <a:effectLst/>
                <a:latin typeface="Arial" panose="020B0604020202020204" pitchFamily="34" charset="0"/>
                <a:ea typeface="Times New Roman" panose="02020603050405020304" pitchFamily="18" charset="0"/>
                <a:cs typeface="Arial" panose="020B0604020202020204" pitchFamily="34" charset="0"/>
              </a:rPr>
              <a:t> mun."</a:t>
            </a: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237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DA8C2-F55C-B614-E15A-4E9C9028D02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0AB4288-5827-1CC1-4A43-74EB483EBB9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0C7AEB2-DF96-83CD-0CEB-7849304E917A}"/>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Hebrews 1:1-2 In the past God spoke to our ancestors through the prophets at many times and in various ways, 2 but in these last days he has spoken to us by his Son, whom he appointed heir of all things, and through whom also he made the universe.</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Hebreerbrevet</a:t>
            </a:r>
            <a:r>
              <a:rPr lang="en-US" i="1" dirty="0">
                <a:effectLst/>
                <a:latin typeface="Arial" panose="020B0604020202020204" pitchFamily="34" charset="0"/>
                <a:ea typeface="Times New Roman" panose="02020603050405020304" pitchFamily="18" charset="0"/>
                <a:cs typeface="Arial" panose="020B0604020202020204" pitchFamily="34" charset="0"/>
              </a:rPr>
              <a:t> 1:1-2  I </a:t>
            </a:r>
            <a:r>
              <a:rPr lang="en-US" i="1" dirty="0" err="1">
                <a:effectLst/>
                <a:latin typeface="Arial" panose="020B0604020202020204" pitchFamily="34" charset="0"/>
                <a:ea typeface="Times New Roman" panose="02020603050405020304" pitchFamily="18" charset="0"/>
                <a:cs typeface="Arial" panose="020B0604020202020204" pitchFamily="34" charset="0"/>
              </a:rPr>
              <a:t>forna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tider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talade</a:t>
            </a:r>
            <a:r>
              <a:rPr lang="en-US" i="1" dirty="0">
                <a:effectLst/>
                <a:latin typeface="Arial" panose="020B0604020202020204" pitchFamily="34" charset="0"/>
                <a:ea typeface="Times New Roman" panose="02020603050405020304" pitchFamily="18" charset="0"/>
                <a:cs typeface="Arial" panose="020B0604020202020204" pitchFamily="34" charset="0"/>
              </a:rPr>
              <a:t> Gud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gånger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sätt</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fäderna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2  men nu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den </a:t>
            </a:r>
            <a:r>
              <a:rPr lang="en-US" i="1" dirty="0" err="1">
                <a:effectLst/>
                <a:latin typeface="Arial" panose="020B0604020202020204" pitchFamily="34" charset="0"/>
                <a:ea typeface="Times New Roman" panose="02020603050405020304" pitchFamily="18" charset="0"/>
                <a:cs typeface="Arial" panose="020B0604020202020204" pitchFamily="34" charset="0"/>
              </a:rPr>
              <a:t>sista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tiden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oss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sin Son.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insatt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arvinge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skapat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universum</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32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156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8BF632-9FC4-430C-AC22-5538791E33C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485ADF9-C8E7-0AAA-097C-3DD3E759392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F64079E-F0D6-1E46-FF48-A5154936797B}"/>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Acts 2:17-18 “‘In the last days, God says, I will pour out my Spirit on all people. Your sons and daughters will prophesy, your young men will see visions, your old men will dream dreams. 18  Even on my servants, both men and women, I will pour out my Spirit in those days, and they will prophesy…</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2:17-18 Och det ska </a:t>
            </a:r>
            <a:r>
              <a:rPr lang="en-US" i="1" dirty="0" err="1">
                <a:effectLst/>
                <a:latin typeface="Arial" panose="020B0604020202020204" pitchFamily="34" charset="0"/>
                <a:ea typeface="Times New Roman" panose="02020603050405020304" pitchFamily="18" charset="0"/>
                <a:cs typeface="Arial" panose="020B0604020202020204" pitchFamily="34" charset="0"/>
              </a:rPr>
              <a:t>ske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sista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dagarna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Gud,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utgjuter</a:t>
            </a:r>
            <a:r>
              <a:rPr lang="en-US" i="1" dirty="0">
                <a:effectLst/>
                <a:latin typeface="Arial" panose="020B0604020202020204" pitchFamily="34" charset="0"/>
                <a:ea typeface="Times New Roman" panose="02020603050405020304" pitchFamily="18" charset="0"/>
                <a:cs typeface="Arial" panose="020B0604020202020204" pitchFamily="34" charset="0"/>
              </a:rPr>
              <a:t> av min Ande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kött</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söner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döttrar</a:t>
            </a:r>
            <a:r>
              <a:rPr lang="en-US" i="1" dirty="0">
                <a:effectLst/>
                <a:latin typeface="Arial" panose="020B0604020202020204" pitchFamily="34" charset="0"/>
                <a:ea typeface="Times New Roman" panose="02020603050405020304" pitchFamily="18" charset="0"/>
                <a:cs typeface="Arial" panose="020B0604020202020204" pitchFamily="34" charset="0"/>
              </a:rPr>
              <a:t> ska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unga</a:t>
            </a:r>
            <a:r>
              <a:rPr lang="en-US" i="1" dirty="0">
                <a:effectLst/>
                <a:latin typeface="Arial" panose="020B0604020202020204" pitchFamily="34" charset="0"/>
                <a:ea typeface="Times New Roman" panose="02020603050405020304" pitchFamily="18" charset="0"/>
                <a:cs typeface="Arial" panose="020B0604020202020204" pitchFamily="34" charset="0"/>
              </a:rPr>
              <a:t> ska se </a:t>
            </a:r>
            <a:r>
              <a:rPr lang="en-US" i="1" dirty="0" err="1">
                <a:effectLst/>
                <a:latin typeface="Arial" panose="020B0604020202020204" pitchFamily="34" charset="0"/>
                <a:ea typeface="Times New Roman" panose="02020603050405020304" pitchFamily="18" charset="0"/>
                <a:cs typeface="Arial" panose="020B0604020202020204" pitchFamily="34" charset="0"/>
              </a:rPr>
              <a:t>syner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gamla</a:t>
            </a:r>
            <a:r>
              <a:rPr lang="en-US" i="1" dirty="0">
                <a:effectLst/>
                <a:latin typeface="Arial" panose="020B0604020202020204" pitchFamily="34" charset="0"/>
                <a:ea typeface="Times New Roman" panose="02020603050405020304" pitchFamily="18" charset="0"/>
                <a:cs typeface="Arial" panose="020B0604020202020204" pitchFamily="34" charset="0"/>
              </a:rPr>
              <a:t> ska ha </a:t>
            </a:r>
            <a:r>
              <a:rPr lang="en-US" i="1" dirty="0" err="1">
                <a:effectLst/>
                <a:latin typeface="Arial" panose="020B0604020202020204" pitchFamily="34" charset="0"/>
                <a:ea typeface="Times New Roman" panose="02020603050405020304" pitchFamily="18" charset="0"/>
                <a:cs typeface="Arial" panose="020B0604020202020204" pitchFamily="34" charset="0"/>
              </a:rPr>
              <a:t>drömmar</a:t>
            </a:r>
            <a:r>
              <a:rPr lang="en-US" i="1" dirty="0">
                <a:effectLst/>
                <a:latin typeface="Arial" panose="020B0604020202020204" pitchFamily="34" charset="0"/>
                <a:ea typeface="Times New Roman" panose="02020603050405020304" pitchFamily="18" charset="0"/>
                <a:cs typeface="Arial" panose="020B0604020202020204" pitchFamily="34" charset="0"/>
              </a:rPr>
              <a:t>. 18 Ja,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mina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tjänarinnor</a:t>
            </a:r>
            <a:r>
              <a:rPr lang="en-US" i="1" dirty="0">
                <a:effectLst/>
                <a:latin typeface="Arial" panose="020B0604020202020204" pitchFamily="34" charset="0"/>
                <a:ea typeface="Times New Roman" panose="02020603050405020304" pitchFamily="18" charset="0"/>
                <a:cs typeface="Arial" panose="020B0604020202020204" pitchFamily="34" charset="0"/>
              </a:rPr>
              <a:t> ska jag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dagarna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utgjuta</a:t>
            </a:r>
            <a:r>
              <a:rPr lang="en-US" i="1" dirty="0">
                <a:effectLst/>
                <a:latin typeface="Arial" panose="020B0604020202020204" pitchFamily="34" charset="0"/>
                <a:ea typeface="Times New Roman" panose="02020603050405020304" pitchFamily="18" charset="0"/>
                <a:cs typeface="Arial" panose="020B0604020202020204" pitchFamily="34" charset="0"/>
              </a:rPr>
              <a:t> av min Ande,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de ska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3416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71392</TotalTime>
  <Words>3064</Words>
  <Application>Microsoft Macintosh PowerPoint</Application>
  <PresentationFormat>Widescreen</PresentationFormat>
  <Paragraphs>319</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Aptos Display</vt:lpstr>
      <vt:lpstr>Arial</vt:lpstr>
      <vt:lpstr>Times New Roman</vt:lpstr>
      <vt:lpstr>Office Theme</vt:lpstr>
      <vt:lpstr>PowerPoint Presentation</vt:lpstr>
      <vt:lpstr>PowerPoint Presentation</vt:lpstr>
      <vt:lpstr>The need for the ”five-fold” ministry perspective   Ett behov av att få ett perspektiv på femfaldig tjänst</vt:lpstr>
      <vt:lpstr>PowerPoint Presentation</vt:lpstr>
      <vt:lpstr>The need for the ”five-fold” ministry perspective   Ett behov av att få ett perspektiv på femfaldig tjänst</vt:lpstr>
      <vt:lpstr>The Office of the prophet amongst the Fivefold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Office of the prophet amongst the Fivefold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24</cp:revision>
  <dcterms:created xsi:type="dcterms:W3CDTF">2024-11-03T09:21:51Z</dcterms:created>
  <dcterms:modified xsi:type="dcterms:W3CDTF">2025-03-18T18:24:37Z</dcterms:modified>
</cp:coreProperties>
</file>