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381" r:id="rId3"/>
    <p:sldId id="372" r:id="rId4"/>
    <p:sldId id="368" r:id="rId5"/>
    <p:sldId id="358" r:id="rId6"/>
    <p:sldId id="371" r:id="rId7"/>
    <p:sldId id="373"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3" r:id="rId24"/>
    <p:sldId id="402" r:id="rId25"/>
    <p:sldId id="3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C36"/>
    <a:srgbClr val="F4F406"/>
    <a:srgbClr val="FBAE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14"/>
    <p:restoredTop sz="75342"/>
  </p:normalViewPr>
  <p:slideViewPr>
    <p:cSldViewPr snapToGrid="0">
      <p:cViewPr varScale="1">
        <p:scale>
          <a:sx n="87" d="100"/>
          <a:sy n="87" d="100"/>
        </p:scale>
        <p:origin x="-560" y="3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21947-775C-7344-AE0F-4511446B22CC}" type="datetimeFigureOut">
              <a:rPr lang="en-US" smtClean="0"/>
              <a:t>2/17/25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15F58-33D0-BB4E-8258-231CA0C357A1}" type="slidenum">
              <a:rPr lang="en-US" smtClean="0"/>
              <a:t>‹#›</a:t>
            </a:fld>
            <a:endParaRPr lang="en-US"/>
          </a:p>
        </p:txBody>
      </p:sp>
    </p:spTree>
    <p:extLst>
      <p:ext uri="{BB962C8B-B14F-4D97-AF65-F5344CB8AC3E}">
        <p14:creationId xmlns:p14="http://schemas.microsoft.com/office/powerpoint/2010/main" val="294593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1</a:t>
            </a:fld>
            <a:endParaRPr lang="en-US"/>
          </a:p>
        </p:txBody>
      </p:sp>
    </p:spTree>
    <p:extLst>
      <p:ext uri="{BB962C8B-B14F-4D97-AF65-F5344CB8AC3E}">
        <p14:creationId xmlns:p14="http://schemas.microsoft.com/office/powerpoint/2010/main" val="126656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B69E5-CE72-F559-D8CE-476453733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E3857-BDA5-BFE1-4013-464C602CF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C8976-F8DA-E7E9-86B3-07BD4FAAC9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92127-1865-374B-7432-741FC7A9DA03}"/>
              </a:ext>
            </a:extLst>
          </p:cNvPr>
          <p:cNvSpPr>
            <a:spLocks noGrp="1"/>
          </p:cNvSpPr>
          <p:nvPr>
            <p:ph type="sldNum" sz="quarter" idx="5"/>
          </p:nvPr>
        </p:nvSpPr>
        <p:spPr/>
        <p:txBody>
          <a:bodyPr/>
          <a:lstStyle/>
          <a:p>
            <a:fld id="{A2215F58-33D0-BB4E-8258-231CA0C357A1}" type="slidenum">
              <a:rPr lang="en-US" smtClean="0"/>
              <a:t>3</a:t>
            </a:fld>
            <a:endParaRPr lang="en-US"/>
          </a:p>
        </p:txBody>
      </p:sp>
    </p:spTree>
    <p:extLst>
      <p:ext uri="{BB962C8B-B14F-4D97-AF65-F5344CB8AC3E}">
        <p14:creationId xmlns:p14="http://schemas.microsoft.com/office/powerpoint/2010/main" val="3983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B96ED-0847-F0C9-33F0-9F656D669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B0C74-1EEE-F916-74B9-E7DB47F21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21818-E626-9B46-C475-69B510916B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5C5E75-DBCB-EB4F-6FBC-F6BF2A58CDCD}"/>
              </a:ext>
            </a:extLst>
          </p:cNvPr>
          <p:cNvSpPr>
            <a:spLocks noGrp="1"/>
          </p:cNvSpPr>
          <p:nvPr>
            <p:ph type="sldNum" sz="quarter" idx="5"/>
          </p:nvPr>
        </p:nvSpPr>
        <p:spPr/>
        <p:txBody>
          <a:bodyPr/>
          <a:lstStyle/>
          <a:p>
            <a:fld id="{A2215F58-33D0-BB4E-8258-231CA0C357A1}" type="slidenum">
              <a:rPr lang="en-US" smtClean="0"/>
              <a:t>4</a:t>
            </a:fld>
            <a:endParaRPr lang="en-US"/>
          </a:p>
        </p:txBody>
      </p:sp>
    </p:spTree>
    <p:extLst>
      <p:ext uri="{BB962C8B-B14F-4D97-AF65-F5344CB8AC3E}">
        <p14:creationId xmlns:p14="http://schemas.microsoft.com/office/powerpoint/2010/main" val="309226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5</a:t>
            </a:fld>
            <a:endParaRPr lang="en-US"/>
          </a:p>
        </p:txBody>
      </p:sp>
    </p:spTree>
    <p:extLst>
      <p:ext uri="{BB962C8B-B14F-4D97-AF65-F5344CB8AC3E}">
        <p14:creationId xmlns:p14="http://schemas.microsoft.com/office/powerpoint/2010/main" val="117931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6</a:t>
            </a:fld>
            <a:endParaRPr lang="en-US"/>
          </a:p>
        </p:txBody>
      </p:sp>
    </p:spTree>
    <p:extLst>
      <p:ext uri="{BB962C8B-B14F-4D97-AF65-F5344CB8AC3E}">
        <p14:creationId xmlns:p14="http://schemas.microsoft.com/office/powerpoint/2010/main" val="48164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23</a:t>
            </a:fld>
            <a:endParaRPr lang="en-US"/>
          </a:p>
        </p:txBody>
      </p:sp>
    </p:spTree>
    <p:extLst>
      <p:ext uri="{BB962C8B-B14F-4D97-AF65-F5344CB8AC3E}">
        <p14:creationId xmlns:p14="http://schemas.microsoft.com/office/powerpoint/2010/main" val="385690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E58C0-3EA4-931E-E00A-E71AB78A6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6E440-79EC-E1EA-964D-F91DE000B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141ED-9D3F-95BB-D275-B4E78E6175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C59E5-4BA5-2BE0-7588-0DD635F0622D}"/>
              </a:ext>
            </a:extLst>
          </p:cNvPr>
          <p:cNvSpPr>
            <a:spLocks noGrp="1"/>
          </p:cNvSpPr>
          <p:nvPr>
            <p:ph type="sldNum" sz="quarter" idx="5"/>
          </p:nvPr>
        </p:nvSpPr>
        <p:spPr/>
        <p:txBody>
          <a:bodyPr/>
          <a:lstStyle/>
          <a:p>
            <a:fld id="{A2215F58-33D0-BB4E-8258-231CA0C357A1}" type="slidenum">
              <a:rPr lang="en-US" smtClean="0"/>
              <a:t>25</a:t>
            </a:fld>
            <a:endParaRPr lang="en-US"/>
          </a:p>
        </p:txBody>
      </p:sp>
    </p:spTree>
    <p:extLst>
      <p:ext uri="{BB962C8B-B14F-4D97-AF65-F5344CB8AC3E}">
        <p14:creationId xmlns:p14="http://schemas.microsoft.com/office/powerpoint/2010/main" val="303279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0666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33092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95000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70286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A5DC9-71E8-6548-B91B-4D234A07D767}"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9108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6A5DC9-71E8-6548-B91B-4D234A07D767}" type="datetimeFigureOut">
              <a:rPr lang="en-US" smtClean="0"/>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66252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6A5DC9-71E8-6548-B91B-4D234A07D767}" type="datetimeFigureOut">
              <a:rPr lang="en-US" smtClean="0"/>
              <a:t>2/17/25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88891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6A5DC9-71E8-6548-B91B-4D234A07D767}" type="datetimeFigureOut">
              <a:rPr lang="en-US" smtClean="0"/>
              <a:t>2/17/25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14994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A5DC9-71E8-6548-B91B-4D234A07D767}" type="datetimeFigureOut">
              <a:rPr lang="en-US" smtClean="0"/>
              <a:t>2/17/25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0539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A5DC9-71E8-6548-B91B-4D234A07D767}" type="datetimeFigureOut">
              <a:rPr lang="en-US" smtClean="0"/>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57208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A5DC9-71E8-6548-B91B-4D234A07D767}" type="datetimeFigureOut">
              <a:rPr lang="en-US" smtClean="0"/>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46719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A6A5DC9-71E8-6548-B91B-4D234A07D767}" type="datetimeFigureOut">
              <a:rPr lang="en-US" smtClean="0"/>
              <a:t>2/17/25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90687BB-AF02-9B45-AAA0-010726AEC901}" type="slidenum">
              <a:rPr lang="en-US" smtClean="0"/>
              <a:t>‹#›</a:t>
            </a:fld>
            <a:endParaRPr lang="en-US"/>
          </a:p>
        </p:txBody>
      </p:sp>
    </p:spTree>
    <p:extLst>
      <p:ext uri="{BB962C8B-B14F-4D97-AF65-F5344CB8AC3E}">
        <p14:creationId xmlns:p14="http://schemas.microsoft.com/office/powerpoint/2010/main" val="26188702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2.jpg" descr="A maze with a yellow dot&#10;&#10;Description automatically generated">
            <a:extLst>
              <a:ext uri="{FF2B5EF4-FFF2-40B4-BE49-F238E27FC236}">
                <a16:creationId xmlns:a16="http://schemas.microsoft.com/office/drawing/2014/main" id="{D08B442A-E06C-0D98-DB30-F79B4DFC9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635875"/>
            <a:ext cx="1532153" cy="2106711"/>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jpg">
            <a:extLst>
              <a:ext uri="{FF2B5EF4-FFF2-40B4-BE49-F238E27FC236}">
                <a16:creationId xmlns:a16="http://schemas.microsoft.com/office/drawing/2014/main" id="{9C9EA3C5-84B1-1E28-9C44-EA50B09C8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923" y="1781211"/>
            <a:ext cx="5601937" cy="718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BADAA2A-3AE8-42D5-F5B9-7A3FB98361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45D9AE4B-7C18-3A83-53CB-02F13678C527}"/>
              </a:ext>
            </a:extLst>
          </p:cNvPr>
          <p:cNvSpPr>
            <a:spLocks noChangeArrowheads="1"/>
          </p:cNvSpPr>
          <p:nvPr/>
        </p:nvSpPr>
        <p:spPr bwMode="auto">
          <a:xfrm>
            <a:off x="0" y="101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CF37B4FF-ED1E-EAE4-D34A-DCE42AE51EEE}"/>
              </a:ext>
            </a:extLst>
          </p:cNvPr>
          <p:cNvSpPr>
            <a:spLocks noChangeArrowheads="1"/>
          </p:cNvSpPr>
          <p:nvPr/>
        </p:nvSpPr>
        <p:spPr bwMode="auto">
          <a:xfrm>
            <a:off x="1975945" y="2921261"/>
            <a:ext cx="82401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bg1"/>
                </a:solidFill>
                <a:effectLst/>
                <a:latin typeface="Arial" panose="020B0604020202020204" pitchFamily="34" charset="0"/>
                <a:ea typeface="Cambria" panose="02040503050406030204" pitchFamily="18" charset="0"/>
                <a:cs typeface="Times New Roman" panose="02020603050405020304" pitchFamily="18" charset="0"/>
              </a:rPr>
              <a:t>What I have learned during my 50 years of Christian ministry </a:t>
            </a:r>
            <a:r>
              <a:rPr kumimoji="0" lang="en-US" altLang="en-US" sz="4000" b="0" i="0" u="none" strike="noStrike" cap="none" normalizeH="0" baseline="0" dirty="0">
                <a:ln>
                  <a:noFill/>
                </a:ln>
                <a:solidFill>
                  <a:srgbClr val="ECCC36"/>
                </a:solidFill>
                <a:effectLst/>
                <a:latin typeface="Arial" panose="020B0604020202020204" pitchFamily="34" charset="0"/>
                <a:ea typeface="Cambria" panose="02040503050406030204" pitchFamily="18" charset="0"/>
                <a:cs typeface="Times New Roman" panose="02020603050405020304" pitchFamily="18" charset="0"/>
              </a:rPr>
              <a:t>(and how it might help you)</a:t>
            </a:r>
            <a:endParaRPr kumimoji="0" lang="en-US" altLang="en-US" sz="4000" b="0" i="0" u="none" strike="noStrike" cap="none" normalizeH="0" baseline="0" dirty="0">
              <a:ln>
                <a:noFill/>
              </a:ln>
              <a:solidFill>
                <a:srgbClr val="ECCC36"/>
              </a:solidFill>
              <a:effectLst/>
              <a:latin typeface="Arial" panose="020B0604020202020204" pitchFamily="34" charset="0"/>
            </a:endParaRPr>
          </a:p>
        </p:txBody>
      </p:sp>
    </p:spTree>
    <p:extLst>
      <p:ext uri="{BB962C8B-B14F-4D97-AF65-F5344CB8AC3E}">
        <p14:creationId xmlns:p14="http://schemas.microsoft.com/office/powerpoint/2010/main" val="281787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9990CA-FAD4-6E4B-6A96-884669F17216}"/>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95371424-6871-E04A-B661-98EC81E5FFAF}"/>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33084B3F-3586-094F-21A1-53078F25EA3E}"/>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Corinthians 14:3 But the one who prophesies speaks to people for their strengthening, encouraging and comfort. </a:t>
            </a:r>
          </a:p>
          <a:p>
            <a:pPr marL="0" marR="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Korintierbrevet</a:t>
            </a:r>
            <a:r>
              <a:rPr lang="en-US" i="1" dirty="0">
                <a:effectLst/>
                <a:latin typeface="Arial" panose="020B0604020202020204" pitchFamily="34" charset="0"/>
                <a:ea typeface="Times New Roman" panose="02020603050405020304" pitchFamily="18" charset="0"/>
                <a:cs typeface="Arial" panose="020B0604020202020204" pitchFamily="34" charset="0"/>
              </a:rPr>
              <a:t> 14:3 Men den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profeterar</a:t>
            </a:r>
            <a:r>
              <a:rPr lang="en-US" i="1" dirty="0">
                <a:effectLst/>
                <a:latin typeface="Arial" panose="020B0604020202020204" pitchFamily="34" charset="0"/>
                <a:ea typeface="Times New Roman" panose="02020603050405020304" pitchFamily="18" charset="0"/>
                <a:cs typeface="Arial" panose="020B0604020202020204" pitchFamily="34" charset="0"/>
              </a:rPr>
              <a:t> talar till </a:t>
            </a:r>
            <a:r>
              <a:rPr lang="en-US" i="1" dirty="0" err="1">
                <a:effectLst/>
                <a:latin typeface="Arial" panose="020B0604020202020204" pitchFamily="34" charset="0"/>
                <a:ea typeface="Times New Roman" panose="02020603050405020304" pitchFamily="18" charset="0"/>
                <a:cs typeface="Arial" panose="020B0604020202020204" pitchFamily="34" charset="0"/>
              </a:rPr>
              <a:t>människor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ger </a:t>
            </a:r>
            <a:r>
              <a:rPr lang="en-US" i="1" dirty="0" err="1">
                <a:effectLst/>
                <a:latin typeface="Arial" panose="020B0604020202020204" pitchFamily="34" charset="0"/>
                <a:ea typeface="Times New Roman" panose="02020603050405020304" pitchFamily="18" charset="0"/>
                <a:cs typeface="Arial" panose="020B0604020202020204" pitchFamily="34" charset="0"/>
              </a:rPr>
              <a:t>uppbyggelse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uppmuntran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tröst</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32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53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D0115B-E385-C14F-0992-C0F59E038151}"/>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84924280-95E0-7A7C-E156-A2D07C8F8B60}"/>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C8AA871-85CF-43C0-B9BC-E6F1FDBAFE18}"/>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I will help you speak and will teach you what to say. - Exodus 4:12</a:t>
            </a:r>
          </a:p>
          <a:p>
            <a:pPr marL="0" marR="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2 </a:t>
            </a:r>
            <a:r>
              <a:rPr lang="en-US" i="1" dirty="0" err="1">
                <a:effectLst/>
                <a:latin typeface="Arial" panose="020B0604020202020204" pitchFamily="34" charset="0"/>
                <a:ea typeface="Times New Roman" panose="02020603050405020304" pitchFamily="18" charset="0"/>
                <a:cs typeface="Arial" panose="020B0604020202020204" pitchFamily="34" charset="0"/>
              </a:rPr>
              <a:t>Moseboken</a:t>
            </a:r>
            <a:r>
              <a:rPr lang="en-US" i="1" dirty="0">
                <a:effectLst/>
                <a:latin typeface="Arial" panose="020B0604020202020204" pitchFamily="34" charset="0"/>
                <a:ea typeface="Times New Roman" panose="02020603050405020304" pitchFamily="18" charset="0"/>
                <a:cs typeface="Arial" panose="020B0604020202020204" pitchFamily="34" charset="0"/>
              </a:rPr>
              <a:t> 4:12  </a:t>
            </a:r>
            <a:r>
              <a:rPr lang="en-US" i="1" dirty="0" err="1">
                <a:effectLst/>
                <a:latin typeface="Arial" panose="020B0604020202020204" pitchFamily="34" charset="0"/>
                <a:ea typeface="Times New Roman" panose="02020603050405020304" pitchFamily="18" charset="0"/>
                <a:cs typeface="Arial" panose="020B0604020202020204" pitchFamily="34" charset="0"/>
              </a:rPr>
              <a:t>Gå</a:t>
            </a:r>
            <a:r>
              <a:rPr lang="en-US" i="1" dirty="0">
                <a:effectLst/>
                <a:latin typeface="Arial" panose="020B0604020202020204" pitchFamily="34" charset="0"/>
                <a:ea typeface="Times New Roman" panose="02020603050405020304" pitchFamily="18" charset="0"/>
                <a:cs typeface="Arial" panose="020B0604020202020204" pitchFamily="34" charset="0"/>
              </a:rPr>
              <a:t> nu, jag ska </a:t>
            </a:r>
            <a:r>
              <a:rPr lang="en-US" i="1" dirty="0" err="1">
                <a:effectLst/>
                <a:latin typeface="Arial" panose="020B0604020202020204" pitchFamily="34" charset="0"/>
                <a:ea typeface="Times New Roman" panose="02020603050405020304" pitchFamily="18" charset="0"/>
                <a:cs typeface="Arial" panose="020B0604020202020204" pitchFamily="34" charset="0"/>
              </a:rPr>
              <a:t>vara</a:t>
            </a:r>
            <a:r>
              <a:rPr lang="en-US" i="1" dirty="0">
                <a:effectLst/>
                <a:latin typeface="Arial" panose="020B0604020202020204" pitchFamily="34" charset="0"/>
                <a:ea typeface="Times New Roman" panose="02020603050405020304" pitchFamily="18" charset="0"/>
                <a:cs typeface="Arial" panose="020B0604020202020204" pitchFamily="34" charset="0"/>
              </a:rPr>
              <a:t> med din mun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lära</a:t>
            </a:r>
            <a:r>
              <a:rPr lang="en-US" i="1" dirty="0">
                <a:effectLst/>
                <a:latin typeface="Arial" panose="020B0604020202020204" pitchFamily="34" charset="0"/>
                <a:ea typeface="Times New Roman" panose="02020603050405020304" pitchFamily="18" charset="0"/>
                <a:cs typeface="Arial" panose="020B0604020202020204" pitchFamily="34" charset="0"/>
              </a:rPr>
              <a:t> dig </a:t>
            </a:r>
            <a:r>
              <a:rPr lang="en-US" i="1" dirty="0" err="1">
                <a:effectLst/>
                <a:latin typeface="Arial" panose="020B0604020202020204" pitchFamily="34" charset="0"/>
                <a:ea typeface="Times New Roman" panose="02020603050405020304" pitchFamily="18" charset="0"/>
                <a:cs typeface="Arial" panose="020B0604020202020204" pitchFamily="34" charset="0"/>
              </a:rPr>
              <a:t>vad</a:t>
            </a:r>
            <a:r>
              <a:rPr lang="en-US" i="1" dirty="0">
                <a:effectLst/>
                <a:latin typeface="Arial" panose="020B0604020202020204" pitchFamily="34" charset="0"/>
                <a:ea typeface="Times New Roman" panose="02020603050405020304" pitchFamily="18" charset="0"/>
                <a:cs typeface="Arial" panose="020B0604020202020204" pitchFamily="34" charset="0"/>
              </a:rPr>
              <a:t> du ska </a:t>
            </a:r>
            <a:r>
              <a:rPr lang="en-US" i="1" dirty="0" err="1">
                <a:effectLst/>
                <a:latin typeface="Arial" panose="020B0604020202020204" pitchFamily="34" charset="0"/>
                <a:ea typeface="Times New Roman" panose="02020603050405020304" pitchFamily="18" charset="0"/>
                <a:cs typeface="Arial" panose="020B0604020202020204" pitchFamily="34" charset="0"/>
              </a:rPr>
              <a:t>säga</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358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5B87E9-D33D-B08F-34A0-750220332D4C}"/>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D7F81BC-2049-72A5-9405-85FB4FFEA8B9}"/>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AC25390B-8B9C-24B1-57A9-F3F0F6631013}"/>
              </a:ext>
            </a:extLst>
          </p:cNvPr>
          <p:cNvSpPr>
            <a:spLocks noGrp="1"/>
          </p:cNvSpPr>
          <p:nvPr>
            <p:ph idx="1"/>
          </p:nvPr>
        </p:nvSpPr>
        <p:spPr>
          <a:xfrm>
            <a:off x="670286" y="378501"/>
            <a:ext cx="11249891" cy="6100997"/>
          </a:xfrm>
        </p:spPr>
        <p:txBody>
          <a:bodyPr>
            <a:no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Samuel 3:19-21 The Lord was with Samuel as he grew up, and he let none of Samuel’s words fall to the ground. 20 And all Israel from Dan to Beersheba recognized that Samuel was attested as a prophet of the Lord. 21 The Lord continued to appear at Shiloh, and there he revealed himself to Samuel through his word.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a:t>
            </a:r>
            <a:r>
              <a:rPr lang="en-US" i="1" dirty="0" err="1">
                <a:effectLst/>
                <a:latin typeface="Arial" panose="020B0604020202020204" pitchFamily="34" charset="0"/>
                <a:ea typeface="Times New Roman" panose="02020603050405020304" pitchFamily="18" charset="0"/>
                <a:cs typeface="Arial" panose="020B0604020202020204" pitchFamily="34" charset="0"/>
              </a:rPr>
              <a:t>Samuelsboken</a:t>
            </a:r>
            <a:r>
              <a:rPr lang="en-US" i="1" dirty="0">
                <a:effectLst/>
                <a:latin typeface="Arial" panose="020B0604020202020204" pitchFamily="34" charset="0"/>
                <a:ea typeface="Times New Roman" panose="02020603050405020304" pitchFamily="18" charset="0"/>
                <a:cs typeface="Arial" panose="020B0604020202020204" pitchFamily="34" charset="0"/>
              </a:rPr>
              <a:t> 3:19-21 Och Samuel </a:t>
            </a:r>
            <a:r>
              <a:rPr lang="en-US" i="1" dirty="0" err="1">
                <a:effectLst/>
                <a:latin typeface="Arial" panose="020B0604020202020204" pitchFamily="34" charset="0"/>
                <a:ea typeface="Times New Roman" panose="02020603050405020304" pitchFamily="18" charset="0"/>
                <a:cs typeface="Arial" panose="020B0604020202020204" pitchFamily="34" charset="0"/>
              </a:rPr>
              <a:t>växte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upp</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Herren var med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inget</a:t>
            </a:r>
            <a:r>
              <a:rPr lang="en-US" i="1" dirty="0">
                <a:effectLst/>
                <a:latin typeface="Arial" panose="020B0604020202020204" pitchFamily="34" charset="0"/>
                <a:ea typeface="Times New Roman" panose="02020603050405020304" pitchFamily="18" charset="0"/>
                <a:cs typeface="Arial" panose="020B0604020202020204" pitchFamily="34" charset="0"/>
              </a:rPr>
              <a:t> av </a:t>
            </a:r>
            <a:r>
              <a:rPr lang="en-US" i="1" dirty="0" err="1">
                <a:effectLst/>
                <a:latin typeface="Arial" panose="020B0604020202020204" pitchFamily="34" charset="0"/>
                <a:ea typeface="Times New Roman" panose="02020603050405020304" pitchFamily="18" charset="0"/>
                <a:cs typeface="Arial" panose="020B0604020202020204" pitchFamily="34" charset="0"/>
              </a:rPr>
              <a:t>allt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sagt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falla</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marken</a:t>
            </a:r>
            <a:r>
              <a:rPr lang="en-US" i="1" dirty="0">
                <a:effectLst/>
                <a:latin typeface="Arial" panose="020B0604020202020204" pitchFamily="34" charset="0"/>
                <a:ea typeface="Times New Roman" panose="02020603050405020304" pitchFamily="18" charset="0"/>
                <a:cs typeface="Arial" panose="020B0604020202020204" pitchFamily="34" charset="0"/>
              </a:rPr>
              <a:t>. 20  Hela Israel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Dan till Beer-Sheba </a:t>
            </a:r>
            <a:r>
              <a:rPr lang="en-US" i="1" dirty="0" err="1">
                <a:effectLst/>
                <a:latin typeface="Arial" panose="020B0604020202020204" pitchFamily="34" charset="0"/>
                <a:ea typeface="Times New Roman" panose="02020603050405020304" pitchFamily="18" charset="0"/>
                <a:cs typeface="Arial" panose="020B0604020202020204" pitchFamily="34" charset="0"/>
              </a:rPr>
              <a:t>förstod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Samuel var </a:t>
            </a:r>
            <a:r>
              <a:rPr lang="en-US" i="1" dirty="0" err="1">
                <a:effectLst/>
                <a:latin typeface="Arial" panose="020B0604020202020204" pitchFamily="34" charset="0"/>
                <a:ea typeface="Times New Roman" panose="02020603050405020304" pitchFamily="18" charset="0"/>
                <a:cs typeface="Arial" panose="020B0604020202020204" pitchFamily="34" charset="0"/>
              </a:rPr>
              <a:t>betrodd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a:t>
            </a:r>
            <a:r>
              <a:rPr lang="en-US" i="1" dirty="0">
                <a:effectLst/>
                <a:latin typeface="Arial" panose="020B0604020202020204" pitchFamily="34" charset="0"/>
                <a:ea typeface="Times New Roman" panose="02020603050405020304" pitchFamily="18" charset="0"/>
                <a:cs typeface="Arial" panose="020B0604020202020204" pitchFamily="34" charset="0"/>
              </a:rPr>
              <a:t>. 21 Och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fortsatte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visa sig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Shilo, för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uppenbarade</a:t>
            </a:r>
            <a:r>
              <a:rPr lang="en-US" i="1" dirty="0">
                <a:effectLst/>
                <a:latin typeface="Arial" panose="020B0604020202020204" pitchFamily="34" charset="0"/>
                <a:ea typeface="Times New Roman" panose="02020603050405020304" pitchFamily="18" charset="0"/>
                <a:cs typeface="Arial" panose="020B0604020202020204" pitchFamily="34" charset="0"/>
              </a:rPr>
              <a:t> sig för Samuel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Shilo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ord.</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053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1C38D1-E49B-3C3E-D886-FE296C3111FA}"/>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578849A7-3089-44E4-CEF8-C8954D31F983}"/>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9E1FC73-0891-5E32-DE33-31A5C027D2C0}"/>
              </a:ext>
            </a:extLst>
          </p:cNvPr>
          <p:cNvSpPr>
            <a:spLocks noGrp="1"/>
          </p:cNvSpPr>
          <p:nvPr>
            <p:ph idx="1"/>
          </p:nvPr>
        </p:nvSpPr>
        <p:spPr>
          <a:xfrm>
            <a:off x="505694" y="389744"/>
            <a:ext cx="11249891" cy="6100997"/>
          </a:xfrm>
        </p:spPr>
        <p:txBody>
          <a:bodyPr>
            <a:norm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The Spirit of the Lord spoke through me; his word was on my tongue.”  -2 Samuel 23:2.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2 </a:t>
            </a:r>
            <a:r>
              <a:rPr lang="en-US" i="1" dirty="0" err="1">
                <a:effectLst/>
                <a:latin typeface="Arial" panose="020B0604020202020204" pitchFamily="34" charset="0"/>
                <a:ea typeface="Times New Roman" panose="02020603050405020304" pitchFamily="18" charset="0"/>
                <a:cs typeface="Arial" panose="020B0604020202020204" pitchFamily="34" charset="0"/>
              </a:rPr>
              <a:t>Samuelsboken</a:t>
            </a:r>
            <a:r>
              <a:rPr lang="en-US" i="1" dirty="0">
                <a:effectLst/>
                <a:latin typeface="Arial" panose="020B0604020202020204" pitchFamily="34" charset="0"/>
                <a:ea typeface="Times New Roman" panose="02020603050405020304" pitchFamily="18" charset="0"/>
                <a:cs typeface="Arial" panose="020B0604020202020204" pitchFamily="34" charset="0"/>
              </a:rPr>
              <a:t> 23:2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Ande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mig,hans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ord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min </a:t>
            </a:r>
            <a:r>
              <a:rPr lang="en-US" i="1" dirty="0" err="1">
                <a:effectLst/>
                <a:latin typeface="Arial" panose="020B0604020202020204" pitchFamily="34" charset="0"/>
                <a:ea typeface="Times New Roman" panose="02020603050405020304" pitchFamily="18" charset="0"/>
                <a:cs typeface="Arial" panose="020B0604020202020204" pitchFamily="34" charset="0"/>
              </a:rPr>
              <a:t>tunga</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819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77F3F3-9435-6C41-1F58-69C8A5842E67}"/>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44276BE-4E56-B3C0-1C7D-FD9D4F236E3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17722A72-7BEE-A07E-54AB-7B560F723854}"/>
              </a:ext>
            </a:extLst>
          </p:cNvPr>
          <p:cNvSpPr>
            <a:spLocks noGrp="1"/>
          </p:cNvSpPr>
          <p:nvPr>
            <p:ph idx="1"/>
          </p:nvPr>
        </p:nvSpPr>
        <p:spPr>
          <a:xfrm>
            <a:off x="505694" y="389744"/>
            <a:ext cx="11249891" cy="6100997"/>
          </a:xfrm>
        </p:spPr>
        <p:txBody>
          <a:bodyPr>
            <a:norm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Now Elijah said to Ahab, “As the Lord, the God of Israel, lives, whom I serve, there will be neither dew nor rain in the next few years except at my word.”  -1 Kings 17:1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a:t>
            </a:r>
            <a:r>
              <a:rPr lang="en-US" i="1" dirty="0" err="1">
                <a:effectLst/>
                <a:latin typeface="Arial" panose="020B0604020202020204" pitchFamily="34" charset="0"/>
                <a:ea typeface="Times New Roman" panose="02020603050405020304" pitchFamily="18" charset="0"/>
                <a:cs typeface="Arial" panose="020B0604020202020204" pitchFamily="34" charset="0"/>
              </a:rPr>
              <a:t>Kungaboken</a:t>
            </a:r>
            <a:r>
              <a:rPr lang="en-US" i="1" dirty="0">
                <a:effectLst/>
                <a:latin typeface="Arial" panose="020B0604020202020204" pitchFamily="34" charset="0"/>
                <a:ea typeface="Times New Roman" panose="02020603050405020304" pitchFamily="18" charset="0"/>
                <a:cs typeface="Arial" panose="020B0604020202020204" pitchFamily="34" charset="0"/>
              </a:rPr>
              <a:t> 17:1 </a:t>
            </a:r>
            <a:r>
              <a:rPr lang="en-US" i="1" dirty="0" err="1">
                <a:effectLst/>
                <a:latin typeface="Arial" panose="020B0604020202020204" pitchFamily="34" charset="0"/>
                <a:ea typeface="Times New Roman" panose="02020603050405020304" pitchFamily="18" charset="0"/>
                <a:cs typeface="Arial" panose="020B0604020202020204" pitchFamily="34" charset="0"/>
              </a:rPr>
              <a:t>Tishbiten</a:t>
            </a:r>
            <a:r>
              <a:rPr lang="en-US" i="1" dirty="0">
                <a:effectLst/>
                <a:latin typeface="Arial" panose="020B0604020202020204" pitchFamily="34" charset="0"/>
                <a:ea typeface="Times New Roman" panose="02020603050405020304" pitchFamily="18" charset="0"/>
                <a:cs typeface="Arial" panose="020B0604020202020204" pitchFamily="34" charset="0"/>
              </a:rPr>
              <a:t> Elia,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Gilead,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till Ahab: ”</a:t>
            </a:r>
            <a:r>
              <a:rPr lang="en-US" i="1" dirty="0" err="1">
                <a:effectLst/>
                <a:latin typeface="Arial" panose="020B0604020202020204" pitchFamily="34" charset="0"/>
                <a:ea typeface="Times New Roman" panose="02020603050405020304" pitchFamily="18" charset="0"/>
                <a:cs typeface="Arial" panose="020B0604020202020204" pitchFamily="34" charset="0"/>
              </a:rPr>
              <a:t>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sant</a:t>
            </a:r>
            <a:r>
              <a:rPr lang="en-US" i="1" dirty="0">
                <a:effectLst/>
                <a:latin typeface="Arial" panose="020B0604020202020204" pitchFamily="34" charset="0"/>
                <a:ea typeface="Times New Roman" panose="02020603050405020304" pitchFamily="18" charset="0"/>
                <a:cs typeface="Arial" panose="020B0604020202020204" pitchFamily="34" charset="0"/>
              </a:rPr>
              <a:t> Herren Israels Gud lever,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tjänar</a:t>
            </a:r>
            <a:r>
              <a:rPr lang="en-US" i="1" dirty="0">
                <a:effectLst/>
                <a:latin typeface="Arial" panose="020B0604020202020204" pitchFamily="34" charset="0"/>
                <a:ea typeface="Times New Roman" panose="02020603050405020304" pitchFamily="18" charset="0"/>
                <a:cs typeface="Arial" panose="020B0604020202020204" pitchFamily="34" charset="0"/>
              </a:rPr>
              <a:t>: Under de </a:t>
            </a:r>
            <a:r>
              <a:rPr lang="en-US" i="1" dirty="0" err="1">
                <a:effectLst/>
                <a:latin typeface="Arial" panose="020B0604020202020204" pitchFamily="34" charset="0"/>
                <a:ea typeface="Times New Roman" panose="02020603050405020304" pitchFamily="18" charset="0"/>
                <a:cs typeface="Arial" panose="020B0604020202020204" pitchFamily="34" charset="0"/>
              </a:rPr>
              <a:t>här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åren</a:t>
            </a:r>
            <a:r>
              <a:rPr lang="en-US" i="1" dirty="0">
                <a:effectLst/>
                <a:latin typeface="Arial" panose="020B0604020202020204" pitchFamily="34" charset="0"/>
                <a:ea typeface="Times New Roman" panose="02020603050405020304" pitchFamily="18" charset="0"/>
                <a:cs typeface="Arial" panose="020B0604020202020204" pitchFamily="34" charset="0"/>
              </a:rPr>
              <a:t> ska </a:t>
            </a:r>
            <a:r>
              <a:rPr lang="en-US" i="1" dirty="0" err="1">
                <a:effectLst/>
                <a:latin typeface="Arial" panose="020B0604020202020204" pitchFamily="34" charset="0"/>
                <a:ea typeface="Times New Roman" panose="02020603050405020304" pitchFamily="18" charset="0"/>
                <a:cs typeface="Arial" panose="020B0604020202020204" pitchFamily="34" charset="0"/>
              </a:rPr>
              <a:t>varken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dagg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regn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falla</a:t>
            </a:r>
            <a:r>
              <a:rPr lang="en-US" i="1" dirty="0">
                <a:effectLst/>
                <a:latin typeface="Arial" panose="020B0604020202020204" pitchFamily="34" charset="0"/>
                <a:ea typeface="Times New Roman" panose="02020603050405020304" pitchFamily="18" charset="0"/>
                <a:cs typeface="Arial" panose="020B0604020202020204" pitchFamily="34" charset="0"/>
              </a:rPr>
              <a:t>, om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säger</a:t>
            </a:r>
            <a:r>
              <a:rPr lang="en-US" i="1" dirty="0">
                <a:effectLst/>
                <a:latin typeface="Arial" panose="020B0604020202020204" pitchFamily="34" charset="0"/>
                <a:ea typeface="Times New Roman" panose="02020603050405020304" pitchFamily="18" charset="0"/>
                <a:cs typeface="Arial" panose="020B0604020202020204" pitchFamily="34" charset="0"/>
              </a:rPr>
              <a:t> det.”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666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34FE12-FEFC-B9BA-D7B7-BC944E1155E9}"/>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E4784AFE-59D2-0169-AC4A-B8FDC5C8CC86}"/>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9434DCE-387C-51D4-4DB0-ED08C07C6DAD}"/>
              </a:ext>
            </a:extLst>
          </p:cNvPr>
          <p:cNvSpPr>
            <a:spLocks noGrp="1"/>
          </p:cNvSpPr>
          <p:nvPr>
            <p:ph idx="1"/>
          </p:nvPr>
        </p:nvSpPr>
        <p:spPr>
          <a:xfrm>
            <a:off x="505694" y="389744"/>
            <a:ext cx="11249891" cy="6100997"/>
          </a:xfrm>
        </p:spPr>
        <p:txBody>
          <a:bodyPr>
            <a:no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Then I heard the voice of the Lord saying, "Whom shall I send? And who will go for us?" And I said, "Here am I. Send me!"  He said, "Go and tell this people…” -Isaiah 6:8-9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Jesaja</a:t>
            </a:r>
            <a:r>
              <a:rPr lang="en-US" i="1" dirty="0">
                <a:effectLst/>
                <a:latin typeface="Arial" panose="020B0604020202020204" pitchFamily="34" charset="0"/>
                <a:ea typeface="Times New Roman" panose="02020603050405020304" pitchFamily="18" charset="0"/>
                <a:cs typeface="Arial" panose="020B0604020202020204" pitchFamily="34" charset="0"/>
              </a:rPr>
              <a:t> 6:8-9 Och jag </a:t>
            </a:r>
            <a:r>
              <a:rPr lang="en-US" i="1" dirty="0" err="1">
                <a:effectLst/>
                <a:latin typeface="Arial" panose="020B0604020202020204" pitchFamily="34" charset="0"/>
                <a:ea typeface="Times New Roman" panose="02020603050405020304" pitchFamily="18" charset="0"/>
                <a:cs typeface="Arial" panose="020B0604020202020204" pitchFamily="34" charset="0"/>
              </a:rPr>
              <a:t>hörde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Herrens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röst</a:t>
            </a:r>
            <a:r>
              <a:rPr lang="en-US" i="1" dirty="0">
                <a:effectLst/>
                <a:latin typeface="Arial" panose="020B0604020202020204" pitchFamily="34" charset="0"/>
                <a:ea typeface="Times New Roman" panose="02020603050405020304" pitchFamily="18" charset="0"/>
                <a:cs typeface="Arial" panose="020B0604020202020204" pitchFamily="34" charset="0"/>
              </a:rPr>
              <a:t>. Han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"Vem ska jag </a:t>
            </a:r>
            <a:r>
              <a:rPr lang="en-US" i="1" dirty="0" err="1">
                <a:effectLst/>
                <a:latin typeface="Arial" panose="020B0604020202020204" pitchFamily="34" charset="0"/>
                <a:ea typeface="Times New Roman" panose="02020603050405020304" pitchFamily="18" charset="0"/>
                <a:cs typeface="Arial" panose="020B0604020202020204" pitchFamily="34" charset="0"/>
              </a:rPr>
              <a:t>sända</a:t>
            </a:r>
            <a:r>
              <a:rPr lang="en-US" i="1" dirty="0">
                <a:effectLst/>
                <a:latin typeface="Arial" panose="020B0604020202020204" pitchFamily="34" charset="0"/>
                <a:ea typeface="Times New Roman" panose="02020603050405020304" pitchFamily="18" charset="0"/>
                <a:cs typeface="Arial" panose="020B0604020202020204" pitchFamily="34" charset="0"/>
              </a:rPr>
              <a:t>? Och </a:t>
            </a:r>
            <a:r>
              <a:rPr lang="en-US" i="1" dirty="0" err="1">
                <a:effectLst/>
                <a:latin typeface="Arial" panose="020B0604020202020204" pitchFamily="34" charset="0"/>
                <a:ea typeface="Times New Roman" panose="02020603050405020304" pitchFamily="18" charset="0"/>
                <a:cs typeface="Arial" panose="020B0604020202020204" pitchFamily="34" charset="0"/>
              </a:rPr>
              <a:t>vem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vill</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vara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vår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budbärare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Här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sänd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9  Han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säg</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detta</a:t>
            </a:r>
            <a:r>
              <a:rPr lang="en-US" i="1" dirty="0">
                <a:effectLst/>
                <a:latin typeface="Arial" panose="020B0604020202020204" pitchFamily="34" charset="0"/>
                <a:ea typeface="Times New Roman" panose="02020603050405020304" pitchFamily="18" charset="0"/>
                <a:cs typeface="Arial" panose="020B0604020202020204" pitchFamily="34" charset="0"/>
              </a:rPr>
              <a:t> folk:</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4582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52FED5-1B32-73F8-04A1-BC49FA26E3C3}"/>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0E9CC095-626B-C38D-D4D6-71FF114F96A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80BB597F-D7EF-3132-83E9-F6744E5C0955}"/>
              </a:ext>
            </a:extLst>
          </p:cNvPr>
          <p:cNvSpPr>
            <a:spLocks noGrp="1"/>
          </p:cNvSpPr>
          <p:nvPr>
            <p:ph idx="1"/>
          </p:nvPr>
        </p:nvSpPr>
        <p:spPr>
          <a:xfrm>
            <a:off x="505694" y="389744"/>
            <a:ext cx="11249891" cy="6100997"/>
          </a:xfrm>
        </p:spPr>
        <p:txBody>
          <a:bodyPr>
            <a:no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God's household [is] built on the foundation of the apostles and prophets, with Christ Jesus himself as the chief cornerstone (Ephesians 2:19-20). </a:t>
            </a:r>
          </a:p>
          <a:p>
            <a:pPr marL="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Efesierbrevet</a:t>
            </a:r>
            <a:r>
              <a:rPr lang="en-US" i="1" dirty="0">
                <a:effectLst/>
                <a:latin typeface="Arial" panose="020B0604020202020204" pitchFamily="34" charset="0"/>
                <a:ea typeface="Times New Roman" panose="02020603050405020304" pitchFamily="18" charset="0"/>
                <a:cs typeface="Arial" panose="020B0604020202020204" pitchFamily="34" charset="0"/>
              </a:rPr>
              <a:t> 2:20  Ni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uppbyggda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apostlarnas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profeternas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grund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hörnstenen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Kristus</a:t>
            </a:r>
            <a:r>
              <a:rPr lang="en-US" i="1" dirty="0">
                <a:effectLst/>
                <a:latin typeface="Arial" panose="020B0604020202020204" pitchFamily="34" charset="0"/>
                <a:ea typeface="Times New Roman" panose="02020603050405020304" pitchFamily="18" charset="0"/>
                <a:cs typeface="Arial" panose="020B0604020202020204" pitchFamily="34" charset="0"/>
              </a:rPr>
              <a:t> Jesus </a:t>
            </a:r>
            <a:r>
              <a:rPr lang="en-US" i="1" dirty="0" err="1">
                <a:effectLst/>
                <a:latin typeface="Arial" panose="020B0604020202020204" pitchFamily="34" charset="0"/>
                <a:ea typeface="Times New Roman" panose="02020603050405020304" pitchFamily="18" charset="0"/>
                <a:cs typeface="Arial" panose="020B0604020202020204" pitchFamily="34" charset="0"/>
              </a:rPr>
              <a:t>själv</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653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9DB49E-0F81-4220-038E-89289A42ADA0}"/>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C44FEF0-41F7-A5EB-3F8C-700932044C2C}"/>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40D46238-76ED-6A46-FCEF-9D474E6D71F8}"/>
              </a:ext>
            </a:extLst>
          </p:cNvPr>
          <p:cNvSpPr>
            <a:spLocks noGrp="1"/>
          </p:cNvSpPr>
          <p:nvPr>
            <p:ph idx="1"/>
          </p:nvPr>
        </p:nvSpPr>
        <p:spPr>
          <a:xfrm>
            <a:off x="505694" y="389744"/>
            <a:ext cx="11249891" cy="6100997"/>
          </a:xfrm>
        </p:spPr>
        <p:txBody>
          <a:bodyPr>
            <a:no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“I will send them prophets and apostles, some of whom they will kill and others they will persecute” (Luke 11:49). </a:t>
            </a:r>
          </a:p>
          <a:p>
            <a:pPr marL="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Lukasevangeliet</a:t>
            </a:r>
            <a:r>
              <a:rPr lang="en-US" i="1" dirty="0">
                <a:effectLst/>
                <a:latin typeface="Arial" panose="020B0604020202020204" pitchFamily="34" charset="0"/>
                <a:ea typeface="Times New Roman" panose="02020603050405020304" pitchFamily="18" charset="0"/>
                <a:cs typeface="Arial" panose="020B0604020202020204" pitchFamily="34" charset="0"/>
              </a:rPr>
              <a:t> 11:49 </a:t>
            </a:r>
            <a:r>
              <a:rPr lang="en-US" i="1" dirty="0" err="1">
                <a:effectLst/>
                <a:latin typeface="Arial" panose="020B0604020202020204" pitchFamily="34" charset="0"/>
                <a:ea typeface="Times New Roman" panose="02020603050405020304" pitchFamily="18" charset="0"/>
                <a:cs typeface="Arial" panose="020B0604020202020204" pitchFamily="34" charset="0"/>
              </a:rPr>
              <a:t>Därför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också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Guds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vishet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sagt</a:t>
            </a:r>
            <a:r>
              <a:rPr lang="en-US" i="1" dirty="0">
                <a:effectLst/>
                <a:latin typeface="Arial" panose="020B0604020202020204" pitchFamily="34" charset="0"/>
                <a:ea typeface="Times New Roman" panose="02020603050405020304" pitchFamily="18" charset="0"/>
                <a:cs typeface="Arial" panose="020B0604020202020204" pitchFamily="34" charset="0"/>
              </a:rPr>
              <a:t>: Jag ska </a:t>
            </a:r>
            <a:r>
              <a:rPr lang="en-US" i="1" dirty="0" err="1">
                <a:effectLst/>
                <a:latin typeface="Arial" panose="020B0604020202020204" pitchFamily="34" charset="0"/>
                <a:ea typeface="Times New Roman" panose="02020603050405020304" pitchFamily="18" charset="0"/>
                <a:cs typeface="Arial" panose="020B0604020202020204" pitchFamily="34" charset="0"/>
              </a:rPr>
              <a:t>sända</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apostlar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del av dem ska de </a:t>
            </a:r>
            <a:r>
              <a:rPr lang="en-US" i="1" dirty="0" err="1">
                <a:effectLst/>
                <a:latin typeface="Arial" panose="020B0604020202020204" pitchFamily="34" charset="0"/>
                <a:ea typeface="Times New Roman" panose="02020603050405020304" pitchFamily="18" charset="0"/>
                <a:cs typeface="Arial" panose="020B0604020202020204" pitchFamily="34" charset="0"/>
              </a:rPr>
              <a:t>mörda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förfölja</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427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D477B-9E9F-C50F-9BFF-6833374BD661}"/>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65FB25F-B7FC-5A79-31BB-93BC571F36A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82099687-9B11-7B02-D9BD-8BE47CE0CAF3}"/>
              </a:ext>
            </a:extLst>
          </p:cNvPr>
          <p:cNvSpPr>
            <a:spLocks noGrp="1"/>
          </p:cNvSpPr>
          <p:nvPr>
            <p:ph idx="1"/>
          </p:nvPr>
        </p:nvSpPr>
        <p:spPr>
          <a:xfrm>
            <a:off x="505694" y="389744"/>
            <a:ext cx="11249891" cy="6100997"/>
          </a:xfrm>
        </p:spPr>
        <p:txBody>
          <a:bodyPr>
            <a:noAutofit/>
          </a:bodyPr>
          <a:lstStyle/>
          <a:p>
            <a:pPr marL="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Corinthians 12:28 And God has placed in the church first of all apostles, second prophets, third teachers,…</a:t>
            </a: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1 </a:t>
            </a:r>
            <a:r>
              <a:rPr lang="en-US" i="1" dirty="0" err="1">
                <a:effectLst/>
                <a:latin typeface="Arial" panose="020B0604020202020204" pitchFamily="34" charset="0"/>
                <a:ea typeface="Times New Roman" panose="02020603050405020304" pitchFamily="18" charset="0"/>
                <a:cs typeface="Arial" panose="020B0604020202020204" pitchFamily="34" charset="0"/>
              </a:rPr>
              <a:t>Korintierbrevet</a:t>
            </a:r>
            <a:r>
              <a:rPr lang="en-US" i="1" dirty="0">
                <a:effectLst/>
                <a:latin typeface="Arial" panose="020B0604020202020204" pitchFamily="34" charset="0"/>
                <a:ea typeface="Times New Roman" panose="02020603050405020304" pitchFamily="18" charset="0"/>
                <a:cs typeface="Arial" panose="020B0604020202020204" pitchFamily="34" charset="0"/>
              </a:rPr>
              <a:t> 12:28 Gud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församlingen</a:t>
            </a:r>
            <a:r>
              <a:rPr lang="en-US" i="1" dirty="0">
                <a:effectLst/>
                <a:latin typeface="Arial" panose="020B0604020202020204" pitchFamily="34" charset="0"/>
                <a:ea typeface="Times New Roman" panose="02020603050405020304" pitchFamily="18" charset="0"/>
                <a:cs typeface="Arial" panose="020B0604020202020204" pitchFamily="34" charset="0"/>
              </a:rPr>
              <a:t> för det </a:t>
            </a:r>
            <a:r>
              <a:rPr lang="en-US" i="1" dirty="0" err="1">
                <a:effectLst/>
                <a:latin typeface="Arial" panose="020B0604020202020204" pitchFamily="34" charset="0"/>
                <a:ea typeface="Times New Roman" panose="02020603050405020304" pitchFamily="18" charset="0"/>
                <a:cs typeface="Arial" panose="020B0604020202020204" pitchFamily="34" charset="0"/>
              </a:rPr>
              <a:t>första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några</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apostlar</a:t>
            </a:r>
            <a:r>
              <a:rPr lang="en-US" i="1" dirty="0">
                <a:effectLst/>
                <a:latin typeface="Arial" panose="020B0604020202020204" pitchFamily="34" charset="0"/>
                <a:ea typeface="Times New Roman" panose="02020603050405020304" pitchFamily="18" charset="0"/>
                <a:cs typeface="Arial" panose="020B0604020202020204" pitchFamily="34" charset="0"/>
              </a:rPr>
              <a:t>, för det </a:t>
            </a:r>
            <a:r>
              <a:rPr lang="en-US" i="1" dirty="0" err="1">
                <a:effectLst/>
                <a:latin typeface="Arial" panose="020B0604020202020204" pitchFamily="34" charset="0"/>
                <a:ea typeface="Times New Roman" panose="02020603050405020304" pitchFamily="18" charset="0"/>
                <a:cs typeface="Arial" panose="020B0604020202020204" pitchFamily="34" charset="0"/>
              </a:rPr>
              <a:t>andra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några</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för det </a:t>
            </a:r>
            <a:r>
              <a:rPr lang="en-US" i="1" dirty="0" err="1">
                <a:effectLst/>
                <a:latin typeface="Arial" panose="020B0604020202020204" pitchFamily="34" charset="0"/>
                <a:ea typeface="Times New Roman" panose="02020603050405020304" pitchFamily="18" charset="0"/>
                <a:cs typeface="Arial" panose="020B0604020202020204" pitchFamily="34" charset="0"/>
              </a:rPr>
              <a:t>tredje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några</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lärare</a:t>
            </a:r>
            <a:r>
              <a:rPr lang="en-US" i="1" dirty="0">
                <a:effectLst/>
                <a:latin typeface="Arial" panose="020B0604020202020204" pitchFamily="34" charset="0"/>
                <a:ea typeface="Times New Roman" panose="02020603050405020304" pitchFamily="18" charset="0"/>
                <a:cs typeface="Arial" panose="020B0604020202020204" pitchFamily="34" charset="0"/>
              </a:rPr>
              <a:t>, …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774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7711F8-CC7A-69A0-0982-017CF8976A3A}"/>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10B02582-7AE0-7CD0-A222-21B3365E8EE5}"/>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CBE2E0B-C384-F421-0AE9-D5E13415994E}"/>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During this time some prophets came down from Jerusalem to Antioch (Acts 11:27).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11:27 Vid den </a:t>
            </a:r>
            <a:r>
              <a:rPr lang="en-US" i="1" dirty="0" err="1">
                <a:effectLst/>
                <a:latin typeface="Arial" panose="020B0604020202020204" pitchFamily="34" charset="0"/>
                <a:ea typeface="Times New Roman" panose="02020603050405020304" pitchFamily="18" charset="0"/>
                <a:cs typeface="Arial" panose="020B0604020202020204" pitchFamily="34" charset="0"/>
              </a:rPr>
              <a:t>tiden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några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Jerusalem </a:t>
            </a:r>
            <a:r>
              <a:rPr lang="en-US" i="1" dirty="0" err="1">
                <a:effectLst/>
                <a:latin typeface="Arial" panose="020B0604020202020204" pitchFamily="34" charset="0"/>
                <a:ea typeface="Times New Roman" panose="02020603050405020304" pitchFamily="18" charset="0"/>
                <a:cs typeface="Arial" panose="020B0604020202020204" pitchFamily="34" charset="0"/>
              </a:rPr>
              <a:t>ner</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Antiokia</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418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76C78-98B9-8F0C-7A6E-CB082C293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7129F-1C39-D966-5B25-0BAC63422B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33D4B6-62AF-5DD0-DCE5-13F1159F47E9}"/>
              </a:ext>
            </a:extLst>
          </p:cNvPr>
          <p:cNvSpPr>
            <a:spLocks noGrp="1"/>
          </p:cNvSpPr>
          <p:nvPr>
            <p:ph idx="1"/>
          </p:nvPr>
        </p:nvSpPr>
        <p:spPr/>
        <p:txBody>
          <a:bodyPr/>
          <a:lstStyle/>
          <a:p>
            <a:endParaRPr lang="en-US"/>
          </a:p>
        </p:txBody>
      </p:sp>
      <p:pic>
        <p:nvPicPr>
          <p:cNvPr id="2050" name="Picture 2" descr="5 fold ministry gifts">
            <a:extLst>
              <a:ext uri="{FF2B5EF4-FFF2-40B4-BE49-F238E27FC236}">
                <a16:creationId xmlns:a16="http://schemas.microsoft.com/office/drawing/2014/main" id="{998E8CCF-ED23-962E-8C8E-B33BEC621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105843"/>
            <a:ext cx="12306300" cy="796384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3E6091F-C2D7-EEF0-C0C7-781D5CCBBF45}"/>
              </a:ext>
            </a:extLst>
          </p:cNvPr>
          <p:cNvSpPr txBox="1">
            <a:spLocks/>
          </p:cNvSpPr>
          <p:nvPr/>
        </p:nvSpPr>
        <p:spPr>
          <a:xfrm>
            <a:off x="-114300" y="4864554"/>
            <a:ext cx="123063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The need for the ”five-fold” ministry perspective </a:t>
            </a:r>
            <a:br>
              <a:rPr lang="en-US" sz="2800" dirty="0"/>
            </a:br>
            <a:br>
              <a:rPr lang="en-US" sz="2800" dirty="0"/>
            </a:br>
            <a:r>
              <a:rPr lang="en-US" sz="2800" dirty="0" err="1"/>
              <a:t>Ett</a:t>
            </a:r>
            <a:r>
              <a:rPr lang="en-US" sz="2800" dirty="0"/>
              <a:t> </a:t>
            </a:r>
            <a:r>
              <a:rPr lang="en-US" sz="2800" dirty="0" err="1"/>
              <a:t>behov</a:t>
            </a:r>
            <a:r>
              <a:rPr lang="en-US" sz="2800" dirty="0"/>
              <a:t> av </a:t>
            </a:r>
            <a:r>
              <a:rPr lang="en-US" sz="2800" dirty="0" err="1"/>
              <a:t>att</a:t>
            </a:r>
            <a:r>
              <a:rPr lang="en-US" sz="2800" dirty="0"/>
              <a:t> </a:t>
            </a:r>
            <a:r>
              <a:rPr lang="en-US" sz="2800" dirty="0" err="1"/>
              <a:t>få</a:t>
            </a:r>
            <a:r>
              <a:rPr lang="en-US" sz="2800" dirty="0"/>
              <a:t> </a:t>
            </a:r>
            <a:r>
              <a:rPr lang="en-US" sz="2800" dirty="0" err="1"/>
              <a:t>ett</a:t>
            </a:r>
            <a:r>
              <a:rPr lang="en-US" sz="2800" dirty="0"/>
              <a:t> </a:t>
            </a:r>
            <a:r>
              <a:rPr lang="en-US" sz="2800" dirty="0" err="1"/>
              <a:t>perspektiv</a:t>
            </a:r>
            <a:r>
              <a:rPr lang="en-US" sz="2800" dirty="0"/>
              <a:t> </a:t>
            </a:r>
            <a:r>
              <a:rPr lang="en-US" sz="2800" dirty="0" err="1"/>
              <a:t>på</a:t>
            </a:r>
            <a:r>
              <a:rPr lang="en-US" sz="2800" dirty="0"/>
              <a:t> </a:t>
            </a:r>
            <a:r>
              <a:rPr lang="en-US" sz="2800" dirty="0" err="1"/>
              <a:t>femfaldig</a:t>
            </a:r>
            <a:r>
              <a:rPr lang="en-US" sz="2800" dirty="0"/>
              <a:t> </a:t>
            </a:r>
            <a:r>
              <a:rPr lang="en-US" sz="2800" dirty="0" err="1"/>
              <a:t>tjänst</a:t>
            </a:r>
            <a:endParaRPr lang="en-US" sz="2800" dirty="0"/>
          </a:p>
        </p:txBody>
      </p:sp>
    </p:spTree>
    <p:extLst>
      <p:ext uri="{BB962C8B-B14F-4D97-AF65-F5344CB8AC3E}">
        <p14:creationId xmlns:p14="http://schemas.microsoft.com/office/powerpoint/2010/main" val="395061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E6E524-DD1A-A3D6-AAFC-F56AA2A8A2B7}"/>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0119532-5EC7-AF29-2DFC-7EE53A2DA5E6}"/>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C621E95-D94B-47C1-A287-9FD692535928}"/>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We…stayed at the house of Philip the evangelist, one of the Seven. He had four unmarried daughters who prophesied (Acts 21:8-9).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21:8-9 </a:t>
            </a:r>
            <a:r>
              <a:rPr lang="en-US" i="1" dirty="0" err="1">
                <a:effectLst/>
                <a:latin typeface="Arial" panose="020B0604020202020204" pitchFamily="34" charset="0"/>
                <a:ea typeface="Times New Roman" panose="02020603050405020304" pitchFamily="18" charset="0"/>
                <a:cs typeface="Arial" panose="020B0604020202020204" pitchFamily="34" charset="0"/>
              </a:rPr>
              <a:t>Nästa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dag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fortsatte</a:t>
            </a:r>
            <a:r>
              <a:rPr lang="en-US" i="1" dirty="0">
                <a:effectLst/>
                <a:latin typeface="Arial" panose="020B0604020202020204" pitchFamily="34" charset="0"/>
                <a:ea typeface="Times New Roman" panose="02020603050405020304" pitchFamily="18" charset="0"/>
                <a:cs typeface="Arial" panose="020B0604020202020204" pitchFamily="34" charset="0"/>
              </a:rPr>
              <a:t> vi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kom</a:t>
            </a:r>
            <a:r>
              <a:rPr lang="en-US" i="1" dirty="0">
                <a:effectLst/>
                <a:latin typeface="Arial" panose="020B0604020202020204" pitchFamily="34" charset="0"/>
                <a:ea typeface="Times New Roman" panose="02020603050405020304" pitchFamily="18" charset="0"/>
                <a:cs typeface="Arial" panose="020B0604020202020204" pitchFamily="34" charset="0"/>
              </a:rPr>
              <a:t> till Caesarea. </a:t>
            </a:r>
            <a:r>
              <a:rPr lang="en-US" i="1" dirty="0" err="1">
                <a:effectLst/>
                <a:latin typeface="Arial" panose="020B0604020202020204" pitchFamily="34" charset="0"/>
                <a:ea typeface="Times New Roman" panose="02020603050405020304" pitchFamily="18" charset="0"/>
                <a:cs typeface="Arial" panose="020B0604020202020204" pitchFamily="34" charset="0"/>
              </a:rPr>
              <a:t>Där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gick</a:t>
            </a:r>
            <a:r>
              <a:rPr lang="en-US" i="1" dirty="0">
                <a:effectLst/>
                <a:latin typeface="Arial" panose="020B0604020202020204" pitchFamily="34" charset="0"/>
                <a:ea typeface="Times New Roman" panose="02020603050405020304" pitchFamily="18" charset="0"/>
                <a:cs typeface="Arial" panose="020B0604020202020204" pitchFamily="34" charset="0"/>
              </a:rPr>
              <a:t> vi hem till </a:t>
            </a:r>
            <a:r>
              <a:rPr lang="en-US" i="1" dirty="0" err="1">
                <a:effectLst/>
                <a:latin typeface="Arial" panose="020B0604020202020204" pitchFamily="34" charset="0"/>
                <a:ea typeface="Times New Roman" panose="02020603050405020304" pitchFamily="18" charset="0"/>
                <a:cs typeface="Arial" panose="020B0604020202020204" pitchFamily="34" charset="0"/>
              </a:rPr>
              <a:t>evangelisten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Filippus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var </a:t>
            </a:r>
            <a:r>
              <a:rPr lang="en-US" i="1" dirty="0" err="1">
                <a:effectLst/>
                <a:latin typeface="Arial" panose="020B0604020202020204" pitchFamily="34" charset="0"/>
                <a:ea typeface="Times New Roman" panose="02020603050405020304" pitchFamily="18" charset="0"/>
                <a:cs typeface="Arial" panose="020B0604020202020204" pitchFamily="34" charset="0"/>
              </a:rPr>
              <a:t>en</a:t>
            </a:r>
            <a:r>
              <a:rPr lang="en-US" i="1" dirty="0">
                <a:effectLst/>
                <a:latin typeface="Arial" panose="020B0604020202020204" pitchFamily="34" charset="0"/>
                <a:ea typeface="Times New Roman" panose="02020603050405020304" pitchFamily="18" charset="0"/>
                <a:cs typeface="Arial" panose="020B0604020202020204" pitchFamily="34" charset="0"/>
              </a:rPr>
              <a:t> av de </a:t>
            </a:r>
            <a:r>
              <a:rPr lang="en-US" i="1" dirty="0" err="1">
                <a:effectLst/>
                <a:latin typeface="Arial" panose="020B0604020202020204" pitchFamily="34" charset="0"/>
                <a:ea typeface="Times New Roman" panose="02020603050405020304" pitchFamily="18" charset="0"/>
                <a:cs typeface="Arial" panose="020B0604020202020204" pitchFamily="34" charset="0"/>
              </a:rPr>
              <a:t>sju</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stannade</a:t>
            </a:r>
            <a:r>
              <a:rPr lang="en-US" i="1" dirty="0">
                <a:effectLst/>
                <a:latin typeface="Arial" panose="020B0604020202020204" pitchFamily="34" charset="0"/>
                <a:ea typeface="Times New Roman" panose="02020603050405020304" pitchFamily="18" charset="0"/>
                <a:cs typeface="Arial" panose="020B0604020202020204" pitchFamily="34" charset="0"/>
              </a:rPr>
              <a:t> hos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9 Han hade </a:t>
            </a:r>
            <a:r>
              <a:rPr lang="en-US" i="1" dirty="0" err="1">
                <a:effectLst/>
                <a:latin typeface="Arial" panose="020B0604020202020204" pitchFamily="34" charset="0"/>
                <a:ea typeface="Times New Roman" panose="02020603050405020304" pitchFamily="18" charset="0"/>
                <a:cs typeface="Arial" panose="020B0604020202020204" pitchFamily="34" charset="0"/>
              </a:rPr>
              <a:t>fyra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ogifta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döttrar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profeterade</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40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5C9D3C-7B90-09EA-B687-05081DA7D83E}"/>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59FD2CF-F237-A723-542A-ECE88FBE49C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21F222C-9FA0-F471-B206-A6A928D99F63}"/>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Judas and Silas, who themselves were prophets, said much to encourage and strengthen the brothers (Acts 15:32)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15:32 Judas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Silas,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själva</a:t>
            </a:r>
            <a:r>
              <a:rPr lang="en-US" i="1" dirty="0">
                <a:effectLst/>
                <a:latin typeface="Arial" panose="020B0604020202020204" pitchFamily="34" charset="0"/>
                <a:ea typeface="Times New Roman" panose="02020603050405020304" pitchFamily="18" charset="0"/>
                <a:cs typeface="Arial" panose="020B0604020202020204" pitchFamily="34" charset="0"/>
              </a:rPr>
              <a:t> var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uppmuntrade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styrkte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bröderna</a:t>
            </a:r>
            <a:r>
              <a:rPr lang="en-US" i="1" dirty="0">
                <a:effectLst/>
                <a:latin typeface="Arial" panose="020B0604020202020204" pitchFamily="34" charset="0"/>
                <a:ea typeface="Times New Roman" panose="02020603050405020304" pitchFamily="18" charset="0"/>
                <a:cs typeface="Arial" panose="020B0604020202020204" pitchFamily="34" charset="0"/>
              </a:rPr>
              <a:t> med </a:t>
            </a:r>
            <a:r>
              <a:rPr lang="en-US" i="1" dirty="0" err="1">
                <a:effectLst/>
                <a:latin typeface="Arial" panose="020B0604020202020204" pitchFamily="34" charset="0"/>
                <a:ea typeface="Times New Roman" panose="02020603050405020304" pitchFamily="18" charset="0"/>
                <a:cs typeface="Arial" panose="020B0604020202020204" pitchFamily="34" charset="0"/>
              </a:rPr>
              <a:t>många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ord</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743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3F1276-3232-6C41-3645-0EEC3531BB1D}"/>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4C3ECC09-A7F0-8380-212F-24C157A9B58F}"/>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B11A4188-B21F-4898-8A36-B0F9C5950C46}"/>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In the church at Antioch there were prophets and teachers: Barnabas, Simeon called Niger, Lucius of Cyrene, Manaen (who had been brought up with Herod the tetrarch) and Saul (Acts 13:1).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13:1 I </a:t>
            </a:r>
            <a:r>
              <a:rPr lang="en-US" i="1" dirty="0" err="1">
                <a:effectLst/>
                <a:latin typeface="Arial" panose="020B0604020202020204" pitchFamily="34" charset="0"/>
                <a:ea typeface="Times New Roman" panose="02020603050405020304" pitchFamily="18" charset="0"/>
                <a:cs typeface="Arial" panose="020B0604020202020204" pitchFamily="34" charset="0"/>
              </a:rPr>
              <a:t>församlingen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Antiokia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fanns</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lärare</a:t>
            </a:r>
            <a:r>
              <a:rPr lang="en-US" i="1" dirty="0">
                <a:effectLst/>
                <a:latin typeface="Arial" panose="020B0604020202020204" pitchFamily="34" charset="0"/>
                <a:ea typeface="Times New Roman" panose="02020603050405020304" pitchFamily="18" charset="0"/>
                <a:cs typeface="Arial" panose="020B0604020202020204" pitchFamily="34" charset="0"/>
              </a:rPr>
              <a:t>: Barnabas, Simeon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kallades</a:t>
            </a:r>
            <a:r>
              <a:rPr lang="en-US" i="1" dirty="0">
                <a:effectLst/>
                <a:latin typeface="Arial" panose="020B0604020202020204" pitchFamily="34" charset="0"/>
                <a:ea typeface="Times New Roman" panose="02020603050405020304" pitchFamily="18" charset="0"/>
                <a:cs typeface="Arial" panose="020B0604020202020204" pitchFamily="34" charset="0"/>
              </a:rPr>
              <a:t> Niger, Lucius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Kyrene, Manaen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var </a:t>
            </a:r>
            <a:r>
              <a:rPr lang="en-US" i="1" dirty="0" err="1">
                <a:effectLst/>
                <a:latin typeface="Arial" panose="020B0604020202020204" pitchFamily="34" charset="0"/>
                <a:ea typeface="Times New Roman" panose="02020603050405020304" pitchFamily="18" charset="0"/>
                <a:cs typeface="Arial" panose="020B0604020202020204" pitchFamily="34" charset="0"/>
              </a:rPr>
              <a:t>fosterbror</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landsfursten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Herodes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samt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Saulus</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29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D850B-DC07-9F89-1A7C-24221125C37A}"/>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98529D4E-09FD-1243-E64D-1AA6B2687406}"/>
              </a:ext>
            </a:extLst>
          </p:cNvPr>
          <p:cNvPicPr>
            <a:picLocks noChangeAspect="1"/>
          </p:cNvPicPr>
          <p:nvPr/>
        </p:nvPicPr>
        <p:blipFill>
          <a:blip r:embed="rId3"/>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0D2BEB09-1AC6-DF19-280F-FAFBC3CBBE8E}"/>
              </a:ext>
            </a:extLst>
          </p:cNvPr>
          <p:cNvSpPr>
            <a:spLocks noGrp="1"/>
          </p:cNvSpPr>
          <p:nvPr>
            <p:ph idx="1"/>
          </p:nvPr>
        </p:nvSpPr>
        <p:spPr>
          <a:xfrm>
            <a:off x="505695" y="389744"/>
            <a:ext cx="5437906" cy="6100997"/>
          </a:xfrm>
        </p:spPr>
        <p:txBody>
          <a:bodyPr>
            <a:noAutofit/>
          </a:bodyPr>
          <a:lstStyle/>
          <a:p>
            <a:pPr marL="0" marR="0" indent="0">
              <a:lnSpc>
                <a:spcPct val="150000"/>
              </a:lnSpc>
              <a:spcAft>
                <a:spcPts val="800"/>
              </a:spcAft>
              <a:buNone/>
            </a:pPr>
            <a:r>
              <a:rPr lang="en-US" sz="2400" b="1" kern="100" dirty="0">
                <a:effectLst/>
                <a:latin typeface="Arial" panose="020B0604020202020204" pitchFamily="34" charset="0"/>
                <a:ea typeface="Times New Roman" panose="02020603050405020304" pitchFamily="18" charset="0"/>
                <a:cs typeface="Arial" panose="020B0604020202020204" pitchFamily="34" charset="0"/>
              </a:rPr>
              <a:t>True signs of a prophet according to the Bible</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Alignment with God’s Word</a:t>
            </a: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Fulfillment of predictions</a:t>
            </a: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Exaltation of Christ</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Godly character</a:t>
            </a: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Call to repentance</a:t>
            </a:r>
          </a:p>
          <a:p>
            <a:pPr marL="342900" marR="0" lvl="0" indent="-342900">
              <a:lnSpc>
                <a:spcPct val="150000"/>
              </a:lnSpc>
              <a:buFont typeface="+mj-lt"/>
              <a:buAutoNum type="arabicPeriod"/>
            </a:pPr>
            <a:r>
              <a:rPr lang="en-US" sz="2400" b="1" dirty="0">
                <a:effectLst/>
                <a:latin typeface="Arial" panose="020B0604020202020204" pitchFamily="34" charset="0"/>
                <a:ea typeface="Times New Roman" panose="02020603050405020304" pitchFamily="18" charset="0"/>
                <a:cs typeface="Arial" panose="020B0604020202020204" pitchFamily="34" charset="0"/>
              </a:rPr>
              <a:t>Rejection of personal gain</a:t>
            </a:r>
          </a:p>
        </p:txBody>
      </p:sp>
      <p:sp>
        <p:nvSpPr>
          <p:cNvPr id="2" name="Content Placeholder 3">
            <a:extLst>
              <a:ext uri="{FF2B5EF4-FFF2-40B4-BE49-F238E27FC236}">
                <a16:creationId xmlns:a16="http://schemas.microsoft.com/office/drawing/2014/main" id="{6CDA5542-11AB-751B-6FE0-BB38BD3B2709}"/>
              </a:ext>
            </a:extLst>
          </p:cNvPr>
          <p:cNvSpPr txBox="1">
            <a:spLocks/>
          </p:cNvSpPr>
          <p:nvPr/>
        </p:nvSpPr>
        <p:spPr>
          <a:xfrm>
            <a:off x="5913120" y="334880"/>
            <a:ext cx="5955792" cy="6100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800"/>
              </a:spcAft>
              <a:buNone/>
            </a:pPr>
            <a:r>
              <a:rPr lang="en-US" sz="2400" b="1" dirty="0" err="1">
                <a:latin typeface="Arial" panose="020B0604020202020204" pitchFamily="34" charset="0"/>
                <a:cs typeface="Arial" panose="020B0604020202020204" pitchFamily="34" charset="0"/>
              </a:rPr>
              <a:t>Egenskaper</a:t>
            </a:r>
            <a:r>
              <a:rPr lang="en-US" sz="2400" b="1" dirty="0">
                <a:latin typeface="Arial" panose="020B0604020202020204" pitchFamily="34" charset="0"/>
                <a:cs typeface="Arial" panose="020B0604020202020204" pitchFamily="34" charset="0"/>
              </a:rPr>
              <a:t> av </a:t>
            </a:r>
            <a:r>
              <a:rPr lang="en-US" sz="2400" b="1" dirty="0" err="1">
                <a:latin typeface="Arial" panose="020B0604020202020204" pitchFamily="34" charset="0"/>
                <a:cs typeface="Arial" panose="020B0604020202020204" pitchFamily="34" charset="0"/>
              </a:rPr>
              <a:t>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profet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enligt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Bibeln</a:t>
            </a:r>
            <a:r>
              <a:rPr lang="en-US" sz="2400" b="1" dirty="0">
                <a:latin typeface="Arial" panose="020B0604020202020204" pitchFamily="34" charset="0"/>
                <a:cs typeface="Arial" panose="020B0604020202020204" pitchFamily="34" charset="0"/>
              </a:rPr>
              <a:t> </a:t>
            </a: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Stämmer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överens</a:t>
            </a:r>
            <a:r>
              <a:rPr lang="en-US" sz="2400" b="1" dirty="0">
                <a:latin typeface="Arial" panose="020B0604020202020204" pitchFamily="34" charset="0"/>
                <a:cs typeface="Arial" panose="020B0604020202020204" pitchFamily="34" charset="0"/>
              </a:rPr>
              <a:t> med </a:t>
            </a:r>
            <a:r>
              <a:rPr lang="en-US" sz="2400" b="1" dirty="0" err="1">
                <a:latin typeface="Arial" panose="020B0604020202020204" pitchFamily="34" charset="0"/>
                <a:cs typeface="Arial" panose="020B0604020202020204" pitchFamily="34" charset="0"/>
              </a:rPr>
              <a:t>Guds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ord</a:t>
            </a:r>
            <a:r>
              <a:rPr lang="en-US" sz="2400" b="1" dirty="0">
                <a:latin typeface="Arial" panose="020B0604020202020204" pitchFamily="34" charset="0"/>
                <a:cs typeface="Arial" panose="020B0604020202020204" pitchFamily="34" charset="0"/>
              </a:rPr>
              <a:t> </a:t>
            </a: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Uppfyllelse</a:t>
            </a:r>
            <a:r>
              <a:rPr lang="en-US" sz="2400" b="1" dirty="0">
                <a:latin typeface="Arial" panose="020B0604020202020204" pitchFamily="34" charset="0"/>
                <a:cs typeface="Arial" panose="020B0604020202020204" pitchFamily="34" charset="0"/>
              </a:rPr>
              <a:t> av </a:t>
            </a:r>
            <a:r>
              <a:rPr lang="en-US" sz="2400" b="1" dirty="0" err="1">
                <a:latin typeface="Arial" panose="020B0604020202020204" pitchFamily="34" charset="0"/>
                <a:cs typeface="Arial" panose="020B0604020202020204" pitchFamily="34" charset="0"/>
              </a:rPr>
              <a:t>förutsägelser</a:t>
            </a:r>
            <a:endParaRPr lang="en-US" sz="2400" b="1" dirty="0">
              <a:latin typeface="Arial" panose="020B0604020202020204" pitchFamily="34" charset="0"/>
              <a:cs typeface="Arial" panose="020B0604020202020204" pitchFamily="34" charset="0"/>
            </a:endParaRP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Upphöja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Kristus</a:t>
            </a:r>
            <a:endParaRPr lang="en-US" sz="2400" b="1" dirty="0">
              <a:latin typeface="Arial" panose="020B0604020202020204" pitchFamily="34" charset="0"/>
              <a:cs typeface="Arial" panose="020B0604020202020204" pitchFamily="34" charset="0"/>
            </a:endParaRP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Gudomlig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karaktär</a:t>
            </a:r>
            <a:r>
              <a:rPr lang="en-US" sz="2400" b="1" dirty="0">
                <a:latin typeface="Arial" panose="020B0604020202020204" pitchFamily="34" charset="0"/>
                <a:cs typeface="Arial" panose="020B0604020202020204" pitchFamily="34" charset="0"/>
              </a:rPr>
              <a:t> </a:t>
            </a: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Förmaning</a:t>
            </a:r>
            <a:r>
              <a:rPr lang="en-US" sz="2400" b="1" dirty="0">
                <a:latin typeface="Arial" panose="020B0604020202020204" pitchFamily="34" charset="0"/>
                <a:cs typeface="Arial" panose="020B0604020202020204" pitchFamily="34" charset="0"/>
              </a:rPr>
              <a:t> till </a:t>
            </a:r>
            <a:r>
              <a:rPr lang="en-US" sz="2400" b="1" dirty="0" err="1">
                <a:latin typeface="Arial" panose="020B0604020202020204" pitchFamily="34" charset="0"/>
                <a:cs typeface="Arial" panose="020B0604020202020204" pitchFamily="34" charset="0"/>
              </a:rPr>
              <a:t>omvändelse</a:t>
            </a:r>
            <a:endParaRPr lang="en-US" sz="2400" b="1" dirty="0">
              <a:latin typeface="Arial" panose="020B0604020202020204" pitchFamily="34" charset="0"/>
              <a:cs typeface="Arial" panose="020B0604020202020204" pitchFamily="34" charset="0"/>
            </a:endParaRPr>
          </a:p>
          <a:p>
            <a:pPr marL="514350" indent="-514350">
              <a:lnSpc>
                <a:spcPct val="150000"/>
              </a:lnSpc>
              <a:spcAft>
                <a:spcPts val="800"/>
              </a:spcAft>
              <a:buAutoNum type="arabicPeriod"/>
            </a:pPr>
            <a:r>
              <a:rPr lang="en-US" sz="2400" b="1" dirty="0" err="1">
                <a:latin typeface="Arial" panose="020B0604020202020204" pitchFamily="34" charset="0"/>
                <a:cs typeface="Arial" panose="020B0604020202020204" pitchFamily="34" charset="0"/>
              </a:rPr>
              <a:t>Avvisande</a:t>
            </a:r>
            <a:r>
              <a:rPr lang="en-US" sz="2400" b="1" dirty="0">
                <a:latin typeface="Arial" panose="020B0604020202020204" pitchFamily="34" charset="0"/>
                <a:cs typeface="Arial" panose="020B0604020202020204" pitchFamily="34" charset="0"/>
              </a:rPr>
              <a:t> av </a:t>
            </a:r>
            <a:r>
              <a:rPr lang="en-US" sz="2400" b="1" dirty="0" err="1">
                <a:latin typeface="Arial" panose="020B0604020202020204" pitchFamily="34" charset="0"/>
                <a:cs typeface="Arial" panose="020B0604020202020204" pitchFamily="34" charset="0"/>
              </a:rPr>
              <a:t>personlig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vinning</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13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37F068-499E-3740-B315-2252B5A24D7D}"/>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AD8C3970-F6CE-658B-540D-6A345B82B1D7}"/>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66C64ED3-9233-E9AC-9D59-64A877513213}"/>
              </a:ext>
            </a:extLst>
          </p:cNvPr>
          <p:cNvSpPr>
            <a:spLocks noGrp="1"/>
          </p:cNvSpPr>
          <p:nvPr>
            <p:ph idx="1"/>
          </p:nvPr>
        </p:nvSpPr>
        <p:spPr>
          <a:xfrm>
            <a:off x="505694" y="389744"/>
            <a:ext cx="11249891" cy="6100997"/>
          </a:xfrm>
        </p:spPr>
        <p:txBody>
          <a:bodyPr>
            <a:noAutofit/>
          </a:bodyPr>
          <a:lstStyle/>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Jer 14: 14 “The prophets are prophesying lies in my name. I have not sent them or appointed them or spoken to them. They are prophesying to you false visions, divinations, idolatries and the delusions of their own minds.”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Jeremia 14:14 Men Herren </a:t>
            </a:r>
            <a:r>
              <a:rPr lang="en-US" i="1" dirty="0" err="1">
                <a:effectLst/>
                <a:latin typeface="Arial" panose="020B0604020202020204" pitchFamily="34" charset="0"/>
                <a:ea typeface="Times New Roman" panose="02020603050405020304" pitchFamily="18" charset="0"/>
                <a:cs typeface="Arial" panose="020B0604020202020204" pitchFamily="34" charset="0"/>
              </a:rPr>
              <a:t>sade</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mig</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lögn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mitt </a:t>
            </a:r>
            <a:r>
              <a:rPr lang="en-US" i="1" dirty="0" err="1">
                <a:effectLst/>
                <a:latin typeface="Arial" panose="020B0604020202020204" pitchFamily="34" charset="0"/>
                <a:ea typeface="Times New Roman" panose="02020603050405020304" pitchFamily="18" charset="0"/>
                <a:cs typeface="Arial" panose="020B0604020202020204" pitchFamily="34" charset="0"/>
              </a:rPr>
              <a:t>namn</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sänt</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befallt</a:t>
            </a:r>
            <a:r>
              <a:rPr lang="en-US" i="1" dirty="0">
                <a:effectLst/>
                <a:latin typeface="Arial" panose="020B0604020202020204" pitchFamily="34" charset="0"/>
                <a:ea typeface="Times New Roman" panose="02020603050405020304" pitchFamily="18" charset="0"/>
                <a:cs typeface="Arial" panose="020B0604020202020204" pitchFamily="34" charset="0"/>
              </a:rPr>
              <a:t> dem </a:t>
            </a:r>
            <a:r>
              <a:rPr lang="en-US" i="1" dirty="0" err="1">
                <a:effectLst/>
                <a:latin typeface="Arial" panose="020B0604020202020204" pitchFamily="34" charset="0"/>
                <a:ea typeface="Times New Roman" panose="02020603050405020304" pitchFamily="18" charset="0"/>
                <a:cs typeface="Arial" panose="020B0604020202020204" pitchFamily="34" charset="0"/>
              </a:rPr>
              <a:t>eller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till dem. </a:t>
            </a:r>
            <a:r>
              <a:rPr lang="en-US" i="1" dirty="0" err="1">
                <a:effectLst/>
                <a:latin typeface="Arial" panose="020B0604020202020204" pitchFamily="34" charset="0"/>
                <a:ea typeface="Times New Roman" panose="02020603050405020304" pitchFamily="18" charset="0"/>
                <a:cs typeface="Arial" panose="020B0604020202020204" pitchFamily="34" charset="0"/>
              </a:rPr>
              <a:t>Falska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syner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tomma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spådomar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löst</a:t>
            </a:r>
            <a:r>
              <a:rPr lang="en-US" i="1" dirty="0">
                <a:effectLst/>
                <a:latin typeface="Arial" panose="020B0604020202020204" pitchFamily="34" charset="0"/>
                <a:ea typeface="Times New Roman" panose="02020603050405020304" pitchFamily="18" charset="0"/>
                <a:cs typeface="Arial" panose="020B0604020202020204" pitchFamily="34" charset="0"/>
              </a:rPr>
              <a:t> prat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sina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egna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hjärtans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bedrägerier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är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vad</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profeterar</a:t>
            </a:r>
            <a:r>
              <a:rPr lang="en-US" i="1" dirty="0">
                <a:effectLst/>
                <a:latin typeface="Arial" panose="020B0604020202020204" pitchFamily="34" charset="0"/>
                <a:ea typeface="Times New Roman" panose="02020603050405020304" pitchFamily="18" charset="0"/>
                <a:cs typeface="Arial" panose="020B0604020202020204" pitchFamily="34" charset="0"/>
              </a:rPr>
              <a:t> för er.</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72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3A22CC-ACE7-0E23-F2CC-1A89FFFD976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49C2F52-6C82-0D87-D628-91209D8C4C66}"/>
              </a:ext>
            </a:extLst>
          </p:cNvPr>
          <p:cNvSpPr txBox="1"/>
          <p:nvPr/>
        </p:nvSpPr>
        <p:spPr>
          <a:xfrm>
            <a:off x="408214" y="5043052"/>
            <a:ext cx="2171700" cy="738664"/>
          </a:xfrm>
          <a:prstGeom prst="rect">
            <a:avLst/>
          </a:prstGeom>
          <a:noFill/>
        </p:spPr>
        <p:txBody>
          <a:bodyPr wrap="square">
            <a:spAutoFit/>
          </a:bodyPr>
          <a:lstStyle/>
          <a:p>
            <a:pPr marL="0" marR="0"/>
            <a:r>
              <a:rPr lang="en-US" sz="2400" b="1" dirty="0">
                <a:effectLst/>
                <a:latin typeface="Arial" panose="020B0604020202020204" pitchFamily="34" charset="0"/>
                <a:ea typeface="Times New Roman" panose="02020603050405020304" pitchFamily="18" charset="0"/>
              </a:rPr>
              <a:t>John Wesley</a:t>
            </a:r>
            <a:endParaRPr lang="en-US" sz="24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pic>
        <p:nvPicPr>
          <p:cNvPr id="2" name="Picture 1" descr="A black background with red text&#10;&#10;AI-generated content may be incorrect.">
            <a:extLst>
              <a:ext uri="{FF2B5EF4-FFF2-40B4-BE49-F238E27FC236}">
                <a16:creationId xmlns:a16="http://schemas.microsoft.com/office/drawing/2014/main" id="{DAFCE247-081B-BACC-D3C6-55373521D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891" y="220435"/>
            <a:ext cx="10354218" cy="6417129"/>
          </a:xfrm>
          <a:prstGeom prst="rect">
            <a:avLst/>
          </a:prstGeom>
          <a:ln w="25400">
            <a:solidFill>
              <a:schemeClr val="tx1"/>
            </a:solidFill>
          </a:ln>
        </p:spPr>
      </p:pic>
    </p:spTree>
    <p:extLst>
      <p:ext uri="{BB962C8B-B14F-4D97-AF65-F5344CB8AC3E}">
        <p14:creationId xmlns:p14="http://schemas.microsoft.com/office/powerpoint/2010/main" val="103531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E7964D-7A3B-A3EE-D8A6-8CB3555D7A55}"/>
            </a:ext>
          </a:extLst>
        </p:cNvPr>
        <p:cNvGrpSpPr/>
        <p:nvPr/>
      </p:nvGrpSpPr>
      <p:grpSpPr>
        <a:xfrm>
          <a:off x="0" y="0"/>
          <a:ext cx="0" cy="0"/>
          <a:chOff x="0" y="0"/>
          <a:chExt cx="0" cy="0"/>
        </a:xfrm>
      </p:grpSpPr>
      <p:pic>
        <p:nvPicPr>
          <p:cNvPr id="4100" name="Picture 4" descr="Skin Color Hand Stock Photos and Images - 123RF">
            <a:extLst>
              <a:ext uri="{FF2B5EF4-FFF2-40B4-BE49-F238E27FC236}">
                <a16:creationId xmlns:a16="http://schemas.microsoft.com/office/drawing/2014/main" id="{0323926F-2DA2-2BC2-0457-D4C84CBCD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78" y="12153"/>
            <a:ext cx="7759186" cy="51727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AAF61D-12A2-E9C0-140C-0847FF2CB8F9}"/>
              </a:ext>
            </a:extLst>
          </p:cNvPr>
          <p:cNvSpPr>
            <a:spLocks noGrp="1"/>
          </p:cNvSpPr>
          <p:nvPr>
            <p:ph type="title"/>
          </p:nvPr>
        </p:nvSpPr>
        <p:spPr>
          <a:xfrm>
            <a:off x="46125" y="5555289"/>
            <a:ext cx="12192000" cy="1325563"/>
          </a:xfrm>
          <a:solidFill>
            <a:schemeClr val="bg1"/>
          </a:solidFill>
        </p:spPr>
        <p:txBody>
          <a:bodyPr>
            <a:normAutofit/>
          </a:bodyPr>
          <a:lstStyle/>
          <a:p>
            <a:pPr algn="ctr"/>
            <a:r>
              <a:rPr lang="en-US" sz="2800" dirty="0"/>
              <a:t>The need for the ”five-fold” ministry perspective </a:t>
            </a:r>
            <a:br>
              <a:rPr lang="en-US" sz="2800" dirty="0"/>
            </a:br>
            <a:br>
              <a:rPr lang="en-US" sz="2800" dirty="0"/>
            </a:br>
            <a:r>
              <a:rPr lang="en-US" sz="2800" dirty="0" err="1"/>
              <a:t>Ett</a:t>
            </a:r>
            <a:r>
              <a:rPr lang="en-US" sz="2800" dirty="0"/>
              <a:t> </a:t>
            </a:r>
            <a:r>
              <a:rPr lang="en-US" sz="2800" dirty="0" err="1"/>
              <a:t>behov</a:t>
            </a:r>
            <a:r>
              <a:rPr lang="en-US" sz="2800" dirty="0"/>
              <a:t> av </a:t>
            </a:r>
            <a:r>
              <a:rPr lang="en-US" sz="2800" dirty="0" err="1"/>
              <a:t>att</a:t>
            </a:r>
            <a:r>
              <a:rPr lang="en-US" sz="2800" dirty="0"/>
              <a:t> </a:t>
            </a:r>
            <a:r>
              <a:rPr lang="en-US" sz="2800" dirty="0" err="1"/>
              <a:t>få</a:t>
            </a:r>
            <a:r>
              <a:rPr lang="en-US" sz="2800" dirty="0"/>
              <a:t> </a:t>
            </a:r>
            <a:r>
              <a:rPr lang="en-US" sz="2800" dirty="0" err="1"/>
              <a:t>ett</a:t>
            </a:r>
            <a:r>
              <a:rPr lang="en-US" sz="2800" dirty="0"/>
              <a:t> </a:t>
            </a:r>
            <a:r>
              <a:rPr lang="en-US" sz="2800" dirty="0" err="1"/>
              <a:t>perspektiv</a:t>
            </a:r>
            <a:r>
              <a:rPr lang="en-US" sz="2800" dirty="0"/>
              <a:t> </a:t>
            </a:r>
            <a:r>
              <a:rPr lang="en-US" sz="2800" dirty="0" err="1"/>
              <a:t>på</a:t>
            </a:r>
            <a:r>
              <a:rPr lang="en-US" sz="2800" dirty="0"/>
              <a:t> </a:t>
            </a:r>
            <a:r>
              <a:rPr lang="en-US" sz="2800" dirty="0" err="1"/>
              <a:t>femfaldig</a:t>
            </a:r>
            <a:r>
              <a:rPr lang="en-US" sz="2800" dirty="0"/>
              <a:t> </a:t>
            </a:r>
            <a:r>
              <a:rPr lang="en-US" sz="2800" dirty="0" err="1"/>
              <a:t>tjänst</a:t>
            </a:r>
            <a:endParaRPr lang="en-US" sz="2800" dirty="0"/>
          </a:p>
        </p:txBody>
      </p:sp>
      <p:sp>
        <p:nvSpPr>
          <p:cNvPr id="16" name="TextBox 15">
            <a:extLst>
              <a:ext uri="{FF2B5EF4-FFF2-40B4-BE49-F238E27FC236}">
                <a16:creationId xmlns:a16="http://schemas.microsoft.com/office/drawing/2014/main" id="{0676FAD4-07F4-3232-6A05-0A68247E3513}"/>
              </a:ext>
            </a:extLst>
          </p:cNvPr>
          <p:cNvSpPr txBox="1"/>
          <p:nvPr/>
        </p:nvSpPr>
        <p:spPr>
          <a:xfrm>
            <a:off x="5272090" y="1002542"/>
            <a:ext cx="2164368"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Pastor</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1B77055-164A-9291-2F26-81A316549CD9}"/>
              </a:ext>
            </a:extLst>
          </p:cNvPr>
          <p:cNvSpPr txBox="1"/>
          <p:nvPr/>
        </p:nvSpPr>
        <p:spPr>
          <a:xfrm>
            <a:off x="5272090" y="2419021"/>
            <a:ext cx="3402465"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Teacher / </a:t>
            </a:r>
            <a:r>
              <a:rPr lang="en-US" sz="2800" b="1" dirty="0" err="1">
                <a:solidFill>
                  <a:schemeClr val="bg1"/>
                </a:solidFill>
                <a:effectLst/>
                <a:latin typeface="Arial" panose="020B0604020202020204" pitchFamily="34" charset="0"/>
                <a:ea typeface="Times New Roman" panose="02020603050405020304" pitchFamily="18" charset="0"/>
              </a:rPr>
              <a:t>Lärare</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C492C0-4085-354F-CCCE-0914D90B7457}"/>
              </a:ext>
            </a:extLst>
          </p:cNvPr>
          <p:cNvSpPr txBox="1"/>
          <p:nvPr/>
        </p:nvSpPr>
        <p:spPr>
          <a:xfrm>
            <a:off x="5272090" y="3304194"/>
            <a:ext cx="3402465"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Apostle /</a:t>
            </a:r>
            <a:r>
              <a:rPr lang="en-US" sz="2800" b="1" dirty="0" err="1">
                <a:solidFill>
                  <a:schemeClr val="bg1"/>
                </a:solidFill>
                <a:latin typeface="Arial" panose="020B0604020202020204" pitchFamily="34" charset="0"/>
                <a:ea typeface="Times New Roman" panose="02020603050405020304" pitchFamily="18" charset="0"/>
              </a:rPr>
              <a:t>A</a:t>
            </a:r>
            <a:r>
              <a:rPr lang="en-US" sz="2800" b="1" dirty="0" err="1">
                <a:solidFill>
                  <a:schemeClr val="bg1"/>
                </a:solidFill>
                <a:effectLst/>
                <a:latin typeface="Arial" panose="020B0604020202020204" pitchFamily="34" charset="0"/>
                <a:ea typeface="Times New Roman" panose="02020603050405020304" pitchFamily="18" charset="0"/>
              </a:rPr>
              <a:t>postel</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2C17BE0-D666-26E6-C581-F76ECCBB3EE5}"/>
              </a:ext>
            </a:extLst>
          </p:cNvPr>
          <p:cNvSpPr txBox="1"/>
          <p:nvPr/>
        </p:nvSpPr>
        <p:spPr>
          <a:xfrm>
            <a:off x="4175435" y="4318546"/>
            <a:ext cx="3402465"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Prophet /</a:t>
            </a:r>
            <a:r>
              <a:rPr lang="en-US" sz="2800" b="1" dirty="0" err="1">
                <a:solidFill>
                  <a:schemeClr val="bg1"/>
                </a:solidFill>
                <a:effectLst/>
                <a:latin typeface="Arial" panose="020B0604020202020204" pitchFamily="34" charset="0"/>
                <a:ea typeface="Times New Roman" panose="02020603050405020304" pitchFamily="18" charset="0"/>
              </a:rPr>
              <a:t>Profet</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DDC6A02C-F291-6239-0A1E-6F12DE6723E7}"/>
              </a:ext>
            </a:extLst>
          </p:cNvPr>
          <p:cNvSpPr txBox="1"/>
          <p:nvPr/>
        </p:nvSpPr>
        <p:spPr>
          <a:xfrm>
            <a:off x="1286556" y="4318546"/>
            <a:ext cx="3402465" cy="954107"/>
          </a:xfrm>
          <a:prstGeom prst="rect">
            <a:avLst/>
          </a:prstGeom>
          <a:noFill/>
        </p:spPr>
        <p:txBody>
          <a:bodyPr wrap="square">
            <a:spAutoFit/>
          </a:bodyPr>
          <a:lstStyle/>
          <a:p>
            <a:pPr marL="0" marR="0"/>
            <a:r>
              <a:rPr lang="en-US" sz="2800" b="1" dirty="0">
                <a:solidFill>
                  <a:schemeClr val="bg1"/>
                </a:solidFill>
                <a:effectLst/>
                <a:latin typeface="Arial" panose="020B0604020202020204" pitchFamily="34" charset="0"/>
                <a:ea typeface="Times New Roman" panose="02020603050405020304" pitchFamily="18" charset="0"/>
              </a:rPr>
              <a:t>Evangelist</a:t>
            </a: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A801328-6E76-1A93-CC44-ABF15A25F920}"/>
              </a:ext>
            </a:extLst>
          </p:cNvPr>
          <p:cNvSpPr txBox="1"/>
          <p:nvPr/>
        </p:nvSpPr>
        <p:spPr>
          <a:xfrm>
            <a:off x="8229600" y="3125080"/>
            <a:ext cx="1536192" cy="1015663"/>
          </a:xfrm>
          <a:prstGeom prst="rect">
            <a:avLst/>
          </a:prstGeom>
          <a:noFill/>
        </p:spPr>
        <p:txBody>
          <a:bodyPr wrap="square" rtlCol="0">
            <a:spAutoFit/>
          </a:bodyPr>
          <a:lstStyle/>
          <a:p>
            <a:r>
              <a:rPr lang="en-US" sz="6000" b="1" dirty="0">
                <a:solidFill>
                  <a:srgbClr val="FF0000"/>
                </a:solidFill>
              </a:rPr>
              <a:t>85X</a:t>
            </a:r>
          </a:p>
        </p:txBody>
      </p:sp>
      <p:sp>
        <p:nvSpPr>
          <p:cNvPr id="10" name="TextBox 9">
            <a:extLst>
              <a:ext uri="{FF2B5EF4-FFF2-40B4-BE49-F238E27FC236}">
                <a16:creationId xmlns:a16="http://schemas.microsoft.com/office/drawing/2014/main" id="{7DA59E64-C6B2-AF92-067C-A8160D5B7525}"/>
              </a:ext>
            </a:extLst>
          </p:cNvPr>
          <p:cNvSpPr txBox="1"/>
          <p:nvPr/>
        </p:nvSpPr>
        <p:spPr>
          <a:xfrm>
            <a:off x="6814773" y="4152016"/>
            <a:ext cx="1859782" cy="1015663"/>
          </a:xfrm>
          <a:prstGeom prst="rect">
            <a:avLst/>
          </a:prstGeom>
          <a:noFill/>
        </p:spPr>
        <p:txBody>
          <a:bodyPr wrap="square" rtlCol="0">
            <a:spAutoFit/>
          </a:bodyPr>
          <a:lstStyle/>
          <a:p>
            <a:r>
              <a:rPr lang="en-US" sz="6000" b="1" dirty="0">
                <a:solidFill>
                  <a:srgbClr val="FF0000"/>
                </a:solidFill>
              </a:rPr>
              <a:t>150X</a:t>
            </a:r>
          </a:p>
        </p:txBody>
      </p:sp>
      <p:sp>
        <p:nvSpPr>
          <p:cNvPr id="11" name="TextBox 10">
            <a:extLst>
              <a:ext uri="{FF2B5EF4-FFF2-40B4-BE49-F238E27FC236}">
                <a16:creationId xmlns:a16="http://schemas.microsoft.com/office/drawing/2014/main" id="{1BC519E4-B4A1-9C10-315E-916E2F872BEA}"/>
              </a:ext>
            </a:extLst>
          </p:cNvPr>
          <p:cNvSpPr txBox="1"/>
          <p:nvPr/>
        </p:nvSpPr>
        <p:spPr>
          <a:xfrm>
            <a:off x="8229600" y="2183557"/>
            <a:ext cx="1901952" cy="1015663"/>
          </a:xfrm>
          <a:prstGeom prst="rect">
            <a:avLst/>
          </a:prstGeom>
          <a:noFill/>
        </p:spPr>
        <p:txBody>
          <a:bodyPr wrap="square" rtlCol="0">
            <a:spAutoFit/>
          </a:bodyPr>
          <a:lstStyle/>
          <a:p>
            <a:r>
              <a:rPr lang="en-US" sz="6000" b="1" dirty="0">
                <a:solidFill>
                  <a:srgbClr val="FF0000"/>
                </a:solidFill>
              </a:rPr>
              <a:t>125X</a:t>
            </a:r>
          </a:p>
        </p:txBody>
      </p:sp>
      <p:sp>
        <p:nvSpPr>
          <p:cNvPr id="12" name="TextBox 11">
            <a:extLst>
              <a:ext uri="{FF2B5EF4-FFF2-40B4-BE49-F238E27FC236}">
                <a16:creationId xmlns:a16="http://schemas.microsoft.com/office/drawing/2014/main" id="{B4166DB6-E431-36A3-B2C6-6143CA32D5F3}"/>
              </a:ext>
            </a:extLst>
          </p:cNvPr>
          <p:cNvSpPr txBox="1"/>
          <p:nvPr/>
        </p:nvSpPr>
        <p:spPr>
          <a:xfrm>
            <a:off x="381880" y="4140743"/>
            <a:ext cx="1536192" cy="1015663"/>
          </a:xfrm>
          <a:prstGeom prst="rect">
            <a:avLst/>
          </a:prstGeom>
          <a:noFill/>
        </p:spPr>
        <p:txBody>
          <a:bodyPr wrap="square" rtlCol="0">
            <a:spAutoFit/>
          </a:bodyPr>
          <a:lstStyle/>
          <a:p>
            <a:r>
              <a:rPr lang="en-US" sz="6000" b="1" dirty="0">
                <a:solidFill>
                  <a:srgbClr val="FF0000"/>
                </a:solidFill>
              </a:rPr>
              <a:t>3X</a:t>
            </a:r>
          </a:p>
        </p:txBody>
      </p:sp>
      <p:sp>
        <p:nvSpPr>
          <p:cNvPr id="13" name="TextBox 12">
            <a:extLst>
              <a:ext uri="{FF2B5EF4-FFF2-40B4-BE49-F238E27FC236}">
                <a16:creationId xmlns:a16="http://schemas.microsoft.com/office/drawing/2014/main" id="{9732A301-5C8E-63A1-612B-48EFDB23EA60}"/>
              </a:ext>
            </a:extLst>
          </p:cNvPr>
          <p:cNvSpPr txBox="1"/>
          <p:nvPr/>
        </p:nvSpPr>
        <p:spPr>
          <a:xfrm>
            <a:off x="6596158" y="805970"/>
            <a:ext cx="1536192" cy="1015663"/>
          </a:xfrm>
          <a:prstGeom prst="rect">
            <a:avLst/>
          </a:prstGeom>
          <a:noFill/>
        </p:spPr>
        <p:txBody>
          <a:bodyPr wrap="square" rtlCol="0">
            <a:spAutoFit/>
          </a:bodyPr>
          <a:lstStyle/>
          <a:p>
            <a:r>
              <a:rPr lang="en-US" sz="6000" b="1" dirty="0">
                <a:solidFill>
                  <a:srgbClr val="FF0000"/>
                </a:solidFill>
              </a:rPr>
              <a:t>1X</a:t>
            </a:r>
          </a:p>
        </p:txBody>
      </p:sp>
      <p:pic>
        <p:nvPicPr>
          <p:cNvPr id="14" name="Picture 13">
            <a:extLst>
              <a:ext uri="{FF2B5EF4-FFF2-40B4-BE49-F238E27FC236}">
                <a16:creationId xmlns:a16="http://schemas.microsoft.com/office/drawing/2014/main" id="{9B57CA68-1F1B-74BB-8AD9-257AE9C19839}"/>
              </a:ext>
            </a:extLst>
          </p:cNvPr>
          <p:cNvPicPr>
            <a:picLocks noChangeAspect="1"/>
          </p:cNvPicPr>
          <p:nvPr/>
        </p:nvPicPr>
        <p:blipFill>
          <a:blip r:embed="rId4"/>
          <a:stretch>
            <a:fillRect/>
          </a:stretch>
        </p:blipFill>
        <p:spPr>
          <a:xfrm>
            <a:off x="2209800" y="905026"/>
            <a:ext cx="7772400" cy="5047947"/>
          </a:xfrm>
          <a:prstGeom prst="rect">
            <a:avLst/>
          </a:prstGeom>
        </p:spPr>
      </p:pic>
    </p:spTree>
    <p:extLst>
      <p:ext uri="{BB962C8B-B14F-4D97-AF65-F5344CB8AC3E}">
        <p14:creationId xmlns:p14="http://schemas.microsoft.com/office/powerpoint/2010/main" val="26605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4" grpId="0"/>
      <p:bldP spid="5" grpId="0"/>
      <p:bldP spid="6" grpId="1"/>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19699B-98BB-5E49-E1BB-158477B871CF}"/>
            </a:ext>
          </a:extLst>
        </p:cNvPr>
        <p:cNvGrpSpPr/>
        <p:nvPr/>
      </p:nvGrpSpPr>
      <p:grpSpPr>
        <a:xfrm>
          <a:off x="0" y="0"/>
          <a:ext cx="0" cy="0"/>
          <a:chOff x="0" y="0"/>
          <a:chExt cx="0" cy="0"/>
        </a:xfrm>
      </p:grpSpPr>
      <p:pic>
        <p:nvPicPr>
          <p:cNvPr id="7" name="Picture 6" descr="A black background with red text&#10;&#10;AI-generated content may be incorrect.">
            <a:extLst>
              <a:ext uri="{FF2B5EF4-FFF2-40B4-BE49-F238E27FC236}">
                <a16:creationId xmlns:a16="http://schemas.microsoft.com/office/drawing/2014/main" id="{D370E9F8-E2C3-9A7B-23C6-9FC9146858DF}"/>
              </a:ext>
            </a:extLst>
          </p:cNvPr>
          <p:cNvPicPr>
            <a:picLocks noChangeAspect="1"/>
          </p:cNvPicPr>
          <p:nvPr/>
        </p:nvPicPr>
        <p:blipFill rotWithShape="1">
          <a:blip r:embed="rId3">
            <a:extLst>
              <a:ext uri="{28A0092B-C50C-407E-A947-70E740481C1C}">
                <a14:useLocalDpi xmlns:a14="http://schemas.microsoft.com/office/drawing/2010/main" val="0"/>
              </a:ext>
            </a:extLst>
          </a:blip>
          <a:srcRect l="3305"/>
          <a:stretch/>
        </p:blipFill>
        <p:spPr bwMode="auto">
          <a:xfrm>
            <a:off x="1105135" y="65316"/>
            <a:ext cx="10194237" cy="6740285"/>
          </a:xfrm>
          <a:prstGeom prst="rect">
            <a:avLst/>
          </a:prstGeom>
          <a:ln w="254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676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What Is The 5 Fold Ministry? - Anthony Hilder">
            <a:extLst>
              <a:ext uri="{FF2B5EF4-FFF2-40B4-BE49-F238E27FC236}">
                <a16:creationId xmlns:a16="http://schemas.microsoft.com/office/drawing/2014/main" id="{64FB5ADE-7B8D-F2BE-43B3-F8C9FAEF7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99" t="37306" r="6230" b="34031"/>
          <a:stretch/>
        </p:blipFill>
        <p:spPr bwMode="auto">
          <a:xfrm>
            <a:off x="0" y="1690689"/>
            <a:ext cx="12192000" cy="2195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5DD7F4-C69C-F400-878E-2AC3986AC5A1}"/>
              </a:ext>
            </a:extLst>
          </p:cNvPr>
          <p:cNvSpPr>
            <a:spLocks noGrp="1"/>
          </p:cNvSpPr>
          <p:nvPr>
            <p:ph type="title"/>
          </p:nvPr>
        </p:nvSpPr>
        <p:spPr>
          <a:solidFill>
            <a:schemeClr val="bg1"/>
          </a:solidFill>
        </p:spPr>
        <p:txBody>
          <a:bodyPr>
            <a:normAutofit/>
          </a:bodyPr>
          <a:lstStyle/>
          <a:p>
            <a:pPr algn="ctr"/>
            <a:r>
              <a:rPr lang="en-US" sz="2800" dirty="0"/>
              <a:t>The need for the ”five-fold” ministry perspective </a:t>
            </a:r>
            <a:br>
              <a:rPr lang="en-US" sz="2800" dirty="0"/>
            </a:br>
            <a:br>
              <a:rPr lang="en-US" sz="2800" dirty="0"/>
            </a:br>
            <a:r>
              <a:rPr lang="en-US" sz="2800" dirty="0" err="1"/>
              <a:t>Ett</a:t>
            </a:r>
            <a:r>
              <a:rPr lang="en-US" sz="2800" dirty="0"/>
              <a:t> </a:t>
            </a:r>
            <a:r>
              <a:rPr lang="en-US" sz="2800" dirty="0" err="1"/>
              <a:t>behov</a:t>
            </a:r>
            <a:r>
              <a:rPr lang="en-US" sz="2800" dirty="0"/>
              <a:t> av </a:t>
            </a:r>
            <a:r>
              <a:rPr lang="en-US" sz="2800" dirty="0" err="1"/>
              <a:t>att</a:t>
            </a:r>
            <a:r>
              <a:rPr lang="en-US" sz="2800" dirty="0"/>
              <a:t> </a:t>
            </a:r>
            <a:r>
              <a:rPr lang="en-US" sz="2800" dirty="0" err="1"/>
              <a:t>få</a:t>
            </a:r>
            <a:r>
              <a:rPr lang="en-US" sz="2800" dirty="0"/>
              <a:t> </a:t>
            </a:r>
            <a:r>
              <a:rPr lang="en-US" sz="2800" dirty="0" err="1"/>
              <a:t>ett</a:t>
            </a:r>
            <a:r>
              <a:rPr lang="en-US" sz="2800" dirty="0"/>
              <a:t> </a:t>
            </a:r>
            <a:r>
              <a:rPr lang="en-US" sz="2800" dirty="0" err="1"/>
              <a:t>perspektiv</a:t>
            </a:r>
            <a:r>
              <a:rPr lang="en-US" sz="2800" dirty="0"/>
              <a:t> </a:t>
            </a:r>
            <a:r>
              <a:rPr lang="en-US" sz="2800" dirty="0" err="1"/>
              <a:t>på</a:t>
            </a:r>
            <a:r>
              <a:rPr lang="en-US" sz="2800" dirty="0"/>
              <a:t> </a:t>
            </a:r>
            <a:r>
              <a:rPr lang="en-US" sz="2800" dirty="0" err="1"/>
              <a:t>femfaldig</a:t>
            </a:r>
            <a:r>
              <a:rPr lang="en-US" sz="2800" dirty="0"/>
              <a:t> </a:t>
            </a:r>
            <a:r>
              <a:rPr lang="en-US" sz="2800" dirty="0" err="1"/>
              <a:t>tjänst</a:t>
            </a:r>
            <a:endParaRPr lang="en-US" sz="2800" dirty="0"/>
          </a:p>
        </p:txBody>
      </p:sp>
      <p:sp>
        <p:nvSpPr>
          <p:cNvPr id="8" name="TextBox 7">
            <a:extLst>
              <a:ext uri="{FF2B5EF4-FFF2-40B4-BE49-F238E27FC236}">
                <a16:creationId xmlns:a16="http://schemas.microsoft.com/office/drawing/2014/main" id="{96F2ADC0-DED7-FAF5-0229-00BCABA576AF}"/>
              </a:ext>
            </a:extLst>
          </p:cNvPr>
          <p:cNvSpPr txBox="1"/>
          <p:nvPr/>
        </p:nvSpPr>
        <p:spPr>
          <a:xfrm>
            <a:off x="408214" y="5043052"/>
            <a:ext cx="2171700" cy="738664"/>
          </a:xfrm>
          <a:prstGeom prst="rect">
            <a:avLst/>
          </a:prstGeom>
          <a:noFill/>
        </p:spPr>
        <p:txBody>
          <a:bodyPr wrap="square">
            <a:spAutoFit/>
          </a:bodyPr>
          <a:lstStyle/>
          <a:p>
            <a:pPr marL="0" marR="0"/>
            <a:r>
              <a:rPr lang="en-US" sz="2400" b="1" dirty="0">
                <a:effectLst/>
                <a:latin typeface="Arial" panose="020B0604020202020204" pitchFamily="34" charset="0"/>
                <a:ea typeface="Times New Roman" panose="02020603050405020304" pitchFamily="18" charset="0"/>
              </a:rPr>
              <a:t>John Wesley</a:t>
            </a:r>
            <a:endParaRPr lang="en-US" sz="24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DB45978-0694-AAC7-A0CF-B685B71422D8}"/>
              </a:ext>
            </a:extLst>
          </p:cNvPr>
          <p:cNvSpPr txBox="1"/>
          <p:nvPr/>
        </p:nvSpPr>
        <p:spPr>
          <a:xfrm>
            <a:off x="408214" y="3855212"/>
            <a:ext cx="2171700" cy="2954655"/>
          </a:xfrm>
          <a:prstGeom prst="rect">
            <a:avLst/>
          </a:prstGeom>
          <a:noFill/>
        </p:spPr>
        <p:txBody>
          <a:bodyPr wrap="square">
            <a:spAutoFit/>
          </a:bodyPr>
          <a:lstStyle/>
          <a:p>
            <a:pPr marL="0" marR="0"/>
            <a:r>
              <a:rPr lang="en-US" sz="2400" b="1" dirty="0">
                <a:solidFill>
                  <a:schemeClr val="bg1"/>
                </a:solidFill>
                <a:effectLst/>
                <a:latin typeface="Arial" panose="020B0604020202020204" pitchFamily="34" charset="0"/>
                <a:ea typeface="Times New Roman" panose="02020603050405020304" pitchFamily="18" charset="0"/>
              </a:rPr>
              <a:t>Natural gifts and inclination.</a:t>
            </a:r>
          </a:p>
          <a:p>
            <a:pPr marL="0" marR="0"/>
            <a:endParaRPr lang="en-US" sz="2400" b="1" dirty="0">
              <a:solidFill>
                <a:schemeClr val="bg1"/>
              </a:solidFill>
              <a:latin typeface="Arial" panose="020B0604020202020204" pitchFamily="34" charset="0"/>
              <a:ea typeface="Times New Roman" panose="02020603050405020304" pitchFamily="18" charset="0"/>
            </a:endParaRPr>
          </a:p>
          <a:p>
            <a:pPr marL="0" marR="0"/>
            <a:r>
              <a:rPr lang="en-US" sz="2400" b="1" dirty="0" err="1">
                <a:solidFill>
                  <a:schemeClr val="bg1"/>
                </a:solidFill>
                <a:latin typeface="Arial" panose="020B0604020202020204" pitchFamily="34" charset="0"/>
                <a:ea typeface="Times New Roman" panose="02020603050405020304" pitchFamily="18" charset="0"/>
              </a:rPr>
              <a:t>Naturliga</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gåvor</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och</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benägenhet</a:t>
            </a:r>
            <a:endParaRPr lang="en-US" sz="2400" dirty="0">
              <a:solidFill>
                <a:schemeClr val="bg1"/>
              </a:solidFill>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9A3D41C-3A09-808E-1084-1EDB3864ACB3}"/>
              </a:ext>
            </a:extLst>
          </p:cNvPr>
          <p:cNvSpPr txBox="1"/>
          <p:nvPr/>
        </p:nvSpPr>
        <p:spPr>
          <a:xfrm>
            <a:off x="2988128" y="3855211"/>
            <a:ext cx="2933700" cy="2954655"/>
          </a:xfrm>
          <a:prstGeom prst="rect">
            <a:avLst/>
          </a:prstGeom>
          <a:noFill/>
        </p:spPr>
        <p:txBody>
          <a:bodyPr wrap="square">
            <a:spAutoFit/>
          </a:bodyPr>
          <a:lstStyle/>
          <a:p>
            <a:pPr marL="0" marR="0"/>
            <a:r>
              <a:rPr lang="en-US" sz="2400" b="1" dirty="0">
                <a:solidFill>
                  <a:schemeClr val="bg1"/>
                </a:solidFill>
                <a:effectLst/>
                <a:latin typeface="Arial" panose="020B0604020202020204" pitchFamily="34" charset="0"/>
                <a:ea typeface="Times New Roman" panose="02020603050405020304" pitchFamily="18" charset="0"/>
              </a:rPr>
              <a:t>Spiritual gifts and using your inclination.</a:t>
            </a:r>
          </a:p>
          <a:p>
            <a:pPr marL="0" marR="0"/>
            <a:endParaRPr lang="en-US" sz="2400" b="1" dirty="0">
              <a:solidFill>
                <a:schemeClr val="bg1"/>
              </a:solidFill>
              <a:effectLst/>
              <a:latin typeface="Arial" panose="020B0604020202020204" pitchFamily="34" charset="0"/>
              <a:ea typeface="Times New Roman" panose="02020603050405020304" pitchFamily="18" charset="0"/>
            </a:endParaRPr>
          </a:p>
          <a:p>
            <a:pPr marL="0" marR="0"/>
            <a:r>
              <a:rPr lang="en-US" sz="2400" b="1" dirty="0" err="1">
                <a:solidFill>
                  <a:schemeClr val="bg1"/>
                </a:solidFill>
                <a:latin typeface="Arial" panose="020B0604020202020204" pitchFamily="34" charset="0"/>
                <a:ea typeface="Times New Roman" panose="02020603050405020304" pitchFamily="18" charset="0"/>
              </a:rPr>
              <a:t>Andliga</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gåvor</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och</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användning</a:t>
            </a:r>
            <a:r>
              <a:rPr lang="en-US" sz="2400" b="1" dirty="0">
                <a:solidFill>
                  <a:schemeClr val="bg1"/>
                </a:solidFill>
                <a:latin typeface="Arial" panose="020B0604020202020204" pitchFamily="34" charset="0"/>
                <a:ea typeface="Times New Roman" panose="02020603050405020304" pitchFamily="18" charset="0"/>
              </a:rPr>
              <a:t> av din </a:t>
            </a:r>
            <a:r>
              <a:rPr lang="en-US" sz="2400" b="1" dirty="0" err="1">
                <a:solidFill>
                  <a:schemeClr val="bg1"/>
                </a:solidFill>
                <a:latin typeface="Arial" panose="020B0604020202020204" pitchFamily="34" charset="0"/>
                <a:ea typeface="Times New Roman" panose="02020603050405020304" pitchFamily="18" charset="0"/>
              </a:rPr>
              <a:t>benägenhet</a:t>
            </a:r>
            <a:endParaRPr lang="en-US" sz="2400" dirty="0">
              <a:solidFill>
                <a:schemeClr val="bg1"/>
              </a:solidFill>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59ABA45-553C-EC2B-0B59-6B1ECA347D9F}"/>
              </a:ext>
            </a:extLst>
          </p:cNvPr>
          <p:cNvSpPr txBox="1"/>
          <p:nvPr/>
        </p:nvSpPr>
        <p:spPr>
          <a:xfrm>
            <a:off x="6438900" y="3870707"/>
            <a:ext cx="2171700" cy="2954655"/>
          </a:xfrm>
          <a:prstGeom prst="rect">
            <a:avLst/>
          </a:prstGeom>
          <a:noFill/>
        </p:spPr>
        <p:txBody>
          <a:bodyPr wrap="square">
            <a:spAutoFit/>
          </a:bodyPr>
          <a:lstStyle/>
          <a:p>
            <a:pPr marL="0" marR="0"/>
            <a:r>
              <a:rPr lang="en-US" sz="2400" b="1" dirty="0">
                <a:solidFill>
                  <a:schemeClr val="bg1"/>
                </a:solidFill>
                <a:effectLst/>
                <a:latin typeface="Arial" panose="020B0604020202020204" pitchFamily="34" charset="0"/>
                <a:ea typeface="Times New Roman" panose="02020603050405020304" pitchFamily="18" charset="0"/>
              </a:rPr>
              <a:t>Ministry based on spiritual gifts</a:t>
            </a:r>
          </a:p>
          <a:p>
            <a:pPr marL="0" marR="0"/>
            <a:endParaRPr lang="en-US" sz="2400" b="1" dirty="0">
              <a:solidFill>
                <a:schemeClr val="bg1"/>
              </a:solidFill>
              <a:effectLst/>
              <a:latin typeface="Arial" panose="020B0604020202020204" pitchFamily="34" charset="0"/>
              <a:ea typeface="Times New Roman" panose="02020603050405020304" pitchFamily="18" charset="0"/>
            </a:endParaRPr>
          </a:p>
          <a:p>
            <a:pPr marL="0" marR="0"/>
            <a:r>
              <a:rPr lang="en-US" sz="2400" b="1" dirty="0" err="1">
                <a:solidFill>
                  <a:schemeClr val="bg1"/>
                </a:solidFill>
                <a:latin typeface="Arial" panose="020B0604020202020204" pitchFamily="34" charset="0"/>
                <a:ea typeface="Times New Roman" panose="02020603050405020304" pitchFamily="18" charset="0"/>
              </a:rPr>
              <a:t>Tjänst</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grundad</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på</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andliga</a:t>
            </a:r>
            <a:r>
              <a:rPr lang="en-US" sz="2400" b="1" dirty="0">
                <a:solidFill>
                  <a:schemeClr val="bg1"/>
                </a:solidFill>
                <a:latin typeface="Arial" panose="020B0604020202020204" pitchFamily="34" charset="0"/>
                <a:ea typeface="Times New Roman" panose="02020603050405020304" pitchFamily="18" charset="0"/>
              </a:rPr>
              <a:t> </a:t>
            </a:r>
            <a:r>
              <a:rPr lang="en-US" sz="2400" b="1" dirty="0" err="1">
                <a:solidFill>
                  <a:schemeClr val="bg1"/>
                </a:solidFill>
                <a:latin typeface="Arial" panose="020B0604020202020204" pitchFamily="34" charset="0"/>
                <a:ea typeface="Times New Roman" panose="02020603050405020304" pitchFamily="18" charset="0"/>
              </a:rPr>
              <a:t>gåvor</a:t>
            </a:r>
            <a:endParaRPr lang="en-US" sz="2400" dirty="0">
              <a:solidFill>
                <a:schemeClr val="bg1"/>
              </a:solidFill>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78F1C89-1489-F4C7-5772-62803F07CD18}"/>
              </a:ext>
            </a:extLst>
          </p:cNvPr>
          <p:cNvSpPr txBox="1"/>
          <p:nvPr/>
        </p:nvSpPr>
        <p:spPr>
          <a:xfrm>
            <a:off x="9304565" y="3855211"/>
            <a:ext cx="2171700" cy="2677656"/>
          </a:xfrm>
          <a:prstGeom prst="rect">
            <a:avLst/>
          </a:prstGeom>
          <a:noFill/>
        </p:spPr>
        <p:txBody>
          <a:bodyPr wrap="square">
            <a:spAutoFit/>
          </a:bodyPr>
          <a:lstStyle/>
          <a:p>
            <a:r>
              <a:rPr lang="en-US" sz="2400" b="1" dirty="0">
                <a:solidFill>
                  <a:schemeClr val="bg1"/>
                </a:solidFill>
                <a:effectLst/>
                <a:latin typeface="Arial" panose="020B0604020202020204" pitchFamily="34" charset="0"/>
                <a:ea typeface="Times New Roman" panose="02020603050405020304" pitchFamily="18" charset="0"/>
              </a:rPr>
              <a:t>Calling / part of five-fold ministry</a:t>
            </a:r>
          </a:p>
          <a:p>
            <a:r>
              <a:rPr lang="en-US" sz="2400" b="1" dirty="0">
                <a:solidFill>
                  <a:schemeClr val="bg1"/>
                </a:solidFill>
                <a:effectLst/>
                <a:latin typeface="Arial" panose="020B0604020202020204" pitchFamily="34" charset="0"/>
                <a:ea typeface="Times New Roman" panose="02020603050405020304" pitchFamily="18" charset="0"/>
              </a:rPr>
              <a:t> </a:t>
            </a:r>
          </a:p>
          <a:p>
            <a:r>
              <a:rPr lang="en-US" sz="2400" b="1" dirty="0" err="1">
                <a:solidFill>
                  <a:schemeClr val="bg1"/>
                </a:solidFill>
                <a:effectLst/>
                <a:latin typeface="Arial" panose="020B0604020202020204" pitchFamily="34" charset="0"/>
                <a:ea typeface="Times New Roman" panose="02020603050405020304" pitchFamily="18" charset="0"/>
              </a:rPr>
              <a:t>Kallelse</a:t>
            </a:r>
            <a:r>
              <a:rPr lang="en-US" sz="2400" b="1" dirty="0">
                <a:solidFill>
                  <a:schemeClr val="bg1"/>
                </a:solidFill>
                <a:effectLst/>
                <a:latin typeface="Arial" panose="020B0604020202020204" pitchFamily="34" charset="0"/>
                <a:ea typeface="Times New Roman" panose="02020603050405020304" pitchFamily="18" charset="0"/>
              </a:rPr>
              <a:t> / del av </a:t>
            </a:r>
            <a:r>
              <a:rPr lang="en-US" sz="2400" b="1" dirty="0" err="1">
                <a:solidFill>
                  <a:schemeClr val="bg1"/>
                </a:solidFill>
                <a:effectLst/>
                <a:latin typeface="Arial" panose="020B0604020202020204" pitchFamily="34" charset="0"/>
                <a:ea typeface="Times New Roman" panose="02020603050405020304" pitchFamily="18" charset="0"/>
              </a:rPr>
              <a:t>femfaldig</a:t>
            </a:r>
            <a:r>
              <a:rPr lang="en-US" sz="2400" b="1" dirty="0">
                <a:solidFill>
                  <a:schemeClr val="bg1"/>
                </a:solidFill>
                <a:effectLst/>
                <a:latin typeface="Arial" panose="020B0604020202020204" pitchFamily="34" charset="0"/>
                <a:ea typeface="Times New Roman" panose="02020603050405020304" pitchFamily="18" charset="0"/>
              </a:rPr>
              <a:t> </a:t>
            </a:r>
            <a:r>
              <a:rPr lang="en-US" sz="2400" b="1" dirty="0" err="1">
                <a:solidFill>
                  <a:schemeClr val="bg1"/>
                </a:solidFill>
                <a:effectLst/>
                <a:latin typeface="Arial" panose="020B0604020202020204" pitchFamily="34" charset="0"/>
                <a:ea typeface="Times New Roman" panose="02020603050405020304" pitchFamily="18" charset="0"/>
              </a:rPr>
              <a:t>tjänst</a:t>
            </a:r>
            <a:endParaRPr lang="en-US" sz="1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E3E536C1-2DAC-3C32-A8CF-4367696B3A05}"/>
              </a:ext>
            </a:extLst>
          </p:cNvPr>
          <p:cNvSpPr txBox="1"/>
          <p:nvPr/>
        </p:nvSpPr>
        <p:spPr>
          <a:xfrm>
            <a:off x="1104902" y="3076849"/>
            <a:ext cx="1279069" cy="707886"/>
          </a:xfrm>
          <a:prstGeom prst="rect">
            <a:avLst/>
          </a:prstGeom>
          <a:noFill/>
        </p:spPr>
        <p:txBody>
          <a:bodyPr wrap="square">
            <a:spAutoFit/>
          </a:bodyPr>
          <a:lstStyle/>
          <a:p>
            <a:pPr marL="0" marR="0"/>
            <a:r>
              <a:rPr lang="en-US" sz="2000" b="1" dirty="0" err="1">
                <a:solidFill>
                  <a:schemeClr val="bg1"/>
                </a:solidFill>
                <a:effectLst/>
                <a:latin typeface="Arial" panose="020B0604020202020204" pitchFamily="34" charset="0"/>
                <a:ea typeface="Times New Roman" panose="02020603050405020304" pitchFamily="18" charset="0"/>
              </a:rPr>
              <a:t>Uttryck</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9E26AC51-8F21-EB1B-F4EE-82DA1A4511BA}"/>
              </a:ext>
            </a:extLst>
          </p:cNvPr>
          <p:cNvSpPr txBox="1"/>
          <p:nvPr/>
        </p:nvSpPr>
        <p:spPr>
          <a:xfrm>
            <a:off x="4245431" y="3048202"/>
            <a:ext cx="1279069" cy="707886"/>
          </a:xfrm>
          <a:prstGeom prst="rect">
            <a:avLst/>
          </a:prstGeom>
          <a:noFill/>
        </p:spPr>
        <p:txBody>
          <a:bodyPr wrap="square">
            <a:spAutoFit/>
          </a:bodyPr>
          <a:lstStyle/>
          <a:p>
            <a:pPr marL="0" marR="0"/>
            <a:r>
              <a:rPr lang="en-US" sz="2000" b="1" dirty="0" err="1">
                <a:solidFill>
                  <a:schemeClr val="bg1"/>
                </a:solidFill>
                <a:effectLst/>
                <a:latin typeface="Arial" panose="020B0604020202020204" pitchFamily="34" charset="0"/>
                <a:ea typeface="Times New Roman" panose="02020603050405020304" pitchFamily="18" charset="0"/>
              </a:rPr>
              <a:t>Gåva</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E43F7C51-9263-AE50-2961-55E8BA60BBBB}"/>
              </a:ext>
            </a:extLst>
          </p:cNvPr>
          <p:cNvSpPr txBox="1"/>
          <p:nvPr/>
        </p:nvSpPr>
        <p:spPr>
          <a:xfrm>
            <a:off x="7213147" y="2996035"/>
            <a:ext cx="1279069" cy="707886"/>
          </a:xfrm>
          <a:prstGeom prst="rect">
            <a:avLst/>
          </a:prstGeom>
          <a:noFill/>
        </p:spPr>
        <p:txBody>
          <a:bodyPr wrap="square">
            <a:spAutoFit/>
          </a:bodyPr>
          <a:lstStyle/>
          <a:p>
            <a:pPr marL="0" marR="0"/>
            <a:r>
              <a:rPr lang="en-US" sz="2000" b="1" dirty="0" err="1">
                <a:solidFill>
                  <a:schemeClr val="bg1"/>
                </a:solidFill>
                <a:effectLst/>
                <a:latin typeface="Arial" panose="020B0604020202020204" pitchFamily="34" charset="0"/>
                <a:ea typeface="Times New Roman" panose="02020603050405020304" pitchFamily="18" charset="0"/>
              </a:rPr>
              <a:t>Tjänst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D19EBA2D-6827-F581-6AE5-0D7E9D0CA831}"/>
              </a:ext>
            </a:extLst>
          </p:cNvPr>
          <p:cNvSpPr txBox="1"/>
          <p:nvPr/>
        </p:nvSpPr>
        <p:spPr>
          <a:xfrm>
            <a:off x="10229854" y="3002789"/>
            <a:ext cx="1445075" cy="707886"/>
          </a:xfrm>
          <a:prstGeom prst="rect">
            <a:avLst/>
          </a:prstGeom>
          <a:noFill/>
        </p:spPr>
        <p:txBody>
          <a:bodyPr wrap="square">
            <a:spAutoFit/>
          </a:bodyPr>
          <a:lstStyle/>
          <a:p>
            <a:pPr marL="0" marR="0"/>
            <a:r>
              <a:rPr lang="en-US" sz="2000" b="1" dirty="0" err="1">
                <a:solidFill>
                  <a:schemeClr val="bg1"/>
                </a:solidFill>
                <a:effectLst/>
                <a:latin typeface="Arial" panose="020B0604020202020204" pitchFamily="34" charset="0"/>
                <a:ea typeface="Times New Roman" panose="02020603050405020304" pitchFamily="18" charset="0"/>
              </a:rPr>
              <a:t>Kallelse</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88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A4D314-98EA-66D0-F0E0-84F87B796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2AC50-50EB-271D-941A-A7067DA43452}"/>
              </a:ext>
            </a:extLst>
          </p:cNvPr>
          <p:cNvSpPr>
            <a:spLocks noGrp="1"/>
          </p:cNvSpPr>
          <p:nvPr>
            <p:ph type="title"/>
          </p:nvPr>
        </p:nvSpPr>
        <p:spPr>
          <a:xfrm>
            <a:off x="640080"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The Office of the prophet amongst the Fivefold</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4100" name="Picture 4" descr="modern prophetic">
            <a:extLst>
              <a:ext uri="{FF2B5EF4-FFF2-40B4-BE49-F238E27FC236}">
                <a16:creationId xmlns:a16="http://schemas.microsoft.com/office/drawing/2014/main" id="{9699F68D-4B82-7C31-3CBF-8DA7F77C35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66"/>
          <a:stretch/>
        </p:blipFill>
        <p:spPr bwMode="auto">
          <a:xfrm>
            <a:off x="3051175" y="228600"/>
            <a:ext cx="914082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1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3E102-FB85-189A-4EBB-6570FA540BA1}"/>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E1A0423A-704E-1A70-A71A-594115B8F3DF}"/>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F0AFAEA-986D-4FAF-4AF4-19F8ACA20727}"/>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“It is written: ‘Man shall not live on bread alone, but on every word that comes from the mouth of God (Matthew 4:4). </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Matteusevangeliet</a:t>
            </a:r>
            <a:r>
              <a:rPr lang="en-US" i="1" dirty="0">
                <a:effectLst/>
                <a:latin typeface="Arial" panose="020B0604020202020204" pitchFamily="34" charset="0"/>
                <a:ea typeface="Times New Roman" panose="02020603050405020304" pitchFamily="18" charset="0"/>
                <a:cs typeface="Arial" panose="020B0604020202020204" pitchFamily="34" charset="0"/>
              </a:rPr>
              <a:t> 4:4 Jesus </a:t>
            </a:r>
            <a:r>
              <a:rPr lang="en-US" i="1" dirty="0" err="1">
                <a:effectLst/>
                <a:latin typeface="Arial" panose="020B0604020202020204" pitchFamily="34" charset="0"/>
                <a:ea typeface="Times New Roman" panose="02020603050405020304" pitchFamily="18" charset="0"/>
                <a:cs typeface="Arial" panose="020B0604020202020204" pitchFamily="34" charset="0"/>
              </a:rPr>
              <a:t>svarade</a:t>
            </a:r>
            <a:r>
              <a:rPr lang="en-US" i="1" dirty="0">
                <a:effectLst/>
                <a:latin typeface="Arial" panose="020B0604020202020204" pitchFamily="34" charset="0"/>
                <a:ea typeface="Times New Roman" panose="02020603050405020304" pitchFamily="18" charset="0"/>
                <a:cs typeface="Arial" panose="020B0604020202020204" pitchFamily="34" charset="0"/>
              </a:rPr>
              <a:t>: "Det </a:t>
            </a:r>
            <a:r>
              <a:rPr lang="en-US" i="1" dirty="0" err="1">
                <a:effectLst/>
                <a:latin typeface="Arial" panose="020B0604020202020204" pitchFamily="34" charset="0"/>
                <a:ea typeface="Times New Roman" panose="02020603050405020304" pitchFamily="18" charset="0"/>
                <a:cs typeface="Arial" panose="020B0604020202020204" pitchFamily="34" charset="0"/>
              </a:rPr>
              <a:t>står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skrivet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Människan</a:t>
            </a:r>
            <a:r>
              <a:rPr lang="en-US" i="1" dirty="0">
                <a:effectLst/>
                <a:latin typeface="Arial" panose="020B0604020202020204" pitchFamily="34" charset="0"/>
                <a:ea typeface="Times New Roman" panose="02020603050405020304" pitchFamily="18" charset="0"/>
                <a:cs typeface="Arial" panose="020B0604020202020204" pitchFamily="34" charset="0"/>
              </a:rPr>
              <a:t> lever </a:t>
            </a:r>
            <a:r>
              <a:rPr lang="en-US" i="1" dirty="0" err="1">
                <a:effectLst/>
                <a:latin typeface="Arial" panose="020B0604020202020204" pitchFamily="34" charset="0"/>
                <a:ea typeface="Times New Roman" panose="02020603050405020304" pitchFamily="18" charset="0"/>
                <a:cs typeface="Arial" panose="020B0604020202020204" pitchFamily="34" charset="0"/>
              </a:rPr>
              <a:t>inte</a:t>
            </a:r>
            <a:r>
              <a:rPr lang="en-US" i="1" dirty="0">
                <a:effectLst/>
                <a:latin typeface="Arial" panose="020B0604020202020204" pitchFamily="34" charset="0"/>
                <a:ea typeface="Times New Roman" panose="02020603050405020304" pitchFamily="18" charset="0"/>
                <a:cs typeface="Arial" panose="020B0604020202020204" pitchFamily="34" charset="0"/>
              </a:rPr>
              <a:t> bara av </a:t>
            </a:r>
            <a:r>
              <a:rPr lang="en-US" i="1" dirty="0" err="1">
                <a:effectLst/>
                <a:latin typeface="Arial" panose="020B0604020202020204" pitchFamily="34" charset="0"/>
                <a:ea typeface="Times New Roman" panose="02020603050405020304" pitchFamily="18" charset="0"/>
                <a:cs typeface="Arial" panose="020B0604020202020204" pitchFamily="34" charset="0"/>
              </a:rPr>
              <a:t>bröd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utan</a:t>
            </a:r>
            <a:r>
              <a:rPr lang="en-US" i="1" dirty="0">
                <a:effectLst/>
                <a:latin typeface="Arial" panose="020B0604020202020204" pitchFamily="34" charset="0"/>
                <a:ea typeface="Times New Roman" panose="02020603050405020304" pitchFamily="18" charset="0"/>
                <a:cs typeface="Arial" panose="020B0604020202020204" pitchFamily="34" charset="0"/>
              </a:rPr>
              <a:t> av </a:t>
            </a:r>
            <a:r>
              <a:rPr lang="en-US" i="1" dirty="0" err="1">
                <a:effectLst/>
                <a:latin typeface="Arial" panose="020B0604020202020204" pitchFamily="34" charset="0"/>
                <a:ea typeface="Times New Roman" panose="02020603050405020304" pitchFamily="18" charset="0"/>
                <a:cs typeface="Arial" panose="020B0604020202020204" pitchFamily="34" charset="0"/>
              </a:rPr>
              <a:t>varje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ord</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utgår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från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Guds</a:t>
            </a:r>
            <a:r>
              <a:rPr lang="en-US" i="1" dirty="0">
                <a:effectLst/>
                <a:latin typeface="Arial" panose="020B0604020202020204" pitchFamily="34" charset="0"/>
                <a:ea typeface="Times New Roman" panose="02020603050405020304" pitchFamily="18" charset="0"/>
                <a:cs typeface="Arial" panose="020B0604020202020204" pitchFamily="34" charset="0"/>
              </a:rPr>
              <a:t> mun."</a:t>
            </a: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5237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7DA8C2-F55C-B614-E15A-4E9C9028D026}"/>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90AB4288-5827-1CC1-4A43-74EB483EBB9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0C7AEB2-DF96-83CD-0CEB-7849304E917A}"/>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Hebrews 1:1-2 In the past God spoke to our ancestors through the prophets at many times and in various ways, 2 but in these last days he has spoken to us by his Son, whom he appointed heir of all things, and through whom also he made the universe.</a:t>
            </a:r>
          </a:p>
          <a:p>
            <a:pPr marL="0" marR="0" lv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Hebreerbrevet</a:t>
            </a:r>
            <a:r>
              <a:rPr lang="en-US" i="1" dirty="0">
                <a:effectLst/>
                <a:latin typeface="Arial" panose="020B0604020202020204" pitchFamily="34" charset="0"/>
                <a:ea typeface="Times New Roman" panose="02020603050405020304" pitchFamily="18" charset="0"/>
                <a:cs typeface="Arial" panose="020B0604020202020204" pitchFamily="34" charset="0"/>
              </a:rPr>
              <a:t> 1:1-2  I </a:t>
            </a:r>
            <a:r>
              <a:rPr lang="en-US" i="1" dirty="0" err="1">
                <a:effectLst/>
                <a:latin typeface="Arial" panose="020B0604020202020204" pitchFamily="34" charset="0"/>
                <a:ea typeface="Times New Roman" panose="02020603050405020304" pitchFamily="18" charset="0"/>
                <a:cs typeface="Arial" panose="020B0604020202020204" pitchFamily="34" charset="0"/>
              </a:rPr>
              <a:t>forna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tider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talade</a:t>
            </a:r>
            <a:r>
              <a:rPr lang="en-US" i="1" dirty="0">
                <a:effectLst/>
                <a:latin typeface="Arial" panose="020B0604020202020204" pitchFamily="34" charset="0"/>
                <a:ea typeface="Times New Roman" panose="02020603050405020304" pitchFamily="18" charset="0"/>
                <a:cs typeface="Arial" panose="020B0604020202020204" pitchFamily="34" charset="0"/>
              </a:rPr>
              <a:t> Gud </a:t>
            </a:r>
            <a:r>
              <a:rPr lang="en-US" i="1" dirty="0" err="1">
                <a:effectLst/>
                <a:latin typeface="Arial" panose="020B0604020202020204" pitchFamily="34" charset="0"/>
                <a:ea typeface="Times New Roman" panose="02020603050405020304" pitchFamily="18" charset="0"/>
                <a:cs typeface="Arial" panose="020B0604020202020204" pitchFamily="34" charset="0"/>
              </a:rPr>
              <a:t>många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gånger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många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sätt</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fäderna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profeterna</a:t>
            </a:r>
            <a:r>
              <a:rPr lang="en-US" i="1" dirty="0">
                <a:effectLst/>
                <a:latin typeface="Arial" panose="020B0604020202020204" pitchFamily="34" charset="0"/>
                <a:ea typeface="Times New Roman" panose="02020603050405020304" pitchFamily="18" charset="0"/>
                <a:cs typeface="Arial" panose="020B0604020202020204" pitchFamily="34" charset="0"/>
              </a:rPr>
              <a:t>, 2  men nu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den </a:t>
            </a:r>
            <a:r>
              <a:rPr lang="en-US" i="1" dirty="0" err="1">
                <a:effectLst/>
                <a:latin typeface="Arial" panose="020B0604020202020204" pitchFamily="34" charset="0"/>
                <a:ea typeface="Times New Roman" panose="02020603050405020304" pitchFamily="18" charset="0"/>
                <a:cs typeface="Arial" panose="020B0604020202020204" pitchFamily="34" charset="0"/>
              </a:rPr>
              <a:t>sista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tiden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talat</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oss</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sin Son.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insatt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arvinge</a:t>
            </a:r>
            <a:r>
              <a:rPr lang="en-US" i="1" dirty="0">
                <a:effectLst/>
                <a:latin typeface="Arial" panose="020B0604020202020204" pitchFamily="34" charset="0"/>
                <a:ea typeface="Times New Roman" panose="02020603050405020304" pitchFamily="18" charset="0"/>
                <a:cs typeface="Arial" panose="020B0604020202020204" pitchFamily="34" charset="0"/>
              </a:rPr>
              <a:t> till </a:t>
            </a:r>
            <a:r>
              <a:rPr lang="en-US" i="1" dirty="0" err="1">
                <a:effectLst/>
                <a:latin typeface="Arial" panose="020B0604020202020204" pitchFamily="34" charset="0"/>
                <a:ea typeface="Times New Roman" panose="02020603050405020304" pitchFamily="18" charset="0"/>
                <a:cs typeface="Arial" panose="020B0604020202020204" pitchFamily="34" charset="0"/>
              </a:rPr>
              <a:t>allt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genom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honom</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han</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också</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skapat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universum</a:t>
            </a:r>
            <a:r>
              <a:rPr lang="en-US" i="1"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sz="32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156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8BF632-9FC4-430C-AC22-5538791E33C9}"/>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0485ADF9-C8E7-0AAA-097C-3DD3E759392A}"/>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AF64079E-F0D6-1E46-FF48-A5154936797B}"/>
              </a:ext>
            </a:extLst>
          </p:cNvPr>
          <p:cNvSpPr>
            <a:spLocks noGrp="1"/>
          </p:cNvSpPr>
          <p:nvPr>
            <p:ph idx="1"/>
          </p:nvPr>
        </p:nvSpPr>
        <p:spPr>
          <a:xfrm>
            <a:off x="505694" y="389744"/>
            <a:ext cx="11249891" cy="6100997"/>
          </a:xfrm>
        </p:spPr>
        <p:txBody>
          <a:bodyPr>
            <a:normAutofit/>
          </a:bodyPr>
          <a:lstStyle/>
          <a:p>
            <a:pPr marL="0" marR="0" lv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Acts 2:17-18 “‘In the last days, God says, I will pour out my Spirit on all people. Your sons and daughters will prophesy, your young men will see visions, your old men will dream dreams. 18  Even on my servants, both men and women, I will pour out my Spirit in those days, and they will prophesy…</a:t>
            </a:r>
          </a:p>
          <a:p>
            <a:pPr marL="0" indent="0">
              <a:buNone/>
            </a:pP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i="1" dirty="0" err="1">
                <a:effectLst/>
                <a:latin typeface="Arial" panose="020B0604020202020204" pitchFamily="34" charset="0"/>
                <a:ea typeface="Times New Roman" panose="02020603050405020304" pitchFamily="18" charset="0"/>
                <a:cs typeface="Arial" panose="020B0604020202020204" pitchFamily="34" charset="0"/>
              </a:rPr>
              <a:t>Apostlagärningarna</a:t>
            </a:r>
            <a:r>
              <a:rPr lang="en-US" i="1" dirty="0">
                <a:effectLst/>
                <a:latin typeface="Arial" panose="020B0604020202020204" pitchFamily="34" charset="0"/>
                <a:ea typeface="Times New Roman" panose="02020603050405020304" pitchFamily="18" charset="0"/>
                <a:cs typeface="Arial" panose="020B0604020202020204" pitchFamily="34" charset="0"/>
              </a:rPr>
              <a:t> 2:17-18 Och det ska </a:t>
            </a:r>
            <a:r>
              <a:rPr lang="en-US" i="1" dirty="0" err="1">
                <a:effectLst/>
                <a:latin typeface="Arial" panose="020B0604020202020204" pitchFamily="34" charset="0"/>
                <a:ea typeface="Times New Roman" panose="02020603050405020304" pitchFamily="18" charset="0"/>
                <a:cs typeface="Arial" panose="020B0604020202020204" pitchFamily="34" charset="0"/>
              </a:rPr>
              <a:t>ske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sista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dagarna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säger</a:t>
            </a:r>
            <a:r>
              <a:rPr lang="en-US" i="1" dirty="0">
                <a:effectLst/>
                <a:latin typeface="Arial" panose="020B0604020202020204" pitchFamily="34" charset="0"/>
                <a:ea typeface="Times New Roman" panose="02020603050405020304" pitchFamily="18" charset="0"/>
                <a:cs typeface="Arial" panose="020B0604020202020204" pitchFamily="34" charset="0"/>
              </a:rPr>
              <a:t> Gud, </a:t>
            </a:r>
            <a:r>
              <a:rPr lang="en-US" i="1" dirty="0" err="1">
                <a:effectLst/>
                <a:latin typeface="Arial" panose="020B0604020202020204" pitchFamily="34" charset="0"/>
                <a:ea typeface="Times New Roman" panose="02020603050405020304" pitchFamily="18" charset="0"/>
                <a:cs typeface="Arial" panose="020B0604020202020204" pitchFamily="34" charset="0"/>
              </a:rPr>
              <a:t>att</a:t>
            </a:r>
            <a:r>
              <a:rPr lang="en-US" i="1" dirty="0">
                <a:effectLst/>
                <a:latin typeface="Arial" panose="020B0604020202020204" pitchFamily="34" charset="0"/>
                <a:ea typeface="Times New Roman" panose="02020603050405020304" pitchFamily="18" charset="0"/>
                <a:cs typeface="Arial" panose="020B0604020202020204" pitchFamily="34" charset="0"/>
              </a:rPr>
              <a:t> jag </a:t>
            </a:r>
            <a:r>
              <a:rPr lang="en-US" i="1" dirty="0" err="1">
                <a:effectLst/>
                <a:latin typeface="Arial" panose="020B0604020202020204" pitchFamily="34" charset="0"/>
                <a:ea typeface="Times New Roman" panose="02020603050405020304" pitchFamily="18" charset="0"/>
                <a:cs typeface="Arial" panose="020B0604020202020204" pitchFamily="34" charset="0"/>
              </a:rPr>
              <a:t>utgjuter</a:t>
            </a:r>
            <a:r>
              <a:rPr lang="en-US" i="1" dirty="0">
                <a:effectLst/>
                <a:latin typeface="Arial" panose="020B0604020202020204" pitchFamily="34" charset="0"/>
                <a:ea typeface="Times New Roman" panose="02020603050405020304" pitchFamily="18" charset="0"/>
                <a:cs typeface="Arial" panose="020B0604020202020204" pitchFamily="34" charset="0"/>
              </a:rPr>
              <a:t> av min Ande </a:t>
            </a:r>
            <a:r>
              <a:rPr lang="en-US" i="1" dirty="0" err="1">
                <a:effectLst/>
                <a:latin typeface="Arial" panose="020B0604020202020204" pitchFamily="34" charset="0"/>
                <a:ea typeface="Times New Roman" panose="02020603050405020304" pitchFamily="18" charset="0"/>
                <a:cs typeface="Arial" panose="020B0604020202020204" pitchFamily="34" charset="0"/>
              </a:rPr>
              <a:t>över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allt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kött</a:t>
            </a:r>
            <a:r>
              <a:rPr lang="en-US" i="1" dirty="0">
                <a:effectLst/>
                <a:latin typeface="Arial" panose="020B0604020202020204" pitchFamily="34" charset="0"/>
                <a:ea typeface="Times New Roman" panose="02020603050405020304" pitchFamily="18" charset="0"/>
                <a:cs typeface="Arial" panose="020B0604020202020204" pitchFamily="34" charset="0"/>
              </a:rPr>
              <a:t>. Era </a:t>
            </a:r>
            <a:r>
              <a:rPr lang="en-US" i="1" dirty="0" err="1">
                <a:effectLst/>
                <a:latin typeface="Arial" panose="020B0604020202020204" pitchFamily="34" charset="0"/>
                <a:ea typeface="Times New Roman" panose="02020603050405020304" pitchFamily="18" charset="0"/>
                <a:cs typeface="Arial" panose="020B0604020202020204" pitchFamily="34" charset="0"/>
              </a:rPr>
              <a:t>söner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era </a:t>
            </a:r>
            <a:r>
              <a:rPr lang="en-US" i="1" dirty="0" err="1">
                <a:effectLst/>
                <a:latin typeface="Arial" panose="020B0604020202020204" pitchFamily="34" charset="0"/>
                <a:ea typeface="Times New Roman" panose="02020603050405020304" pitchFamily="18" charset="0"/>
                <a:cs typeface="Arial" panose="020B0604020202020204" pitchFamily="34" charset="0"/>
              </a:rPr>
              <a:t>döttrar</a:t>
            </a:r>
            <a:r>
              <a:rPr lang="en-US" i="1" dirty="0">
                <a:effectLst/>
                <a:latin typeface="Arial" panose="020B0604020202020204" pitchFamily="34" charset="0"/>
                <a:ea typeface="Times New Roman" panose="02020603050405020304" pitchFamily="18" charset="0"/>
                <a:cs typeface="Arial" panose="020B0604020202020204" pitchFamily="34" charset="0"/>
              </a:rPr>
              <a:t> ska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a:t>
            </a:r>
            <a:r>
              <a:rPr lang="en-US" i="1" dirty="0">
                <a:effectLst/>
                <a:latin typeface="Arial" panose="020B0604020202020204" pitchFamily="34" charset="0"/>
                <a:ea typeface="Times New Roman" panose="02020603050405020304" pitchFamily="18" charset="0"/>
                <a:cs typeface="Arial" panose="020B0604020202020204" pitchFamily="34" charset="0"/>
              </a:rPr>
              <a:t>, era </a:t>
            </a:r>
            <a:r>
              <a:rPr lang="en-US" i="1" dirty="0" err="1">
                <a:effectLst/>
                <a:latin typeface="Arial" panose="020B0604020202020204" pitchFamily="34" charset="0"/>
                <a:ea typeface="Times New Roman" panose="02020603050405020304" pitchFamily="18" charset="0"/>
                <a:cs typeface="Arial" panose="020B0604020202020204" pitchFamily="34" charset="0"/>
              </a:rPr>
              <a:t>unga</a:t>
            </a:r>
            <a:r>
              <a:rPr lang="en-US" i="1" dirty="0">
                <a:effectLst/>
                <a:latin typeface="Arial" panose="020B0604020202020204" pitchFamily="34" charset="0"/>
                <a:ea typeface="Times New Roman" panose="02020603050405020304" pitchFamily="18" charset="0"/>
                <a:cs typeface="Arial" panose="020B0604020202020204" pitchFamily="34" charset="0"/>
              </a:rPr>
              <a:t> ska se </a:t>
            </a:r>
            <a:r>
              <a:rPr lang="en-US" i="1" dirty="0" err="1">
                <a:effectLst/>
                <a:latin typeface="Arial" panose="020B0604020202020204" pitchFamily="34" charset="0"/>
                <a:ea typeface="Times New Roman" panose="02020603050405020304" pitchFamily="18" charset="0"/>
                <a:cs typeface="Arial" panose="020B0604020202020204" pitchFamily="34" charset="0"/>
              </a:rPr>
              <a:t>syner</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era </a:t>
            </a:r>
            <a:r>
              <a:rPr lang="en-US" i="1" dirty="0" err="1">
                <a:effectLst/>
                <a:latin typeface="Arial" panose="020B0604020202020204" pitchFamily="34" charset="0"/>
                <a:ea typeface="Times New Roman" panose="02020603050405020304" pitchFamily="18" charset="0"/>
                <a:cs typeface="Arial" panose="020B0604020202020204" pitchFamily="34" charset="0"/>
              </a:rPr>
              <a:t>gamla</a:t>
            </a:r>
            <a:r>
              <a:rPr lang="en-US" i="1" dirty="0">
                <a:effectLst/>
                <a:latin typeface="Arial" panose="020B0604020202020204" pitchFamily="34" charset="0"/>
                <a:ea typeface="Times New Roman" panose="02020603050405020304" pitchFamily="18" charset="0"/>
                <a:cs typeface="Arial" panose="020B0604020202020204" pitchFamily="34" charset="0"/>
              </a:rPr>
              <a:t> ska ha </a:t>
            </a:r>
            <a:r>
              <a:rPr lang="en-US" i="1" dirty="0" err="1">
                <a:effectLst/>
                <a:latin typeface="Arial" panose="020B0604020202020204" pitchFamily="34" charset="0"/>
                <a:ea typeface="Times New Roman" panose="02020603050405020304" pitchFamily="18" charset="0"/>
                <a:cs typeface="Arial" panose="020B0604020202020204" pitchFamily="34" charset="0"/>
              </a:rPr>
              <a:t>drömmar</a:t>
            </a:r>
            <a:r>
              <a:rPr lang="en-US" i="1" dirty="0">
                <a:effectLst/>
                <a:latin typeface="Arial" panose="020B0604020202020204" pitchFamily="34" charset="0"/>
                <a:ea typeface="Times New Roman" panose="02020603050405020304" pitchFamily="18" charset="0"/>
                <a:cs typeface="Arial" panose="020B0604020202020204" pitchFamily="34" charset="0"/>
              </a:rPr>
              <a:t>. 18 Ja, </a:t>
            </a:r>
            <a:r>
              <a:rPr lang="en-US" i="1" dirty="0" err="1">
                <a:effectLst/>
                <a:latin typeface="Arial" panose="020B0604020202020204" pitchFamily="34" charset="0"/>
                <a:ea typeface="Times New Roman" panose="02020603050405020304" pitchFamily="18" charset="0"/>
                <a:cs typeface="Arial" panose="020B0604020202020204" pitchFamily="34" charset="0"/>
              </a:rPr>
              <a:t>över</a:t>
            </a:r>
            <a:r>
              <a:rPr lang="en-US" i="1" dirty="0">
                <a:effectLst/>
                <a:latin typeface="Arial" panose="020B0604020202020204" pitchFamily="34" charset="0"/>
                <a:ea typeface="Times New Roman" panose="02020603050405020304" pitchFamily="18" charset="0"/>
                <a:cs typeface="Arial" panose="020B0604020202020204" pitchFamily="34" charset="0"/>
              </a:rPr>
              <a:t> mina </a:t>
            </a:r>
            <a:r>
              <a:rPr lang="en-US" i="1" dirty="0" err="1">
                <a:effectLst/>
                <a:latin typeface="Arial" panose="020B0604020202020204" pitchFamily="34" charset="0"/>
                <a:ea typeface="Times New Roman" panose="02020603050405020304" pitchFamily="18" charset="0"/>
                <a:cs typeface="Arial" panose="020B0604020202020204" pitchFamily="34" charset="0"/>
              </a:rPr>
              <a:t>tjänare</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tjänarinnor</a:t>
            </a:r>
            <a:r>
              <a:rPr lang="en-US" i="1" dirty="0">
                <a:effectLst/>
                <a:latin typeface="Arial" panose="020B0604020202020204" pitchFamily="34" charset="0"/>
                <a:ea typeface="Times New Roman" panose="02020603050405020304" pitchFamily="18" charset="0"/>
                <a:cs typeface="Arial" panose="020B0604020202020204" pitchFamily="34" charset="0"/>
              </a:rPr>
              <a:t> ska jag </a:t>
            </a:r>
            <a:r>
              <a:rPr lang="en-US" i="1" dirty="0" err="1">
                <a:effectLst/>
                <a:latin typeface="Arial" panose="020B0604020202020204" pitchFamily="34" charset="0"/>
                <a:ea typeface="Times New Roman" panose="02020603050405020304" pitchFamily="18" charset="0"/>
                <a:cs typeface="Arial" panose="020B0604020202020204" pitchFamily="34" charset="0"/>
              </a:rPr>
              <a:t>i</a:t>
            </a:r>
            <a:r>
              <a:rPr lang="en-US" i="1" dirty="0">
                <a:effectLst/>
                <a:latin typeface="Arial" panose="020B0604020202020204" pitchFamily="34" charset="0"/>
                <a:ea typeface="Times New Roman" panose="02020603050405020304" pitchFamily="18" charset="0"/>
                <a:cs typeface="Arial" panose="020B0604020202020204" pitchFamily="34" charset="0"/>
              </a:rPr>
              <a:t> de </a:t>
            </a:r>
            <a:r>
              <a:rPr lang="en-US" i="1" dirty="0" err="1">
                <a:effectLst/>
                <a:latin typeface="Arial" panose="020B0604020202020204" pitchFamily="34" charset="0"/>
                <a:ea typeface="Times New Roman" panose="02020603050405020304" pitchFamily="18" charset="0"/>
                <a:cs typeface="Arial" panose="020B0604020202020204" pitchFamily="34" charset="0"/>
              </a:rPr>
              <a:t>dagarna</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en-US" i="1" dirty="0" err="1">
                <a:effectLst/>
                <a:latin typeface="Arial" panose="020B0604020202020204" pitchFamily="34" charset="0"/>
                <a:ea typeface="Times New Roman" panose="02020603050405020304" pitchFamily="18" charset="0"/>
                <a:cs typeface="Arial" panose="020B0604020202020204" pitchFamily="34" charset="0"/>
              </a:rPr>
              <a:t>utgjuta</a:t>
            </a:r>
            <a:r>
              <a:rPr lang="en-US" i="1" dirty="0">
                <a:effectLst/>
                <a:latin typeface="Arial" panose="020B0604020202020204" pitchFamily="34" charset="0"/>
                <a:ea typeface="Times New Roman" panose="02020603050405020304" pitchFamily="18" charset="0"/>
                <a:cs typeface="Arial" panose="020B0604020202020204" pitchFamily="34" charset="0"/>
              </a:rPr>
              <a:t> av min Ande, </a:t>
            </a:r>
            <a:r>
              <a:rPr lang="en-US" i="1" dirty="0" err="1">
                <a:effectLst/>
                <a:latin typeface="Arial" panose="020B0604020202020204" pitchFamily="34" charset="0"/>
                <a:ea typeface="Times New Roman" panose="02020603050405020304" pitchFamily="18" charset="0"/>
                <a:cs typeface="Arial" panose="020B0604020202020204" pitchFamily="34" charset="0"/>
              </a:rPr>
              <a:t>och</a:t>
            </a:r>
            <a:r>
              <a:rPr lang="en-US" i="1" dirty="0">
                <a:effectLst/>
                <a:latin typeface="Arial" panose="020B0604020202020204" pitchFamily="34" charset="0"/>
                <a:ea typeface="Times New Roman" panose="02020603050405020304" pitchFamily="18" charset="0"/>
                <a:cs typeface="Arial" panose="020B0604020202020204" pitchFamily="34" charset="0"/>
              </a:rPr>
              <a:t> de ska </a:t>
            </a:r>
            <a:r>
              <a:rPr lang="en-US" i="1" dirty="0" err="1">
                <a:effectLst/>
                <a:latin typeface="Arial" panose="020B0604020202020204" pitchFamily="34" charset="0"/>
                <a:ea typeface="Times New Roman" panose="02020603050405020304" pitchFamily="18" charset="0"/>
                <a:cs typeface="Arial" panose="020B0604020202020204" pitchFamily="34" charset="0"/>
              </a:rPr>
              <a:t>profetera</a:t>
            </a:r>
            <a:r>
              <a:rPr lang="en-US"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3416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71098</TotalTime>
  <Words>1438</Words>
  <Application>Microsoft Macintosh PowerPoint</Application>
  <PresentationFormat>Widescreen</PresentationFormat>
  <Paragraphs>266</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Times New Roman</vt:lpstr>
      <vt:lpstr>Office Theme</vt:lpstr>
      <vt:lpstr>PowerPoint Presentation</vt:lpstr>
      <vt:lpstr>PowerPoint Presentation</vt:lpstr>
      <vt:lpstr>The need for the ”five-fold” ministry perspective   Ett behov av att få ett perspektiv på femfaldig tjänst</vt:lpstr>
      <vt:lpstr>PowerPoint Presentation</vt:lpstr>
      <vt:lpstr>The need for the ”five-fold” ministry perspective   Ett behov av att få ett perspektiv på femfaldig tjänst</vt:lpstr>
      <vt:lpstr>The Office of the prophet amongst the Fivefold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van dinther</dc:creator>
  <cp:lastModifiedBy>john van dinther</cp:lastModifiedBy>
  <cp:revision>22</cp:revision>
  <dcterms:created xsi:type="dcterms:W3CDTF">2024-11-03T09:21:51Z</dcterms:created>
  <dcterms:modified xsi:type="dcterms:W3CDTF">2025-03-04T08:20:19Z</dcterms:modified>
</cp:coreProperties>
</file>