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56" r:id="rId2"/>
    <p:sldId id="359" r:id="rId3"/>
    <p:sldId id="360" r:id="rId4"/>
    <p:sldId id="358" r:id="rId5"/>
    <p:sldId id="354" r:id="rId6"/>
    <p:sldId id="361" r:id="rId7"/>
    <p:sldId id="362" r:id="rId8"/>
    <p:sldId id="363" r:id="rId9"/>
    <p:sldId id="364" r:id="rId10"/>
    <p:sldId id="365" r:id="rId11"/>
    <p:sldId id="366" r:id="rId12"/>
    <p:sldId id="367" r:id="rId13"/>
    <p:sldId id="368" r:id="rId14"/>
    <p:sldId id="369" r:id="rId15"/>
    <p:sldId id="370" r:id="rId16"/>
    <p:sldId id="3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CC36"/>
    <a:srgbClr val="F4F406"/>
    <a:srgbClr val="FBA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55"/>
    <p:restoredTop sz="75342"/>
  </p:normalViewPr>
  <p:slideViewPr>
    <p:cSldViewPr snapToGrid="0">
      <p:cViewPr varScale="1">
        <p:scale>
          <a:sx n="70" d="100"/>
          <a:sy n="70" d="100"/>
        </p:scale>
        <p:origin x="184" y="70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1947-775C-7344-AE0F-4511446B22CC}" type="datetimeFigureOut">
              <a:rPr lang="en-US" smtClean="0"/>
              <a:t>2/17/25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15F58-33D0-BB4E-8258-231CA0C357A1}" type="slidenum">
              <a:rPr lang="en-US" smtClean="0"/>
              <a:t>‹#›</a:t>
            </a:fld>
            <a:endParaRPr lang="en-US"/>
          </a:p>
        </p:txBody>
      </p:sp>
    </p:spTree>
    <p:extLst>
      <p:ext uri="{BB962C8B-B14F-4D97-AF65-F5344CB8AC3E}">
        <p14:creationId xmlns:p14="http://schemas.microsoft.com/office/powerpoint/2010/main" val="294593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1E647-6DE7-AC3B-7452-EC2B5A5D1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DC718-6A06-4D00-E951-A7AD88CC27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CE4723-4740-7CA6-9D8F-7C90177665F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AFB0A5-951B-AF6E-0A18-888C69E4C344}"/>
              </a:ext>
            </a:extLst>
          </p:cNvPr>
          <p:cNvSpPr>
            <a:spLocks noGrp="1"/>
          </p:cNvSpPr>
          <p:nvPr>
            <p:ph type="sldNum" sz="quarter" idx="5"/>
          </p:nvPr>
        </p:nvSpPr>
        <p:spPr/>
        <p:txBody>
          <a:bodyPr/>
          <a:lstStyle/>
          <a:p>
            <a:fld id="{A2215F58-33D0-BB4E-8258-231CA0C357A1}" type="slidenum">
              <a:rPr lang="en-US" smtClean="0"/>
              <a:t>3</a:t>
            </a:fld>
            <a:endParaRPr lang="en-US"/>
          </a:p>
        </p:txBody>
      </p:sp>
    </p:spTree>
    <p:extLst>
      <p:ext uri="{BB962C8B-B14F-4D97-AF65-F5344CB8AC3E}">
        <p14:creationId xmlns:p14="http://schemas.microsoft.com/office/powerpoint/2010/main" val="3939986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4</a:t>
            </a:fld>
            <a:endParaRPr lang="en-US"/>
          </a:p>
        </p:txBody>
      </p:sp>
    </p:spTree>
    <p:extLst>
      <p:ext uri="{BB962C8B-B14F-4D97-AF65-F5344CB8AC3E}">
        <p14:creationId xmlns:p14="http://schemas.microsoft.com/office/powerpoint/2010/main" val="1179316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9</a:t>
            </a:fld>
            <a:endParaRPr lang="en-US"/>
          </a:p>
        </p:txBody>
      </p:sp>
    </p:spTree>
    <p:extLst>
      <p:ext uri="{BB962C8B-B14F-4D97-AF65-F5344CB8AC3E}">
        <p14:creationId xmlns:p14="http://schemas.microsoft.com/office/powerpoint/2010/main" val="178468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B96ED-0847-F0C9-33F0-9F656D669B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AB0C74-1EEE-F916-74B9-E7DB47F219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721818-E626-9B46-C475-69B510916BA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F5C5E75-DBCB-EB4F-6FBC-F6BF2A58CDCD}"/>
              </a:ext>
            </a:extLst>
          </p:cNvPr>
          <p:cNvSpPr>
            <a:spLocks noGrp="1"/>
          </p:cNvSpPr>
          <p:nvPr>
            <p:ph type="sldNum" sz="quarter" idx="5"/>
          </p:nvPr>
        </p:nvSpPr>
        <p:spPr/>
        <p:txBody>
          <a:bodyPr/>
          <a:lstStyle/>
          <a:p>
            <a:fld id="{A2215F58-33D0-BB4E-8258-231CA0C357A1}" type="slidenum">
              <a:rPr lang="en-US" smtClean="0"/>
              <a:t>13</a:t>
            </a:fld>
            <a:endParaRPr lang="en-US"/>
          </a:p>
        </p:txBody>
      </p:sp>
    </p:spTree>
    <p:extLst>
      <p:ext uri="{BB962C8B-B14F-4D97-AF65-F5344CB8AC3E}">
        <p14:creationId xmlns:p14="http://schemas.microsoft.com/office/powerpoint/2010/main" val="2202279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E58C0-3EA4-931E-E00A-E71AB78A69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A6E440-79EC-E1EA-964D-F91DE000B1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3141ED-9D3F-95BB-D275-B4E78E6175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C7C59E5-4BA5-2BE0-7588-0DD635F0622D}"/>
              </a:ext>
            </a:extLst>
          </p:cNvPr>
          <p:cNvSpPr>
            <a:spLocks noGrp="1"/>
          </p:cNvSpPr>
          <p:nvPr>
            <p:ph type="sldNum" sz="quarter" idx="5"/>
          </p:nvPr>
        </p:nvSpPr>
        <p:spPr/>
        <p:txBody>
          <a:bodyPr/>
          <a:lstStyle/>
          <a:p>
            <a:fld id="{A2215F58-33D0-BB4E-8258-231CA0C357A1}" type="slidenum">
              <a:rPr lang="en-US" smtClean="0"/>
              <a:t>14</a:t>
            </a:fld>
            <a:endParaRPr lang="en-US"/>
          </a:p>
        </p:txBody>
      </p:sp>
    </p:spTree>
    <p:extLst>
      <p:ext uri="{BB962C8B-B14F-4D97-AF65-F5344CB8AC3E}">
        <p14:creationId xmlns:p14="http://schemas.microsoft.com/office/powerpoint/2010/main" val="3032794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06662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33092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95000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70286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6A5DC9-71E8-6548-B91B-4D234A07D767}" type="datetimeFigureOut">
              <a:rPr lang="en-US" smtClean="0"/>
              <a:t>2/17/25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9108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6A5DC9-71E8-6548-B91B-4D234A07D767}" type="datetimeFigureOut">
              <a:rPr lang="en-US" smtClean="0"/>
              <a:t>2/17/25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66252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6A5DC9-71E8-6548-B91B-4D234A07D767}" type="datetimeFigureOut">
              <a:rPr lang="en-US" smtClean="0"/>
              <a:t>2/17/25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88891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6A5DC9-71E8-6548-B91B-4D234A07D767}" type="datetimeFigureOut">
              <a:rPr lang="en-US" smtClean="0"/>
              <a:t>2/17/25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14994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A5DC9-71E8-6548-B91B-4D234A07D767}" type="datetimeFigureOut">
              <a:rPr lang="en-US" smtClean="0"/>
              <a:t>2/17/25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05393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2/17/25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57208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2/17/25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46719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4A6A5DC9-71E8-6548-B91B-4D234A07D767}" type="datetimeFigureOut">
              <a:rPr lang="en-US" smtClean="0"/>
              <a:t>2/17/25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890687BB-AF02-9B45-AAA0-010726AEC901}" type="slidenum">
              <a:rPr lang="en-US" smtClean="0"/>
              <a:t>‹#›</a:t>
            </a:fld>
            <a:endParaRPr lang="en-US"/>
          </a:p>
        </p:txBody>
      </p:sp>
    </p:spTree>
    <p:extLst>
      <p:ext uri="{BB962C8B-B14F-4D97-AF65-F5344CB8AC3E}">
        <p14:creationId xmlns:p14="http://schemas.microsoft.com/office/powerpoint/2010/main" val="26188702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iblegateway.com/passage/?search=Acts%2019%3A21-22%20&amp;version=NIV;SFB15#fsv-SFB15-27661a" TargetMode="Externa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s://www.biblegateway.com/passage/?search=Acts%2019%3A21-22%20&amp;version=NIV;SFB15#fsv-SFB15-27662b"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image2.jpg" descr="A maze with a yellow dot&#10;&#10;Description automatically generated">
            <a:extLst>
              <a:ext uri="{FF2B5EF4-FFF2-40B4-BE49-F238E27FC236}">
                <a16:creationId xmlns:a16="http://schemas.microsoft.com/office/drawing/2014/main" id="{D08B442A-E06C-0D98-DB30-F79B4DFC9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85" y="635875"/>
            <a:ext cx="1532153" cy="2106711"/>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1.jpg">
            <a:extLst>
              <a:ext uri="{FF2B5EF4-FFF2-40B4-BE49-F238E27FC236}">
                <a16:creationId xmlns:a16="http://schemas.microsoft.com/office/drawing/2014/main" id="{9C9EA3C5-84B1-1E28-9C44-EA50B09C8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923" y="1781211"/>
            <a:ext cx="5601937" cy="7181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BADAA2A-3AE8-42D5-F5B9-7A3FB98361C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45D9AE4B-7C18-3A83-53CB-02F13678C527}"/>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CF37B4FF-ED1E-EAE4-D34A-DCE42AE51EEE}"/>
              </a:ext>
            </a:extLst>
          </p:cNvPr>
          <p:cNvSpPr>
            <a:spLocks noChangeArrowheads="1"/>
          </p:cNvSpPr>
          <p:nvPr/>
        </p:nvSpPr>
        <p:spPr bwMode="auto">
          <a:xfrm>
            <a:off x="1975945" y="2921261"/>
            <a:ext cx="82401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a:ln>
                  <a:noFill/>
                </a:ln>
                <a:solidFill>
                  <a:schemeClr val="bg1"/>
                </a:solidFill>
                <a:effectLst/>
                <a:latin typeface="Arial" panose="020B0604020202020204" pitchFamily="34" charset="0"/>
                <a:ea typeface="Cambria" panose="02040503050406030204" pitchFamily="18" charset="0"/>
                <a:cs typeface="Times New Roman" panose="02020603050405020304" pitchFamily="18" charset="0"/>
              </a:rPr>
              <a:t>What I have learned during my 50 years of Christian ministry </a:t>
            </a:r>
            <a:r>
              <a:rPr kumimoji="0" lang="en-US" altLang="en-US" sz="4000" b="0" i="0" u="none" strike="noStrike" cap="none" normalizeH="0" baseline="0" dirty="0">
                <a:ln>
                  <a:noFill/>
                </a:ln>
                <a:solidFill>
                  <a:srgbClr val="ECCC36"/>
                </a:solidFill>
                <a:effectLst/>
                <a:latin typeface="Arial" panose="020B0604020202020204" pitchFamily="34" charset="0"/>
                <a:ea typeface="Cambria" panose="02040503050406030204" pitchFamily="18" charset="0"/>
                <a:cs typeface="Times New Roman" panose="02020603050405020304" pitchFamily="18" charset="0"/>
              </a:rPr>
              <a:t>(and how it might help you)</a:t>
            </a:r>
            <a:endParaRPr kumimoji="0" lang="en-US" altLang="en-US" sz="4000" b="0" i="0" u="none" strike="noStrike" cap="none" normalizeH="0" baseline="0" dirty="0">
              <a:ln>
                <a:noFill/>
              </a:ln>
              <a:solidFill>
                <a:srgbClr val="ECCC36"/>
              </a:solidFill>
              <a:effectLst/>
              <a:latin typeface="Arial" panose="020B0604020202020204" pitchFamily="34" charset="0"/>
            </a:endParaRPr>
          </a:p>
        </p:txBody>
      </p:sp>
    </p:spTree>
    <p:extLst>
      <p:ext uri="{BB962C8B-B14F-4D97-AF65-F5344CB8AC3E}">
        <p14:creationId xmlns:p14="http://schemas.microsoft.com/office/powerpoint/2010/main" val="281787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F1E4FE-0AFF-D5B6-8D40-65DDA4983ED2}"/>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FF1B2E9B-472E-E1A5-65D5-A1D14F95EA2F}"/>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640C2D17-BE91-7460-F614-2402F3DC8601}"/>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Mark 1:14-15 After John was put in prison, Jesus went into Galilee, proclaiming the good news of God. 15 “The time has come,” he said. “The kingdom of God has come near. Repent and believe the good news!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Markusevangeliet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 1:14-15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Efter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Johannes hade blivit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fängslad</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kom</a:t>
            </a:r>
            <a:r>
              <a:rPr lang="en-US" sz="3200" i="1" dirty="0">
                <a:effectLst/>
                <a:latin typeface="Arial" panose="020B0604020202020204" pitchFamily="34" charset="0"/>
                <a:ea typeface="Times New Roman" panose="02020603050405020304" pitchFamily="18" charset="0"/>
                <a:cs typeface="Arial" panose="020B0604020202020204" pitchFamily="34" charset="0"/>
              </a:rPr>
              <a:t> Jesus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Galileen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förkunnade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Guds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evangelium</a:t>
            </a:r>
            <a:r>
              <a:rPr lang="en-US" sz="3200" i="1" dirty="0">
                <a:effectLst/>
                <a:latin typeface="Arial" panose="020B0604020202020204" pitchFamily="34" charset="0"/>
                <a:ea typeface="Times New Roman" panose="02020603050405020304" pitchFamily="18" charset="0"/>
                <a:cs typeface="Arial" panose="020B0604020202020204" pitchFamily="34" charset="0"/>
              </a:rPr>
              <a:t>. 15  Han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sade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Tiden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inne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Guds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rike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nära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Omvänd</a:t>
            </a:r>
            <a:r>
              <a:rPr lang="en-US" sz="3200" i="1" dirty="0">
                <a:effectLst/>
                <a:latin typeface="Arial" panose="020B0604020202020204" pitchFamily="34" charset="0"/>
                <a:ea typeface="Times New Roman" panose="02020603050405020304" pitchFamily="18" charset="0"/>
                <a:cs typeface="Arial" panose="020B0604020202020204" pitchFamily="34" charset="0"/>
              </a:rPr>
              <a:t> er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tro</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6966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AE8D48-F774-0963-9735-D29F82BC9EF4}"/>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205347E-A5BA-5BB0-3DBE-82A067D04849}"/>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15D7EA55-EBDE-1CC2-61CA-FDC97606EE1F}"/>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John 10: 11 “I am the good shepherd. The good shepherd lays down his life for the sheep.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Johannesevangeliet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 10:11  Jag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den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gode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herden</a:t>
            </a:r>
            <a:r>
              <a:rPr lang="en-US" sz="3200" i="1" dirty="0">
                <a:effectLst/>
                <a:latin typeface="Arial" panose="020B0604020202020204" pitchFamily="34" charset="0"/>
                <a:ea typeface="Times New Roman" panose="02020603050405020304" pitchFamily="18" charset="0"/>
                <a:cs typeface="Arial" panose="020B0604020202020204" pitchFamily="34" charset="0"/>
              </a:rPr>
              <a:t>. Den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gode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herden</a:t>
            </a:r>
            <a:r>
              <a:rPr lang="en-US" sz="3200" i="1" dirty="0">
                <a:effectLst/>
                <a:latin typeface="Arial" panose="020B0604020202020204" pitchFamily="34" charset="0"/>
                <a:ea typeface="Times New Roman" panose="02020603050405020304" pitchFamily="18" charset="0"/>
                <a:cs typeface="Arial" panose="020B0604020202020204" pitchFamily="34" charset="0"/>
              </a:rPr>
              <a:t> ger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sitt</a:t>
            </a:r>
            <a:r>
              <a:rPr lang="en-US" sz="3200" i="1" dirty="0">
                <a:effectLst/>
                <a:latin typeface="Arial" panose="020B0604020202020204" pitchFamily="34" charset="0"/>
                <a:ea typeface="Times New Roman" panose="02020603050405020304" pitchFamily="18" charset="0"/>
                <a:cs typeface="Arial" panose="020B0604020202020204" pitchFamily="34" charset="0"/>
              </a:rPr>
              <a:t> liv för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fåren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1439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A7CEFE-F1ED-4F7E-CD5F-26A132CAD7F8}"/>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2113F63F-2912-A29D-7523-EC40744976B4}"/>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8883104D-6DE0-ED17-B294-76D8A772FE83}"/>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Matthew 7:29 …because he taught as one who had authority, and not as their teachers of the law.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Matteusevangeliet</a:t>
            </a:r>
            <a:r>
              <a:rPr lang="en-US" sz="3200" i="1" dirty="0">
                <a:effectLst/>
                <a:latin typeface="Arial" panose="020B0604020202020204" pitchFamily="34" charset="0"/>
                <a:ea typeface="Times New Roman" panose="02020603050405020304" pitchFamily="18" charset="0"/>
                <a:cs typeface="Arial" panose="020B0604020202020204" pitchFamily="34" charset="0"/>
              </a:rPr>
              <a:t> 7:29…för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undervisade</a:t>
            </a:r>
            <a:r>
              <a:rPr lang="en-US" sz="3200" i="1" dirty="0">
                <a:effectLst/>
                <a:latin typeface="Arial" panose="020B0604020202020204" pitchFamily="34" charset="0"/>
                <a:ea typeface="Times New Roman" panose="02020603050405020304" pitchFamily="18" charset="0"/>
                <a:cs typeface="Arial" panose="020B0604020202020204" pitchFamily="34" charset="0"/>
              </a:rPr>
              <a:t> dem med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auktoritet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inte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deras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skriftlärda</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0420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419699B-98BB-5E49-E1BB-158477B871CF}"/>
            </a:ext>
          </a:extLst>
        </p:cNvPr>
        <p:cNvGrpSpPr/>
        <p:nvPr/>
      </p:nvGrpSpPr>
      <p:grpSpPr>
        <a:xfrm>
          <a:off x="0" y="0"/>
          <a:ext cx="0" cy="0"/>
          <a:chOff x="0" y="0"/>
          <a:chExt cx="0" cy="0"/>
        </a:xfrm>
      </p:grpSpPr>
      <p:pic>
        <p:nvPicPr>
          <p:cNvPr id="7" name="Picture 6" descr="A black background with red text&#10;&#10;AI-generated content may be incorrect.">
            <a:extLst>
              <a:ext uri="{FF2B5EF4-FFF2-40B4-BE49-F238E27FC236}">
                <a16:creationId xmlns:a16="http://schemas.microsoft.com/office/drawing/2014/main" id="{D370E9F8-E2C3-9A7B-23C6-9FC9146858DF}"/>
              </a:ext>
            </a:extLst>
          </p:cNvPr>
          <p:cNvPicPr>
            <a:picLocks noChangeAspect="1"/>
          </p:cNvPicPr>
          <p:nvPr/>
        </p:nvPicPr>
        <p:blipFill rotWithShape="1">
          <a:blip r:embed="rId3">
            <a:extLst>
              <a:ext uri="{28A0092B-C50C-407E-A947-70E740481C1C}">
                <a14:useLocalDpi xmlns:a14="http://schemas.microsoft.com/office/drawing/2010/main" val="0"/>
              </a:ext>
            </a:extLst>
          </a:blip>
          <a:srcRect l="3305"/>
          <a:stretch/>
        </p:blipFill>
        <p:spPr bwMode="auto">
          <a:xfrm>
            <a:off x="1105135" y="65316"/>
            <a:ext cx="10194237" cy="6740285"/>
          </a:xfrm>
          <a:prstGeom prst="rect">
            <a:avLst/>
          </a:prstGeom>
          <a:ln w="25400"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9E05E335-D618-B325-DC64-E5A1917859A6}"/>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056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E3A22CC-ACE7-0E23-F2CC-1A89FFFD9761}"/>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349C2F52-6C82-0D87-D628-91209D8C4C66}"/>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pic>
        <p:nvPicPr>
          <p:cNvPr id="2" name="Picture 1" descr="A black background with red text&#10;&#10;AI-generated content may be incorrect.">
            <a:extLst>
              <a:ext uri="{FF2B5EF4-FFF2-40B4-BE49-F238E27FC236}">
                <a16:creationId xmlns:a16="http://schemas.microsoft.com/office/drawing/2014/main" id="{DAFCE247-081B-BACC-D3C6-55373521DA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8891" y="220435"/>
            <a:ext cx="10354218" cy="6417129"/>
          </a:xfrm>
          <a:prstGeom prst="rect">
            <a:avLst/>
          </a:prstGeom>
          <a:ln w="25400">
            <a:solidFill>
              <a:schemeClr val="tx1"/>
            </a:solidFill>
          </a:ln>
        </p:spPr>
      </p:pic>
    </p:spTree>
    <p:extLst>
      <p:ext uri="{BB962C8B-B14F-4D97-AF65-F5344CB8AC3E}">
        <p14:creationId xmlns:p14="http://schemas.microsoft.com/office/powerpoint/2010/main" val="1035318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CCC84-1971-BC2A-87BF-A7A7E2E43F76}"/>
              </a:ext>
            </a:extLst>
          </p:cNvPr>
          <p:cNvSpPr>
            <a:spLocks noGrp="1"/>
          </p:cNvSpPr>
          <p:nvPr>
            <p:ph type="title"/>
          </p:nvPr>
        </p:nvSpPr>
        <p:spPr/>
        <p:txBody>
          <a:bodyPr/>
          <a:lstStyle/>
          <a:p>
            <a:endParaRPr lang="en-US"/>
          </a:p>
        </p:txBody>
      </p:sp>
      <p:pic>
        <p:nvPicPr>
          <p:cNvPr id="1026" name="Picture 2" descr="apostle">
            <a:extLst>
              <a:ext uri="{FF2B5EF4-FFF2-40B4-BE49-F238E27FC236}">
                <a16:creationId xmlns:a16="http://schemas.microsoft.com/office/drawing/2014/main" id="{AE6F3A05-4430-4D98-ADB6-84DFAF6B42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6533"/>
          <a:stretch/>
        </p:blipFill>
        <p:spPr bwMode="auto">
          <a:xfrm>
            <a:off x="535756" y="0"/>
            <a:ext cx="11055788" cy="6923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840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FA4D314-98EA-66D0-F0E0-84F87B7963B1}"/>
            </a:ext>
          </a:extLst>
        </p:cNvPr>
        <p:cNvGrpSpPr/>
        <p:nvPr/>
      </p:nvGrpSpPr>
      <p:grpSpPr>
        <a:xfrm>
          <a:off x="0" y="0"/>
          <a:ext cx="0" cy="0"/>
          <a:chOff x="0" y="0"/>
          <a:chExt cx="0" cy="0"/>
        </a:xfrm>
      </p:grpSpPr>
      <p:sp>
        <p:nvSpPr>
          <p:cNvPr id="3079" name="Rectangle 307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02AC50-50EB-271D-941A-A7067DA43452}"/>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The Office of Apostle amongst the Fivefold</a:t>
            </a:r>
            <a:br>
              <a:rPr lang="en-US" sz="2600" kern="1200" dirty="0">
                <a:solidFill>
                  <a:srgbClr val="FFFFFF"/>
                </a:solidFill>
                <a:latin typeface="+mj-lt"/>
                <a:ea typeface="+mj-ea"/>
                <a:cs typeface="+mj-cs"/>
              </a:rPr>
            </a:br>
            <a:endParaRPr lang="en-US" sz="2600" kern="1200" dirty="0">
              <a:solidFill>
                <a:srgbClr val="FFFFFF"/>
              </a:solidFill>
              <a:latin typeface="+mj-lt"/>
              <a:ea typeface="+mj-ea"/>
              <a:cs typeface="+mj-cs"/>
            </a:endParaRPr>
          </a:p>
        </p:txBody>
      </p:sp>
      <p:pic>
        <p:nvPicPr>
          <p:cNvPr id="3074" name="Picture 2" descr="modern day apostles">
            <a:extLst>
              <a:ext uri="{FF2B5EF4-FFF2-40B4-BE49-F238E27FC236}">
                <a16:creationId xmlns:a16="http://schemas.microsoft.com/office/drawing/2014/main" id="{0F225454-949B-A4C3-5017-2EC3861DDE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25"/>
          <a:stretch/>
        </p:blipFill>
        <p:spPr bwMode="auto">
          <a:xfrm>
            <a:off x="3532642" y="713107"/>
            <a:ext cx="8019278" cy="543178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023F28-BE99-B18A-EB91-A7DF523A3D1C}"/>
              </a:ext>
            </a:extLst>
          </p:cNvPr>
          <p:cNvSpPr txBox="1"/>
          <p:nvPr/>
        </p:nvSpPr>
        <p:spPr>
          <a:xfrm>
            <a:off x="3049524" y="1770579"/>
            <a:ext cx="6099048" cy="2585323"/>
          </a:xfrm>
          <a:prstGeom prst="rect">
            <a:avLst/>
          </a:prstGeom>
          <a:noFill/>
        </p:spPr>
        <p:txBody>
          <a:bodyPr wrap="square">
            <a:spAutoFit/>
          </a:bodyPr>
          <a:lstStyle/>
          <a:p>
            <a:r>
              <a:rPr lang="en-US" b="1" dirty="0" err="1"/>
              <a:t>Apostlagärningarna</a:t>
            </a:r>
            <a:r>
              <a:rPr lang="en-US" b="1" dirty="0"/>
              <a:t> 19:21-22</a:t>
            </a:r>
          </a:p>
          <a:p>
            <a:r>
              <a:rPr lang="en-US" b="1" dirty="0">
                <a:effectLst/>
              </a:rPr>
              <a:t>Svenska </a:t>
            </a:r>
            <a:r>
              <a:rPr lang="en-US" b="1" dirty="0" err="1">
                <a:effectLst/>
              </a:rPr>
              <a:t>Folkbibeln</a:t>
            </a:r>
            <a:r>
              <a:rPr lang="en-US" b="1" dirty="0">
                <a:effectLst/>
              </a:rPr>
              <a:t> 2015</a:t>
            </a:r>
          </a:p>
          <a:p>
            <a:r>
              <a:rPr lang="en-US" b="1" dirty="0" err="1"/>
              <a:t>Upplopp</a:t>
            </a:r>
            <a:r>
              <a:rPr lang="en-US" b="1" dirty="0"/>
              <a:t> </a:t>
            </a:r>
            <a:r>
              <a:rPr lang="en-US" b="1" dirty="0" err="1"/>
              <a:t>i</a:t>
            </a:r>
            <a:r>
              <a:rPr lang="en-US" b="1" dirty="0"/>
              <a:t> </a:t>
            </a:r>
            <a:r>
              <a:rPr lang="en-US" b="1" dirty="0" err="1"/>
              <a:t>Efesos</a:t>
            </a:r>
            <a:endParaRPr lang="en-US" b="1" dirty="0"/>
          </a:p>
          <a:p>
            <a:r>
              <a:rPr lang="en-US" baseline="30000" dirty="0"/>
              <a:t>21 </a:t>
            </a:r>
            <a:r>
              <a:rPr lang="en-US" dirty="0"/>
              <a:t> </a:t>
            </a:r>
            <a:r>
              <a:rPr lang="en-US" dirty="0" err="1"/>
              <a:t>När</a:t>
            </a:r>
            <a:r>
              <a:rPr lang="en-US" dirty="0"/>
              <a:t> </a:t>
            </a:r>
            <a:r>
              <a:rPr lang="en-US" dirty="0" err="1"/>
              <a:t>detta</a:t>
            </a:r>
            <a:r>
              <a:rPr lang="en-US" dirty="0"/>
              <a:t> var </a:t>
            </a:r>
            <a:r>
              <a:rPr lang="en-US" dirty="0" err="1"/>
              <a:t>över</a:t>
            </a:r>
            <a:r>
              <a:rPr lang="en-US" dirty="0"/>
              <a:t> </a:t>
            </a:r>
            <a:r>
              <a:rPr lang="en-US" dirty="0" err="1"/>
              <a:t>bestämde</a:t>
            </a:r>
            <a:r>
              <a:rPr lang="en-US" dirty="0"/>
              <a:t> sig Paulus </a:t>
            </a:r>
            <a:r>
              <a:rPr lang="en-US" dirty="0" err="1"/>
              <a:t>i</a:t>
            </a:r>
            <a:r>
              <a:rPr lang="en-US" dirty="0"/>
              <a:t> </a:t>
            </a:r>
            <a:r>
              <a:rPr lang="en-US" dirty="0" err="1"/>
              <a:t>anden</a:t>
            </a:r>
            <a:r>
              <a:rPr lang="en-US" baseline="30000" dirty="0"/>
              <a:t>[</a:t>
            </a:r>
            <a:r>
              <a:rPr lang="en-US" baseline="30000" dirty="0">
                <a:hlinkClick r:id="rId3" tooltip="See footnote a"/>
              </a:rPr>
              <a:t>a</a:t>
            </a:r>
            <a:r>
              <a:rPr lang="en-US" baseline="30000" dirty="0"/>
              <a:t>]</a:t>
            </a:r>
            <a:r>
              <a:rPr lang="en-US" dirty="0"/>
              <a:t> för </a:t>
            </a:r>
            <a:r>
              <a:rPr lang="en-US" dirty="0" err="1"/>
              <a:t>att</a:t>
            </a:r>
            <a:r>
              <a:rPr lang="en-US" dirty="0"/>
              <a:t> </a:t>
            </a:r>
            <a:r>
              <a:rPr lang="en-US" dirty="0" err="1"/>
              <a:t>resa</a:t>
            </a:r>
            <a:r>
              <a:rPr lang="en-US" dirty="0"/>
              <a:t> </a:t>
            </a:r>
            <a:r>
              <a:rPr lang="en-US" dirty="0" err="1"/>
              <a:t>genom</a:t>
            </a:r>
            <a:r>
              <a:rPr lang="en-US" dirty="0"/>
              <a:t> </a:t>
            </a:r>
            <a:r>
              <a:rPr lang="en-US" dirty="0" err="1"/>
              <a:t>Makedonien</a:t>
            </a:r>
            <a:r>
              <a:rPr lang="en-US" dirty="0"/>
              <a:t> </a:t>
            </a:r>
            <a:r>
              <a:rPr lang="en-US" dirty="0" err="1"/>
              <a:t>och</a:t>
            </a:r>
            <a:r>
              <a:rPr lang="en-US" dirty="0"/>
              <a:t> Achaia </a:t>
            </a:r>
            <a:r>
              <a:rPr lang="en-US" dirty="0" err="1"/>
              <a:t>och</a:t>
            </a:r>
            <a:r>
              <a:rPr lang="en-US" dirty="0"/>
              <a:t> sedan till Jerusalem. Han </a:t>
            </a:r>
            <a:r>
              <a:rPr lang="en-US" dirty="0" err="1"/>
              <a:t>sade</a:t>
            </a:r>
            <a:r>
              <a:rPr lang="en-US" dirty="0"/>
              <a:t>: "</a:t>
            </a:r>
            <a:r>
              <a:rPr lang="en-US" dirty="0" err="1"/>
              <a:t>När</a:t>
            </a:r>
            <a:r>
              <a:rPr lang="en-US" dirty="0"/>
              <a:t> jag </a:t>
            </a:r>
            <a:r>
              <a:rPr lang="en-US" dirty="0" err="1"/>
              <a:t>har</a:t>
            </a:r>
            <a:r>
              <a:rPr lang="en-US" dirty="0"/>
              <a:t> </a:t>
            </a:r>
            <a:r>
              <a:rPr lang="en-US" dirty="0" err="1"/>
              <a:t>varit</a:t>
            </a:r>
            <a:r>
              <a:rPr lang="en-US" dirty="0"/>
              <a:t> </a:t>
            </a:r>
            <a:r>
              <a:rPr lang="en-US" dirty="0" err="1"/>
              <a:t>där</a:t>
            </a:r>
            <a:r>
              <a:rPr lang="en-US" dirty="0"/>
              <a:t> </a:t>
            </a:r>
            <a:r>
              <a:rPr lang="en-US" dirty="0" err="1"/>
              <a:t>måste</a:t>
            </a:r>
            <a:r>
              <a:rPr lang="en-US" dirty="0"/>
              <a:t> jag </a:t>
            </a:r>
            <a:r>
              <a:rPr lang="en-US" dirty="0" err="1"/>
              <a:t>också</a:t>
            </a:r>
            <a:r>
              <a:rPr lang="en-US" dirty="0"/>
              <a:t> </a:t>
            </a:r>
            <a:r>
              <a:rPr lang="en-US" dirty="0" err="1"/>
              <a:t>besöka</a:t>
            </a:r>
            <a:r>
              <a:rPr lang="en-US" dirty="0"/>
              <a:t> Rom." </a:t>
            </a:r>
            <a:r>
              <a:rPr lang="en-US" baseline="30000" dirty="0"/>
              <a:t>22 </a:t>
            </a:r>
            <a:r>
              <a:rPr lang="en-US" dirty="0"/>
              <a:t> Han </a:t>
            </a:r>
            <a:r>
              <a:rPr lang="en-US" dirty="0" err="1"/>
              <a:t>sände</a:t>
            </a:r>
            <a:r>
              <a:rPr lang="en-US" dirty="0"/>
              <a:t> </a:t>
            </a:r>
            <a:r>
              <a:rPr lang="en-US" dirty="0" err="1"/>
              <a:t>två</a:t>
            </a:r>
            <a:r>
              <a:rPr lang="en-US" dirty="0"/>
              <a:t> av </a:t>
            </a:r>
            <a:r>
              <a:rPr lang="en-US" dirty="0" err="1"/>
              <a:t>sina</a:t>
            </a:r>
            <a:r>
              <a:rPr lang="en-US" dirty="0"/>
              <a:t> </a:t>
            </a:r>
            <a:r>
              <a:rPr lang="en-US" dirty="0" err="1"/>
              <a:t>medhjälpare</a:t>
            </a:r>
            <a:r>
              <a:rPr lang="en-US" dirty="0"/>
              <a:t>, </a:t>
            </a:r>
            <a:r>
              <a:rPr lang="en-US" dirty="0" err="1"/>
              <a:t>Timoteus</a:t>
            </a:r>
            <a:r>
              <a:rPr lang="en-US" dirty="0"/>
              <a:t> </a:t>
            </a:r>
            <a:r>
              <a:rPr lang="en-US" dirty="0" err="1"/>
              <a:t>och</a:t>
            </a:r>
            <a:r>
              <a:rPr lang="en-US" dirty="0"/>
              <a:t> Erastus</a:t>
            </a:r>
            <a:r>
              <a:rPr lang="en-US" baseline="30000" dirty="0"/>
              <a:t>[</a:t>
            </a:r>
            <a:r>
              <a:rPr lang="en-US" baseline="30000" dirty="0">
                <a:hlinkClick r:id="rId4" tooltip="See footnote b"/>
              </a:rPr>
              <a:t>b</a:t>
            </a:r>
            <a:r>
              <a:rPr lang="en-US" baseline="30000" dirty="0"/>
              <a:t>]</a:t>
            </a:r>
            <a:r>
              <a:rPr lang="en-US" dirty="0"/>
              <a:t>, till </a:t>
            </a:r>
            <a:r>
              <a:rPr lang="en-US" dirty="0" err="1"/>
              <a:t>Makedonien</a:t>
            </a:r>
            <a:r>
              <a:rPr lang="en-US" dirty="0"/>
              <a:t> </a:t>
            </a:r>
            <a:r>
              <a:rPr lang="en-US" dirty="0" err="1"/>
              <a:t>och</a:t>
            </a:r>
            <a:r>
              <a:rPr lang="en-US" dirty="0"/>
              <a:t> </a:t>
            </a:r>
            <a:r>
              <a:rPr lang="en-US" dirty="0" err="1"/>
              <a:t>stannade</a:t>
            </a:r>
            <a:r>
              <a:rPr lang="en-US" dirty="0"/>
              <a:t> </a:t>
            </a:r>
            <a:r>
              <a:rPr lang="en-US" dirty="0" err="1"/>
              <a:t>själv</a:t>
            </a:r>
            <a:r>
              <a:rPr lang="en-US" dirty="0"/>
              <a:t> </a:t>
            </a:r>
            <a:r>
              <a:rPr lang="en-US" dirty="0" err="1"/>
              <a:t>kvar</a:t>
            </a:r>
            <a:r>
              <a:rPr lang="en-US" dirty="0"/>
              <a:t> </a:t>
            </a:r>
            <a:r>
              <a:rPr lang="en-US" dirty="0" err="1"/>
              <a:t>en</a:t>
            </a:r>
            <a:r>
              <a:rPr lang="en-US" dirty="0"/>
              <a:t> </a:t>
            </a:r>
            <a:r>
              <a:rPr lang="en-US" dirty="0" err="1"/>
              <a:t>tid</a:t>
            </a:r>
            <a:r>
              <a:rPr lang="en-US" dirty="0"/>
              <a:t> </a:t>
            </a:r>
            <a:r>
              <a:rPr lang="en-US" dirty="0" err="1"/>
              <a:t>i</a:t>
            </a:r>
            <a:r>
              <a:rPr lang="en-US" dirty="0"/>
              <a:t> </a:t>
            </a:r>
            <a:r>
              <a:rPr lang="en-US" dirty="0" err="1"/>
              <a:t>Asien</a:t>
            </a:r>
            <a:r>
              <a:rPr lang="en-US" dirty="0"/>
              <a:t>.</a:t>
            </a:r>
          </a:p>
        </p:txBody>
      </p:sp>
    </p:spTree>
    <p:extLst>
      <p:ext uri="{BB962C8B-B14F-4D97-AF65-F5344CB8AC3E}">
        <p14:creationId xmlns:p14="http://schemas.microsoft.com/office/powerpoint/2010/main" val="3307252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16DFB-276C-BE4E-1D2B-2E2FB49A18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B7C0B-9A70-F416-15B8-4FD26563B66C}"/>
              </a:ext>
            </a:extLst>
          </p:cNvPr>
          <p:cNvSpPr>
            <a:spLocks noGrp="1"/>
          </p:cNvSpPr>
          <p:nvPr>
            <p:ph idx="1"/>
          </p:nvPr>
        </p:nvSpPr>
        <p:spPr/>
        <p:txBody>
          <a:bodyPr/>
          <a:lstStyle/>
          <a:p>
            <a:endParaRPr lang="en-US"/>
          </a:p>
        </p:txBody>
      </p:sp>
      <p:pic>
        <p:nvPicPr>
          <p:cNvPr id="2050" name="Picture 2" descr="5 fold ministry gifts">
            <a:extLst>
              <a:ext uri="{FF2B5EF4-FFF2-40B4-BE49-F238E27FC236}">
                <a16:creationId xmlns:a16="http://schemas.microsoft.com/office/drawing/2014/main" id="{70D95F8A-D3AA-C999-66E3-D2A6EFB3A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105843"/>
            <a:ext cx="12306300" cy="7963843"/>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6534486F-411E-AEDA-5CC6-9E9DAD2ABEEB}"/>
              </a:ext>
            </a:extLst>
          </p:cNvPr>
          <p:cNvSpPr txBox="1">
            <a:spLocks/>
          </p:cNvSpPr>
          <p:nvPr/>
        </p:nvSpPr>
        <p:spPr>
          <a:xfrm>
            <a:off x="-114300" y="4864554"/>
            <a:ext cx="12306300" cy="1325563"/>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a:t>The need for the ”five-fold” ministry perspective </a:t>
            </a:r>
            <a:br>
              <a:rPr lang="en-US" sz="2800" dirty="0"/>
            </a:br>
            <a:br>
              <a:rPr lang="en-US" sz="2800" dirty="0"/>
            </a:br>
            <a:r>
              <a:rPr lang="en-US" sz="2800" dirty="0" err="1"/>
              <a:t>Ett</a:t>
            </a:r>
            <a:r>
              <a:rPr lang="en-US" sz="2800" dirty="0"/>
              <a:t> </a:t>
            </a:r>
            <a:r>
              <a:rPr lang="en-US" sz="2800" dirty="0" err="1"/>
              <a:t>behov</a:t>
            </a:r>
            <a:r>
              <a:rPr lang="en-US" sz="2800" dirty="0"/>
              <a:t> av </a:t>
            </a:r>
            <a:r>
              <a:rPr lang="en-US" sz="2800" dirty="0" err="1"/>
              <a:t>att</a:t>
            </a:r>
            <a:r>
              <a:rPr lang="en-US" sz="2800" dirty="0"/>
              <a:t> </a:t>
            </a:r>
            <a:r>
              <a:rPr lang="en-US" sz="2800" dirty="0" err="1"/>
              <a:t>få</a:t>
            </a:r>
            <a:r>
              <a:rPr lang="en-US" sz="2800" dirty="0"/>
              <a:t> </a:t>
            </a:r>
            <a:r>
              <a:rPr lang="en-US" sz="2800" dirty="0" err="1"/>
              <a:t>ett</a:t>
            </a:r>
            <a:r>
              <a:rPr lang="en-US" sz="2800" dirty="0"/>
              <a:t> </a:t>
            </a:r>
            <a:r>
              <a:rPr lang="en-US" sz="2800" dirty="0" err="1"/>
              <a:t>perspektiv</a:t>
            </a:r>
            <a:r>
              <a:rPr lang="en-US" sz="2800" dirty="0"/>
              <a:t> </a:t>
            </a:r>
            <a:r>
              <a:rPr lang="en-US" sz="2800" dirty="0" err="1"/>
              <a:t>på</a:t>
            </a:r>
            <a:r>
              <a:rPr lang="en-US" sz="2800" dirty="0"/>
              <a:t> </a:t>
            </a:r>
            <a:r>
              <a:rPr lang="en-US" sz="2800" dirty="0" err="1"/>
              <a:t>femfaldig</a:t>
            </a:r>
            <a:r>
              <a:rPr lang="en-US" sz="2800" dirty="0"/>
              <a:t> </a:t>
            </a:r>
            <a:r>
              <a:rPr lang="en-US" sz="2800" dirty="0" err="1"/>
              <a:t>tjänst</a:t>
            </a:r>
            <a:endParaRPr lang="en-US" sz="2800" dirty="0"/>
          </a:p>
        </p:txBody>
      </p:sp>
    </p:spTree>
    <p:extLst>
      <p:ext uri="{BB962C8B-B14F-4D97-AF65-F5344CB8AC3E}">
        <p14:creationId xmlns:p14="http://schemas.microsoft.com/office/powerpoint/2010/main" val="4234049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239529-EFDB-2C65-6FBA-1B4ABBAFCF80}"/>
            </a:ext>
          </a:extLst>
        </p:cNvPr>
        <p:cNvGrpSpPr/>
        <p:nvPr/>
      </p:nvGrpSpPr>
      <p:grpSpPr>
        <a:xfrm>
          <a:off x="0" y="0"/>
          <a:ext cx="0" cy="0"/>
          <a:chOff x="0" y="0"/>
          <a:chExt cx="0" cy="0"/>
        </a:xfrm>
      </p:grpSpPr>
      <p:pic>
        <p:nvPicPr>
          <p:cNvPr id="4100" name="Picture 4" descr="Skin Color Hand Stock Photos and Images - 123RF">
            <a:extLst>
              <a:ext uri="{FF2B5EF4-FFF2-40B4-BE49-F238E27FC236}">
                <a16:creationId xmlns:a16="http://schemas.microsoft.com/office/drawing/2014/main" id="{22891FC3-E73C-F291-51D0-D6853A0A78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341" y="0"/>
            <a:ext cx="7581900" cy="5054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2442B0A-7071-DF1B-8F73-F8BD4F363111}"/>
              </a:ext>
            </a:extLst>
          </p:cNvPr>
          <p:cNvSpPr>
            <a:spLocks noGrp="1"/>
          </p:cNvSpPr>
          <p:nvPr>
            <p:ph type="title"/>
          </p:nvPr>
        </p:nvSpPr>
        <p:spPr>
          <a:xfrm>
            <a:off x="0" y="5532437"/>
            <a:ext cx="12192000" cy="1325563"/>
          </a:xfrm>
          <a:solidFill>
            <a:schemeClr val="bg1"/>
          </a:solidFill>
        </p:spPr>
        <p:txBody>
          <a:bodyPr>
            <a:normAutofit/>
          </a:bodyPr>
          <a:lstStyle/>
          <a:p>
            <a:pPr algn="ctr"/>
            <a:r>
              <a:rPr lang="en-US" sz="2800" dirty="0"/>
              <a:t>The need for the ”five-fold” ministry perspective </a:t>
            </a:r>
            <a:br>
              <a:rPr lang="en-US" sz="2800" dirty="0"/>
            </a:br>
            <a:br>
              <a:rPr lang="en-US" sz="2800" dirty="0"/>
            </a:br>
            <a:r>
              <a:rPr lang="en-US" sz="2800" dirty="0" err="1"/>
              <a:t>Ett</a:t>
            </a:r>
            <a:r>
              <a:rPr lang="en-US" sz="2800" dirty="0"/>
              <a:t> </a:t>
            </a:r>
            <a:r>
              <a:rPr lang="en-US" sz="2800" dirty="0" err="1"/>
              <a:t>behov</a:t>
            </a:r>
            <a:r>
              <a:rPr lang="en-US" sz="2800" dirty="0"/>
              <a:t> av </a:t>
            </a:r>
            <a:r>
              <a:rPr lang="en-US" sz="2800" dirty="0" err="1"/>
              <a:t>att</a:t>
            </a:r>
            <a:r>
              <a:rPr lang="en-US" sz="2800" dirty="0"/>
              <a:t> </a:t>
            </a:r>
            <a:r>
              <a:rPr lang="en-US" sz="2800" dirty="0" err="1"/>
              <a:t>få</a:t>
            </a:r>
            <a:r>
              <a:rPr lang="en-US" sz="2800" dirty="0"/>
              <a:t> </a:t>
            </a:r>
            <a:r>
              <a:rPr lang="en-US" sz="2800" dirty="0" err="1"/>
              <a:t>ett</a:t>
            </a:r>
            <a:r>
              <a:rPr lang="en-US" sz="2800" dirty="0"/>
              <a:t> </a:t>
            </a:r>
            <a:r>
              <a:rPr lang="en-US" sz="2800" dirty="0" err="1"/>
              <a:t>perspektiv</a:t>
            </a:r>
            <a:r>
              <a:rPr lang="en-US" sz="2800" dirty="0"/>
              <a:t> </a:t>
            </a:r>
            <a:r>
              <a:rPr lang="en-US" sz="2800" dirty="0" err="1"/>
              <a:t>på</a:t>
            </a:r>
            <a:r>
              <a:rPr lang="en-US" sz="2800" dirty="0"/>
              <a:t> </a:t>
            </a:r>
            <a:r>
              <a:rPr lang="en-US" sz="2800" dirty="0" err="1"/>
              <a:t>femfaldig</a:t>
            </a:r>
            <a:r>
              <a:rPr lang="en-US" sz="2800" dirty="0"/>
              <a:t> </a:t>
            </a:r>
            <a:r>
              <a:rPr lang="en-US" sz="2800" dirty="0" err="1"/>
              <a:t>tjänst</a:t>
            </a:r>
            <a:endParaRPr lang="en-US" sz="2800" dirty="0"/>
          </a:p>
        </p:txBody>
      </p:sp>
      <p:sp>
        <p:nvSpPr>
          <p:cNvPr id="8" name="TextBox 7">
            <a:extLst>
              <a:ext uri="{FF2B5EF4-FFF2-40B4-BE49-F238E27FC236}">
                <a16:creationId xmlns:a16="http://schemas.microsoft.com/office/drawing/2014/main" id="{101474A9-5B07-0CA2-FAE6-4ACFC0949C27}"/>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21799FB7-437D-6C70-A493-6B3DEE4AC6CC}"/>
              </a:ext>
            </a:extLst>
          </p:cNvPr>
          <p:cNvSpPr txBox="1"/>
          <p:nvPr/>
        </p:nvSpPr>
        <p:spPr>
          <a:xfrm>
            <a:off x="5272090" y="1002542"/>
            <a:ext cx="2164368"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Pastor</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DEB79581-9004-388E-6C56-8D1E11C40F95}"/>
              </a:ext>
            </a:extLst>
          </p:cNvPr>
          <p:cNvSpPr txBox="1"/>
          <p:nvPr/>
        </p:nvSpPr>
        <p:spPr>
          <a:xfrm>
            <a:off x="5272090" y="2419021"/>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Teacher / </a:t>
            </a:r>
            <a:r>
              <a:rPr lang="en-US" sz="2800" b="1" dirty="0" err="1">
                <a:solidFill>
                  <a:schemeClr val="bg1"/>
                </a:solidFill>
                <a:effectLst/>
                <a:latin typeface="Arial" panose="020B0604020202020204" pitchFamily="34" charset="0"/>
                <a:ea typeface="Times New Roman" panose="02020603050405020304" pitchFamily="18" charset="0"/>
              </a:rPr>
              <a:t>Lärare</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AEFB3453-F7A5-6B0B-CE8C-C5D0C5FE2BD1}"/>
              </a:ext>
            </a:extLst>
          </p:cNvPr>
          <p:cNvSpPr txBox="1"/>
          <p:nvPr/>
        </p:nvSpPr>
        <p:spPr>
          <a:xfrm>
            <a:off x="5234326" y="3273881"/>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Apostle /</a:t>
            </a:r>
            <a:r>
              <a:rPr lang="en-US" sz="2800" b="1" dirty="0" err="1">
                <a:solidFill>
                  <a:schemeClr val="bg1"/>
                </a:solidFill>
                <a:latin typeface="Arial" panose="020B0604020202020204" pitchFamily="34" charset="0"/>
                <a:ea typeface="Times New Roman" panose="02020603050405020304" pitchFamily="18" charset="0"/>
              </a:rPr>
              <a:t>A</a:t>
            </a:r>
            <a:r>
              <a:rPr lang="en-US" sz="2800" b="1" dirty="0" err="1">
                <a:solidFill>
                  <a:schemeClr val="bg1"/>
                </a:solidFill>
                <a:effectLst/>
                <a:latin typeface="Arial" panose="020B0604020202020204" pitchFamily="34" charset="0"/>
                <a:ea typeface="Times New Roman" panose="02020603050405020304" pitchFamily="18" charset="0"/>
              </a:rPr>
              <a:t>postel</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413E4E7D-4F57-4862-5D4F-F46A1A5BCC97}"/>
              </a:ext>
            </a:extLst>
          </p:cNvPr>
          <p:cNvSpPr txBox="1"/>
          <p:nvPr/>
        </p:nvSpPr>
        <p:spPr>
          <a:xfrm>
            <a:off x="4036560" y="4128741"/>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Prophet /</a:t>
            </a:r>
            <a:r>
              <a:rPr lang="en-US" sz="2800" b="1" dirty="0" err="1">
                <a:solidFill>
                  <a:schemeClr val="bg1"/>
                </a:solidFill>
                <a:effectLst/>
                <a:latin typeface="Arial" panose="020B0604020202020204" pitchFamily="34" charset="0"/>
                <a:ea typeface="Times New Roman" panose="02020603050405020304" pitchFamily="18" charset="0"/>
              </a:rPr>
              <a:t>Profet</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7763F4B-74D2-434A-97FA-25E7859C9CD3}"/>
              </a:ext>
            </a:extLst>
          </p:cNvPr>
          <p:cNvSpPr txBox="1"/>
          <p:nvPr/>
        </p:nvSpPr>
        <p:spPr>
          <a:xfrm>
            <a:off x="1286556" y="4318546"/>
            <a:ext cx="3402465" cy="954107"/>
          </a:xfrm>
          <a:prstGeom prst="rect">
            <a:avLst/>
          </a:prstGeom>
          <a:noFill/>
        </p:spPr>
        <p:txBody>
          <a:bodyPr wrap="square">
            <a:spAutoFit/>
          </a:bodyPr>
          <a:lstStyle/>
          <a:p>
            <a:pPr marL="0" marR="0"/>
            <a:r>
              <a:rPr lang="en-US" sz="2800" b="1" dirty="0">
                <a:solidFill>
                  <a:schemeClr val="bg1"/>
                </a:solidFill>
                <a:effectLst/>
                <a:latin typeface="Arial" panose="020B0604020202020204" pitchFamily="34" charset="0"/>
                <a:ea typeface="Times New Roman" panose="02020603050405020304" pitchFamily="18" charset="0"/>
              </a:rPr>
              <a:t>Evangelist</a:t>
            </a:r>
            <a:endParaRPr lang="en-US" sz="2800" dirty="0">
              <a:solidFill>
                <a:schemeClr val="bg1"/>
              </a:solidFill>
              <a:effectLst/>
              <a:latin typeface="Times New Roman" panose="02020603050405020304" pitchFamily="18" charset="0"/>
              <a:ea typeface="Times New Roman" panose="02020603050405020304" pitchFamily="18" charset="0"/>
            </a:endParaRPr>
          </a:p>
          <a:p>
            <a:pPr marL="0" marR="0"/>
            <a:r>
              <a:rPr lang="en-US" sz="2800" dirty="0">
                <a:effectLst/>
                <a:latin typeface="Arial" panose="020B0604020202020204" pitchFamily="34"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93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What Is The 5 Fold Ministry? - Anthony Hilder">
            <a:extLst>
              <a:ext uri="{FF2B5EF4-FFF2-40B4-BE49-F238E27FC236}">
                <a16:creationId xmlns:a16="http://schemas.microsoft.com/office/drawing/2014/main" id="{64FB5ADE-7B8D-F2BE-43B3-F8C9FAEF71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199" t="37306" r="6230" b="34031"/>
          <a:stretch/>
        </p:blipFill>
        <p:spPr bwMode="auto">
          <a:xfrm>
            <a:off x="0" y="1690689"/>
            <a:ext cx="12192000" cy="219551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75DD7F4-C69C-F400-878E-2AC3986AC5A1}"/>
              </a:ext>
            </a:extLst>
          </p:cNvPr>
          <p:cNvSpPr>
            <a:spLocks noGrp="1"/>
          </p:cNvSpPr>
          <p:nvPr>
            <p:ph type="title"/>
          </p:nvPr>
        </p:nvSpPr>
        <p:spPr>
          <a:solidFill>
            <a:schemeClr val="bg1"/>
          </a:solidFill>
        </p:spPr>
        <p:txBody>
          <a:bodyPr>
            <a:normAutofit/>
          </a:bodyPr>
          <a:lstStyle/>
          <a:p>
            <a:pPr algn="ctr"/>
            <a:r>
              <a:rPr lang="en-US" sz="2800" dirty="0"/>
              <a:t>The need for the ”five-fold” ministry perspective </a:t>
            </a:r>
            <a:br>
              <a:rPr lang="en-US" sz="2800" dirty="0"/>
            </a:br>
            <a:br>
              <a:rPr lang="en-US" sz="2800" dirty="0"/>
            </a:br>
            <a:r>
              <a:rPr lang="en-US" sz="2800" dirty="0" err="1"/>
              <a:t>Ett</a:t>
            </a:r>
            <a:r>
              <a:rPr lang="en-US" sz="2800" dirty="0"/>
              <a:t> </a:t>
            </a:r>
            <a:r>
              <a:rPr lang="en-US" sz="2800" dirty="0" err="1"/>
              <a:t>behov</a:t>
            </a:r>
            <a:r>
              <a:rPr lang="en-US" sz="2800" dirty="0"/>
              <a:t> av </a:t>
            </a:r>
            <a:r>
              <a:rPr lang="en-US" sz="2800" dirty="0" err="1"/>
              <a:t>att</a:t>
            </a:r>
            <a:r>
              <a:rPr lang="en-US" sz="2800" dirty="0"/>
              <a:t> </a:t>
            </a:r>
            <a:r>
              <a:rPr lang="en-US" sz="2800" dirty="0" err="1"/>
              <a:t>få</a:t>
            </a:r>
            <a:r>
              <a:rPr lang="en-US" sz="2800" dirty="0"/>
              <a:t> </a:t>
            </a:r>
            <a:r>
              <a:rPr lang="en-US" sz="2800" dirty="0" err="1"/>
              <a:t>ett</a:t>
            </a:r>
            <a:r>
              <a:rPr lang="en-US" sz="2800" dirty="0"/>
              <a:t> </a:t>
            </a:r>
            <a:r>
              <a:rPr lang="en-US" sz="2800" dirty="0" err="1"/>
              <a:t>perspektiv</a:t>
            </a:r>
            <a:r>
              <a:rPr lang="en-US" sz="2800" dirty="0"/>
              <a:t> </a:t>
            </a:r>
            <a:r>
              <a:rPr lang="en-US" sz="2800" dirty="0" err="1"/>
              <a:t>på</a:t>
            </a:r>
            <a:r>
              <a:rPr lang="en-US" sz="2800" dirty="0"/>
              <a:t> </a:t>
            </a:r>
            <a:r>
              <a:rPr lang="en-US" sz="2800" dirty="0" err="1"/>
              <a:t>femfaldig</a:t>
            </a:r>
            <a:r>
              <a:rPr lang="en-US" sz="2800" dirty="0"/>
              <a:t> </a:t>
            </a:r>
            <a:r>
              <a:rPr lang="en-US" sz="2800" dirty="0" err="1"/>
              <a:t>tjänst</a:t>
            </a:r>
            <a:endParaRPr lang="en-US" sz="2800" dirty="0"/>
          </a:p>
        </p:txBody>
      </p:sp>
      <p:sp>
        <p:nvSpPr>
          <p:cNvPr id="8" name="TextBox 7">
            <a:extLst>
              <a:ext uri="{FF2B5EF4-FFF2-40B4-BE49-F238E27FC236}">
                <a16:creationId xmlns:a16="http://schemas.microsoft.com/office/drawing/2014/main" id="{96F2ADC0-DED7-FAF5-0229-00BCABA576AF}"/>
              </a:ext>
            </a:extLst>
          </p:cNvPr>
          <p:cNvSpPr txBox="1"/>
          <p:nvPr/>
        </p:nvSpPr>
        <p:spPr>
          <a:xfrm>
            <a:off x="408214" y="5043052"/>
            <a:ext cx="2171700" cy="738664"/>
          </a:xfrm>
          <a:prstGeom prst="rect">
            <a:avLst/>
          </a:prstGeom>
          <a:noFill/>
        </p:spPr>
        <p:txBody>
          <a:bodyPr wrap="square">
            <a:spAutoFit/>
          </a:bodyPr>
          <a:lstStyle/>
          <a:p>
            <a:pPr marL="0" marR="0"/>
            <a:r>
              <a:rPr lang="en-US" sz="2400" b="1" dirty="0">
                <a:effectLst/>
                <a:latin typeface="Arial" panose="020B0604020202020204" pitchFamily="34" charset="0"/>
                <a:ea typeface="Times New Roman" panose="02020603050405020304" pitchFamily="18" charset="0"/>
              </a:rPr>
              <a:t>John Wesley</a:t>
            </a:r>
            <a:endParaRPr lang="en-US" sz="2400" dirty="0">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EDB45978-0694-AAC7-A0CF-B685B71422D8}"/>
              </a:ext>
            </a:extLst>
          </p:cNvPr>
          <p:cNvSpPr txBox="1"/>
          <p:nvPr/>
        </p:nvSpPr>
        <p:spPr>
          <a:xfrm>
            <a:off x="408214" y="3855212"/>
            <a:ext cx="2171700" cy="2954655"/>
          </a:xfrm>
          <a:prstGeom prst="rect">
            <a:avLst/>
          </a:prstGeom>
          <a:noFill/>
        </p:spPr>
        <p:txBody>
          <a:bodyPr wrap="square">
            <a:spAutoFit/>
          </a:bodyPr>
          <a:lstStyle/>
          <a:p>
            <a:pPr marL="0" marR="0"/>
            <a:r>
              <a:rPr lang="en-US" sz="2400" b="1" dirty="0">
                <a:solidFill>
                  <a:schemeClr val="bg1"/>
                </a:solidFill>
                <a:effectLst/>
                <a:latin typeface="Arial" panose="020B0604020202020204" pitchFamily="34" charset="0"/>
                <a:ea typeface="Times New Roman" panose="02020603050405020304" pitchFamily="18" charset="0"/>
              </a:rPr>
              <a:t>Natural gifts and inclination.</a:t>
            </a:r>
          </a:p>
          <a:p>
            <a:pPr marL="0" marR="0"/>
            <a:endParaRPr lang="en-US" sz="2400" b="1" dirty="0">
              <a:solidFill>
                <a:schemeClr val="bg1"/>
              </a:solidFill>
              <a:latin typeface="Arial" panose="020B0604020202020204" pitchFamily="34" charset="0"/>
              <a:ea typeface="Times New Roman" panose="02020603050405020304" pitchFamily="18" charset="0"/>
            </a:endParaRPr>
          </a:p>
          <a:p>
            <a:pPr marL="0" marR="0"/>
            <a:r>
              <a:rPr lang="en-US" sz="2400" b="1" dirty="0" err="1">
                <a:solidFill>
                  <a:schemeClr val="bg1"/>
                </a:solidFill>
                <a:latin typeface="Arial" panose="020B0604020202020204" pitchFamily="34" charset="0"/>
                <a:ea typeface="Times New Roman" panose="02020603050405020304" pitchFamily="18" charset="0"/>
              </a:rPr>
              <a:t>Naturliga</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gåvor</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och</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benägenhet</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39A3D41C-3A09-808E-1084-1EDB3864ACB3}"/>
              </a:ext>
            </a:extLst>
          </p:cNvPr>
          <p:cNvSpPr txBox="1"/>
          <p:nvPr/>
        </p:nvSpPr>
        <p:spPr>
          <a:xfrm>
            <a:off x="2988128" y="3855211"/>
            <a:ext cx="2933700" cy="2954655"/>
          </a:xfrm>
          <a:prstGeom prst="rect">
            <a:avLst/>
          </a:prstGeom>
          <a:noFill/>
        </p:spPr>
        <p:txBody>
          <a:bodyPr wrap="square">
            <a:spAutoFit/>
          </a:bodyPr>
          <a:lstStyle/>
          <a:p>
            <a:pPr marL="0" marR="0"/>
            <a:r>
              <a:rPr lang="en-US" sz="2400" b="1" dirty="0">
                <a:solidFill>
                  <a:schemeClr val="bg1"/>
                </a:solidFill>
                <a:effectLst/>
                <a:latin typeface="Arial" panose="020B0604020202020204" pitchFamily="34" charset="0"/>
                <a:ea typeface="Times New Roman" panose="02020603050405020304" pitchFamily="18" charset="0"/>
              </a:rPr>
              <a:t>Spiritual gifts and using your inclination.</a:t>
            </a:r>
          </a:p>
          <a:p>
            <a:pPr marL="0" marR="0"/>
            <a:endParaRPr lang="en-US" sz="2400" b="1" dirty="0">
              <a:solidFill>
                <a:schemeClr val="bg1"/>
              </a:solidFill>
              <a:effectLst/>
              <a:latin typeface="Arial" panose="020B0604020202020204" pitchFamily="34" charset="0"/>
              <a:ea typeface="Times New Roman" panose="02020603050405020304" pitchFamily="18" charset="0"/>
            </a:endParaRPr>
          </a:p>
          <a:p>
            <a:pPr marL="0" marR="0"/>
            <a:r>
              <a:rPr lang="en-US" sz="2400" b="1" dirty="0" err="1">
                <a:solidFill>
                  <a:schemeClr val="bg1"/>
                </a:solidFill>
                <a:latin typeface="Arial" panose="020B0604020202020204" pitchFamily="34" charset="0"/>
                <a:ea typeface="Times New Roman" panose="02020603050405020304" pitchFamily="18" charset="0"/>
              </a:rPr>
              <a:t>Andliga</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gåvor</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och</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användning</a:t>
            </a:r>
            <a:r>
              <a:rPr lang="en-US" sz="2400" b="1" dirty="0">
                <a:solidFill>
                  <a:schemeClr val="bg1"/>
                </a:solidFill>
                <a:latin typeface="Arial" panose="020B0604020202020204" pitchFamily="34" charset="0"/>
                <a:ea typeface="Times New Roman" panose="02020603050405020304" pitchFamily="18" charset="0"/>
              </a:rPr>
              <a:t> av din </a:t>
            </a:r>
            <a:r>
              <a:rPr lang="en-US" sz="2400" b="1" dirty="0" err="1">
                <a:solidFill>
                  <a:schemeClr val="bg1"/>
                </a:solidFill>
                <a:latin typeface="Arial" panose="020B0604020202020204" pitchFamily="34" charset="0"/>
                <a:ea typeface="Times New Roman" panose="02020603050405020304" pitchFamily="18" charset="0"/>
              </a:rPr>
              <a:t>benägenhet</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B59ABA45-553C-EC2B-0B59-6B1ECA347D9F}"/>
              </a:ext>
            </a:extLst>
          </p:cNvPr>
          <p:cNvSpPr txBox="1"/>
          <p:nvPr/>
        </p:nvSpPr>
        <p:spPr>
          <a:xfrm>
            <a:off x="6438900" y="3870707"/>
            <a:ext cx="2171700" cy="2954655"/>
          </a:xfrm>
          <a:prstGeom prst="rect">
            <a:avLst/>
          </a:prstGeom>
          <a:noFill/>
        </p:spPr>
        <p:txBody>
          <a:bodyPr wrap="square">
            <a:spAutoFit/>
          </a:bodyPr>
          <a:lstStyle/>
          <a:p>
            <a:pPr marL="0" marR="0"/>
            <a:r>
              <a:rPr lang="en-US" sz="2400" b="1" dirty="0">
                <a:solidFill>
                  <a:schemeClr val="bg1"/>
                </a:solidFill>
                <a:effectLst/>
                <a:latin typeface="Arial" panose="020B0604020202020204" pitchFamily="34" charset="0"/>
                <a:ea typeface="Times New Roman" panose="02020603050405020304" pitchFamily="18" charset="0"/>
              </a:rPr>
              <a:t>Ministry based on spiritual gifts</a:t>
            </a:r>
          </a:p>
          <a:p>
            <a:pPr marL="0" marR="0"/>
            <a:endParaRPr lang="en-US" sz="2400" b="1" dirty="0">
              <a:solidFill>
                <a:schemeClr val="bg1"/>
              </a:solidFill>
              <a:effectLst/>
              <a:latin typeface="Arial" panose="020B0604020202020204" pitchFamily="34" charset="0"/>
              <a:ea typeface="Times New Roman" panose="02020603050405020304" pitchFamily="18" charset="0"/>
            </a:endParaRPr>
          </a:p>
          <a:p>
            <a:pPr marL="0" marR="0"/>
            <a:r>
              <a:rPr lang="en-US" sz="2400" b="1" dirty="0" err="1">
                <a:solidFill>
                  <a:schemeClr val="bg1"/>
                </a:solidFill>
                <a:latin typeface="Arial" panose="020B0604020202020204" pitchFamily="34" charset="0"/>
                <a:ea typeface="Times New Roman" panose="02020603050405020304" pitchFamily="18" charset="0"/>
              </a:rPr>
              <a:t>Tjänst</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grundad</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på</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andliga</a:t>
            </a:r>
            <a:r>
              <a:rPr lang="en-US" sz="2400" b="1" dirty="0">
                <a:solidFill>
                  <a:schemeClr val="bg1"/>
                </a:solidFill>
                <a:latin typeface="Arial" panose="020B0604020202020204" pitchFamily="34" charset="0"/>
                <a:ea typeface="Times New Roman" panose="02020603050405020304" pitchFamily="18" charset="0"/>
              </a:rPr>
              <a:t> </a:t>
            </a:r>
            <a:r>
              <a:rPr lang="en-US" sz="2400" b="1" dirty="0" err="1">
                <a:solidFill>
                  <a:schemeClr val="bg1"/>
                </a:solidFill>
                <a:latin typeface="Arial" panose="020B0604020202020204" pitchFamily="34" charset="0"/>
                <a:ea typeface="Times New Roman" panose="02020603050405020304" pitchFamily="18" charset="0"/>
              </a:rPr>
              <a:t>gåvor</a:t>
            </a:r>
            <a:endParaRPr lang="en-US" sz="2400" dirty="0">
              <a:solidFill>
                <a:schemeClr val="bg1"/>
              </a:solidFill>
              <a:effectLst/>
              <a:latin typeface="Times New Roman" panose="02020603050405020304" pitchFamily="18"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778F1C89-1489-F4C7-5772-62803F07CD18}"/>
              </a:ext>
            </a:extLst>
          </p:cNvPr>
          <p:cNvSpPr txBox="1"/>
          <p:nvPr/>
        </p:nvSpPr>
        <p:spPr>
          <a:xfrm>
            <a:off x="9304565" y="3855211"/>
            <a:ext cx="2171700" cy="2677656"/>
          </a:xfrm>
          <a:prstGeom prst="rect">
            <a:avLst/>
          </a:prstGeom>
          <a:noFill/>
        </p:spPr>
        <p:txBody>
          <a:bodyPr wrap="square">
            <a:spAutoFit/>
          </a:bodyPr>
          <a:lstStyle/>
          <a:p>
            <a:r>
              <a:rPr lang="en-US" sz="2400" b="1" dirty="0">
                <a:solidFill>
                  <a:schemeClr val="bg1"/>
                </a:solidFill>
                <a:effectLst/>
                <a:latin typeface="Arial" panose="020B0604020202020204" pitchFamily="34" charset="0"/>
                <a:ea typeface="Times New Roman" panose="02020603050405020304" pitchFamily="18" charset="0"/>
              </a:rPr>
              <a:t>Calling / part of five-fold ministry</a:t>
            </a:r>
          </a:p>
          <a:p>
            <a:r>
              <a:rPr lang="en-US" sz="2400" b="1" dirty="0">
                <a:solidFill>
                  <a:schemeClr val="bg1"/>
                </a:solidFill>
                <a:effectLst/>
                <a:latin typeface="Arial" panose="020B0604020202020204" pitchFamily="34" charset="0"/>
                <a:ea typeface="Times New Roman" panose="02020603050405020304" pitchFamily="18" charset="0"/>
              </a:rPr>
              <a:t> </a:t>
            </a:r>
          </a:p>
          <a:p>
            <a:r>
              <a:rPr lang="en-US" sz="2400" b="1" dirty="0" err="1">
                <a:solidFill>
                  <a:schemeClr val="bg1"/>
                </a:solidFill>
                <a:effectLst/>
                <a:latin typeface="Arial" panose="020B0604020202020204" pitchFamily="34" charset="0"/>
                <a:ea typeface="Times New Roman" panose="02020603050405020304" pitchFamily="18" charset="0"/>
              </a:rPr>
              <a:t>Kallelse</a:t>
            </a:r>
            <a:r>
              <a:rPr lang="en-US" sz="2400" b="1" dirty="0">
                <a:solidFill>
                  <a:schemeClr val="bg1"/>
                </a:solidFill>
                <a:effectLst/>
                <a:latin typeface="Arial" panose="020B0604020202020204" pitchFamily="34" charset="0"/>
                <a:ea typeface="Times New Roman" panose="02020603050405020304" pitchFamily="18" charset="0"/>
              </a:rPr>
              <a:t> / del av </a:t>
            </a:r>
            <a:r>
              <a:rPr lang="en-US" sz="2400" b="1" dirty="0" err="1">
                <a:solidFill>
                  <a:schemeClr val="bg1"/>
                </a:solidFill>
                <a:effectLst/>
                <a:latin typeface="Arial" panose="020B0604020202020204" pitchFamily="34" charset="0"/>
                <a:ea typeface="Times New Roman" panose="02020603050405020304" pitchFamily="18" charset="0"/>
              </a:rPr>
              <a:t>femfaldig</a:t>
            </a:r>
            <a:r>
              <a:rPr lang="en-US" sz="2400" b="1" dirty="0">
                <a:solidFill>
                  <a:schemeClr val="bg1"/>
                </a:solidFill>
                <a:effectLst/>
                <a:latin typeface="Arial" panose="020B0604020202020204" pitchFamily="34" charset="0"/>
                <a:ea typeface="Times New Roman" panose="02020603050405020304" pitchFamily="18" charset="0"/>
              </a:rPr>
              <a:t> </a:t>
            </a:r>
            <a:r>
              <a:rPr lang="en-US" sz="2400" b="1" dirty="0" err="1">
                <a:solidFill>
                  <a:schemeClr val="bg1"/>
                </a:solidFill>
                <a:effectLst/>
                <a:latin typeface="Arial" panose="020B0604020202020204" pitchFamily="34" charset="0"/>
                <a:ea typeface="Times New Roman" panose="02020603050405020304" pitchFamily="18" charset="0"/>
              </a:rPr>
              <a:t>tjänst</a:t>
            </a:r>
            <a:endParaRPr lang="en-US" sz="1800" dirty="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E3E536C1-2DAC-3C32-A8CF-4367696B3A05}"/>
              </a:ext>
            </a:extLst>
          </p:cNvPr>
          <p:cNvSpPr txBox="1"/>
          <p:nvPr/>
        </p:nvSpPr>
        <p:spPr>
          <a:xfrm>
            <a:off x="1104902" y="3076849"/>
            <a:ext cx="1279069"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Uttryck</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9E26AC51-8F21-EB1B-F4EE-82DA1A4511BA}"/>
              </a:ext>
            </a:extLst>
          </p:cNvPr>
          <p:cNvSpPr txBox="1"/>
          <p:nvPr/>
        </p:nvSpPr>
        <p:spPr>
          <a:xfrm>
            <a:off x="4245431" y="3048202"/>
            <a:ext cx="1279069"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Gåva</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E43F7C51-9263-AE50-2961-55E8BA60BBBB}"/>
              </a:ext>
            </a:extLst>
          </p:cNvPr>
          <p:cNvSpPr txBox="1"/>
          <p:nvPr/>
        </p:nvSpPr>
        <p:spPr>
          <a:xfrm>
            <a:off x="7213147" y="2996035"/>
            <a:ext cx="1279069"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Tjänst</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D19EBA2D-6827-F581-6AE5-0D7E9D0CA831}"/>
              </a:ext>
            </a:extLst>
          </p:cNvPr>
          <p:cNvSpPr txBox="1"/>
          <p:nvPr/>
        </p:nvSpPr>
        <p:spPr>
          <a:xfrm>
            <a:off x="10229854" y="3002789"/>
            <a:ext cx="1445075" cy="707886"/>
          </a:xfrm>
          <a:prstGeom prst="rect">
            <a:avLst/>
          </a:prstGeom>
          <a:noFill/>
        </p:spPr>
        <p:txBody>
          <a:bodyPr wrap="square">
            <a:spAutoFit/>
          </a:bodyPr>
          <a:lstStyle/>
          <a:p>
            <a:pPr marL="0" marR="0"/>
            <a:r>
              <a:rPr lang="en-US" sz="2000" b="1" dirty="0" err="1">
                <a:solidFill>
                  <a:schemeClr val="bg1"/>
                </a:solidFill>
                <a:effectLst/>
                <a:latin typeface="Arial" panose="020B0604020202020204" pitchFamily="34" charset="0"/>
                <a:ea typeface="Times New Roman" panose="02020603050405020304" pitchFamily="18" charset="0"/>
              </a:rPr>
              <a:t>Kallelse</a:t>
            </a:r>
            <a:endParaRPr lang="en-US" sz="2000" dirty="0">
              <a:solidFill>
                <a:schemeClr val="bg1"/>
              </a:solidFill>
              <a:effectLst/>
              <a:latin typeface="Times New Roman" panose="02020603050405020304" pitchFamily="18" charset="0"/>
              <a:ea typeface="Times New Roman" panose="02020603050405020304" pitchFamily="18" charset="0"/>
            </a:endParaRPr>
          </a:p>
          <a:p>
            <a:pPr marL="0" marR="0"/>
            <a:r>
              <a:rPr lang="en-US" sz="2000" dirty="0">
                <a:effectLst/>
                <a:latin typeface="Arial" panose="020B060402020202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884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EB9B62F-C03B-051B-CB2B-5126C7A3A37C}"/>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2B475372-B5E7-A77E-BBE5-3D5E4C5492F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182CC8E4-888E-1697-8929-2C6E2A59A7C2}"/>
              </a:ext>
            </a:extLst>
          </p:cNvPr>
          <p:cNvSpPr>
            <a:spLocks noGrp="1"/>
          </p:cNvSpPr>
          <p:nvPr>
            <p:ph idx="1"/>
          </p:nvPr>
        </p:nvSpPr>
        <p:spPr>
          <a:xfrm>
            <a:off x="505694" y="389744"/>
            <a:ext cx="11249891" cy="6100997"/>
          </a:xfrm>
        </p:spPr>
        <p:txBody>
          <a:bodyPr>
            <a:normAutofit/>
          </a:bodyPr>
          <a:lstStyle/>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Eph 4: 7 – 8 But to each one of us grace has been given as Christ apportioned it. 8 This is why it says: “When he ascended on high, he took many captives and gave gifts to his people.”</a:t>
            </a:r>
          </a:p>
          <a:p>
            <a:pPr marL="0" marR="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Ef 4: 7 – 8  Men var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oss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nåden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Kristus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fördelade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gåvan</a:t>
            </a:r>
            <a:r>
              <a:rPr lang="en-US" sz="3200" i="1" dirty="0">
                <a:effectLst/>
                <a:latin typeface="Arial" panose="020B0604020202020204" pitchFamily="34" charset="0"/>
                <a:ea typeface="Times New Roman" panose="02020603050405020304" pitchFamily="18" charset="0"/>
                <a:cs typeface="Arial" panose="020B0604020202020204" pitchFamily="34" charset="0"/>
              </a:rPr>
              <a:t>. 8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Därför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heter</a:t>
            </a:r>
            <a:r>
              <a:rPr lang="en-US" sz="3200" i="1" dirty="0">
                <a:effectLst/>
                <a:latin typeface="Arial" panose="020B0604020202020204" pitchFamily="34" charset="0"/>
                <a:ea typeface="Times New Roman" panose="02020603050405020304" pitchFamily="18" charset="0"/>
                <a:cs typeface="Arial" panose="020B0604020202020204" pitchFamily="34" charset="0"/>
              </a:rPr>
              <a:t> det: Han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steg</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höjden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3200" i="1" dirty="0">
                <a:effectLst/>
                <a:latin typeface="Arial" panose="020B0604020202020204" pitchFamily="34" charset="0"/>
                <a:ea typeface="Times New Roman" panose="02020603050405020304" pitchFamily="18" charset="0"/>
                <a:cs typeface="Arial" panose="020B0604020202020204" pitchFamily="34" charset="0"/>
              </a:rPr>
              <a:t> tog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fångar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gav</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människorna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gåvor</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9525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1839BBB-A4D5-985C-11CC-E9BE3D20BA46}"/>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5EA4655E-C8FA-D15E-2691-19588098D37F}"/>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C9652F31-11EA-2670-B11F-B4DA2DD923BA}"/>
              </a:ext>
            </a:extLst>
          </p:cNvPr>
          <p:cNvSpPr>
            <a:spLocks noGrp="1"/>
          </p:cNvSpPr>
          <p:nvPr>
            <p:ph idx="1"/>
          </p:nvPr>
        </p:nvSpPr>
        <p:spPr>
          <a:xfrm>
            <a:off x="505694" y="389744"/>
            <a:ext cx="11249891" cy="6100997"/>
          </a:xfrm>
        </p:spPr>
        <p:txBody>
          <a:bodyPr>
            <a:normAutofit lnSpcReduction="10000"/>
          </a:bodyPr>
          <a:lstStyle/>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Eph 4: 11 – 13 So Christ himself gave the apostles, the prophets, the evangelists, the pastors and teachers, 12 to equip his people for works of service, so that the body of Christ may be built up 13 until we all reach unity in the faith and in the knowledge of the Son of God and become mature, attaining to the whole measure of the fullness of Christ.</a:t>
            </a:r>
          </a:p>
          <a:p>
            <a:pPr marL="0" marR="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Ef 4: 11 – 13  Och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gav</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några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apostlar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andra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profeter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andra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evangelister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andra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herdar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lärare</a:t>
            </a:r>
            <a:r>
              <a:rPr lang="en-US" sz="3200" i="1" dirty="0">
                <a:effectLst/>
                <a:latin typeface="Arial" panose="020B0604020202020204" pitchFamily="34" charset="0"/>
                <a:ea typeface="Times New Roman" panose="02020603050405020304" pitchFamily="18" charset="0"/>
                <a:cs typeface="Arial" panose="020B0604020202020204" pitchFamily="34" charset="0"/>
              </a:rPr>
              <a:t>, 12  för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utrusta</a:t>
            </a:r>
            <a:r>
              <a:rPr lang="en-US" sz="3200" i="1" dirty="0">
                <a:effectLst/>
                <a:latin typeface="Arial" panose="020B0604020202020204" pitchFamily="34" charset="0"/>
                <a:ea typeface="Times New Roman" panose="02020603050405020304" pitchFamily="18" charset="0"/>
                <a:cs typeface="Arial" panose="020B0604020202020204" pitchFamily="34" charset="0"/>
              </a:rPr>
              <a:t> de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heliga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fullgöra</a:t>
            </a:r>
            <a:r>
              <a:rPr lang="en-US" sz="3200" i="1" dirty="0">
                <a:effectLst/>
                <a:latin typeface="Arial" panose="020B0604020202020204" pitchFamily="34" charset="0"/>
                <a:ea typeface="Times New Roman" panose="02020603050405020304" pitchFamily="18" charset="0"/>
                <a:cs typeface="Arial" panose="020B0604020202020204" pitchFamily="34" charset="0"/>
              </a:rPr>
              <a:t> sin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tjänst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bygga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a:t>
            </a:r>
            <a:r>
              <a:rPr lang="en-US" sz="3200" i="1" dirty="0">
                <a:effectLst/>
                <a:latin typeface="Arial" panose="020B0604020202020204" pitchFamily="34" charset="0"/>
                <a:ea typeface="Times New Roman" panose="02020603050405020304" pitchFamily="18" charset="0"/>
                <a:cs typeface="Arial" panose="020B0604020202020204" pitchFamily="34" charset="0"/>
              </a:rPr>
              <a:t> Kristi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kropp</a:t>
            </a:r>
            <a:r>
              <a:rPr lang="en-US" sz="3200" i="1" dirty="0">
                <a:effectLst/>
                <a:latin typeface="Arial" panose="020B0604020202020204" pitchFamily="34" charset="0"/>
                <a:ea typeface="Times New Roman" panose="02020603050405020304" pitchFamily="18" charset="0"/>
                <a:cs typeface="Arial" panose="020B0604020202020204" pitchFamily="34" charset="0"/>
              </a:rPr>
              <a:t> 13  tills vi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alla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når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fram</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enheten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tron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kunskapen</a:t>
            </a:r>
            <a:r>
              <a:rPr lang="en-US" sz="3200" i="1" dirty="0">
                <a:effectLst/>
                <a:latin typeface="Arial" panose="020B0604020202020204" pitchFamily="34" charset="0"/>
                <a:ea typeface="Times New Roman" panose="02020603050405020304" pitchFamily="18" charset="0"/>
                <a:cs typeface="Arial" panose="020B0604020202020204" pitchFamily="34" charset="0"/>
              </a:rPr>
              <a:t> om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Guds</a:t>
            </a:r>
            <a:r>
              <a:rPr lang="en-US" sz="3200" i="1" dirty="0">
                <a:effectLst/>
                <a:latin typeface="Arial" panose="020B0604020202020204" pitchFamily="34" charset="0"/>
                <a:ea typeface="Times New Roman" panose="02020603050405020304" pitchFamily="18" charset="0"/>
                <a:cs typeface="Arial" panose="020B0604020202020204" pitchFamily="34" charset="0"/>
              </a:rPr>
              <a:t> Son,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fullvuxen</a:t>
            </a:r>
            <a:r>
              <a:rPr lang="en-US" sz="3200" i="1" dirty="0">
                <a:effectLst/>
                <a:latin typeface="Arial" panose="020B0604020202020204" pitchFamily="34" charset="0"/>
                <a:ea typeface="Times New Roman" panose="02020603050405020304" pitchFamily="18" charset="0"/>
                <a:cs typeface="Arial" panose="020B0604020202020204" pitchFamily="34" charset="0"/>
              </a:rPr>
              <a:t> man med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mått</a:t>
            </a:r>
            <a:r>
              <a:rPr lang="en-US" sz="3200" i="1" dirty="0">
                <a:effectLst/>
                <a:latin typeface="Arial" panose="020B0604020202020204" pitchFamily="34" charset="0"/>
                <a:ea typeface="Times New Roman" panose="02020603050405020304" pitchFamily="18" charset="0"/>
                <a:cs typeface="Arial" panose="020B0604020202020204" pitchFamily="34" charset="0"/>
              </a:rPr>
              <a:t>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mognad</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motsvarar</a:t>
            </a:r>
            <a:r>
              <a:rPr lang="en-US" sz="3200" i="1" dirty="0">
                <a:effectLst/>
                <a:latin typeface="Arial" panose="020B0604020202020204" pitchFamily="34" charset="0"/>
                <a:ea typeface="Times New Roman" panose="02020603050405020304" pitchFamily="18" charset="0"/>
                <a:cs typeface="Arial" panose="020B0604020202020204" pitchFamily="34" charset="0"/>
              </a:rPr>
              <a:t> Kristi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fullhet</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05420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B56EF6-2AD8-B3D9-B9F3-02D54ACD19D9}"/>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8AA0E556-247D-D1AE-8D06-CBA5A8229E79}"/>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B94D9C8F-6C64-0D4F-C013-D942F8BD4FA0}"/>
              </a:ext>
            </a:extLst>
          </p:cNvPr>
          <p:cNvSpPr>
            <a:spLocks noGrp="1"/>
          </p:cNvSpPr>
          <p:nvPr>
            <p:ph idx="1"/>
          </p:nvPr>
        </p:nvSpPr>
        <p:spPr>
          <a:xfrm>
            <a:off x="505694" y="389744"/>
            <a:ext cx="11249891" cy="6100997"/>
          </a:xfrm>
        </p:spPr>
        <p:txBody>
          <a:bodyPr>
            <a:normAutofit/>
          </a:bodyPr>
          <a:lstStyle/>
          <a:p>
            <a:pPr marL="0" marR="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Eph 4: 14 – 15 Then we will no longer be infants, tossed back and forth by the waves, and blown here and there by every wind of teaching and by the cunning and craftiness of people in their deceitful scheming. 15 Instead, speaking the truth in love, we will grow to become in every respect the mature body of him who is the head, that is, Christ.</a:t>
            </a:r>
          </a:p>
          <a:p>
            <a:pPr marL="0" marR="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Ef 4: 14 – 15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vi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inte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längre</a:t>
            </a:r>
            <a:r>
              <a:rPr lang="en-US" sz="3200" i="1" dirty="0">
                <a:effectLst/>
                <a:latin typeface="Arial" panose="020B0604020202020204" pitchFamily="34" charset="0"/>
                <a:ea typeface="Times New Roman" panose="02020603050405020304" pitchFamily="18" charset="0"/>
                <a:cs typeface="Arial" panose="020B0604020202020204" pitchFamily="34" charset="0"/>
              </a:rPr>
              <a:t> barn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kastas</a:t>
            </a:r>
            <a:r>
              <a:rPr lang="en-US" sz="3200" i="1" dirty="0">
                <a:effectLst/>
                <a:latin typeface="Arial" panose="020B0604020202020204" pitchFamily="34" charset="0"/>
                <a:ea typeface="Times New Roman" panose="02020603050405020304" pitchFamily="18" charset="0"/>
                <a:cs typeface="Arial" panose="020B0604020202020204" pitchFamily="34" charset="0"/>
              </a:rPr>
              <a:t> hit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dit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dras</a:t>
            </a:r>
            <a:r>
              <a:rPr lang="en-US" sz="3200" i="1" dirty="0">
                <a:effectLst/>
                <a:latin typeface="Arial" panose="020B0604020202020204" pitchFamily="34" charset="0"/>
                <a:ea typeface="Times New Roman" panose="02020603050405020304" pitchFamily="18" charset="0"/>
                <a:cs typeface="Arial" panose="020B0604020202020204" pitchFamily="34" charset="0"/>
              </a:rPr>
              <a:t> med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varje</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vindkast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läran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människorna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spelar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sitt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falska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spel</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listigt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förleder</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villfarelse</a:t>
            </a:r>
            <a:r>
              <a:rPr lang="en-US" sz="3200" i="1" dirty="0">
                <a:effectLst/>
                <a:latin typeface="Arial" panose="020B0604020202020204" pitchFamily="34" charset="0"/>
                <a:ea typeface="Times New Roman" panose="02020603050405020304" pitchFamily="18" charset="0"/>
                <a:cs typeface="Arial" panose="020B0604020202020204" pitchFamily="34" charset="0"/>
              </a:rPr>
              <a:t>. 15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Nej</a:t>
            </a:r>
            <a:r>
              <a:rPr lang="en-US" sz="3200" i="1" dirty="0">
                <a:effectLst/>
                <a:latin typeface="Arial" panose="020B0604020202020204" pitchFamily="34" charset="0"/>
                <a:ea typeface="Times New Roman" panose="02020603050405020304" pitchFamily="18" charset="0"/>
                <a:cs typeface="Arial" panose="020B0604020202020204" pitchFamily="34" charset="0"/>
              </a:rPr>
              <a:t>, vi ska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hålla</a:t>
            </a:r>
            <a:r>
              <a:rPr lang="en-US" sz="3200" i="1" dirty="0">
                <a:effectLst/>
                <a:latin typeface="Arial" panose="020B0604020202020204" pitchFamily="34" charset="0"/>
                <a:ea typeface="Times New Roman" panose="02020603050405020304" pitchFamily="18" charset="0"/>
                <a:cs typeface="Arial" panose="020B0604020202020204" pitchFamily="34" charset="0"/>
              </a:rPr>
              <a:t> fast vid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sanningen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kärlek</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alla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sätt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växa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honom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huvudet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Kristus</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78488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1B589F1-B81E-BB1C-5C2E-C01D565A0E95}"/>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DE34481F-3783-12F1-6816-0AEF501B1686}"/>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56DA6E7B-2282-8AE0-23F3-D80E3CEE085F}"/>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Hebrews 3:1 Therefore, holy brothers and sisters, who share in the heavenly calling, fix your thoughts on Jesus, whom we acknowledge as our apostle and high priest. </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err="1">
                <a:effectLst/>
                <a:latin typeface="Arial" panose="020B0604020202020204" pitchFamily="34" charset="0"/>
                <a:ea typeface="Times New Roman" panose="02020603050405020304" pitchFamily="18" charset="0"/>
                <a:cs typeface="Arial" panose="020B0604020202020204" pitchFamily="34" charset="0"/>
              </a:rPr>
              <a:t>Hebreerbrevet</a:t>
            </a:r>
            <a:r>
              <a:rPr lang="en-US" sz="3200" i="1" dirty="0">
                <a:effectLst/>
                <a:latin typeface="Arial" panose="020B0604020202020204" pitchFamily="34" charset="0"/>
                <a:ea typeface="Times New Roman" panose="02020603050405020304" pitchFamily="18" charset="0"/>
                <a:cs typeface="Arial" panose="020B0604020202020204" pitchFamily="34" charset="0"/>
              </a:rPr>
              <a:t> 3:1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Därför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heliga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bröder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har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fått</a:t>
            </a:r>
            <a:r>
              <a:rPr lang="en-US" sz="3200" i="1" dirty="0">
                <a:effectLst/>
                <a:latin typeface="Arial" panose="020B0604020202020204" pitchFamily="34" charset="0"/>
                <a:ea typeface="Times New Roman" panose="02020603050405020304" pitchFamily="18" charset="0"/>
                <a:cs typeface="Arial" panose="020B0604020202020204" pitchFamily="34" charset="0"/>
              </a:rPr>
              <a:t> del av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en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himmelsk</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kallelse</a:t>
            </a:r>
            <a:r>
              <a:rPr lang="en-US" sz="3200" i="1" dirty="0">
                <a:effectLst/>
                <a:latin typeface="Arial" panose="020B0604020202020204" pitchFamily="34" charset="0"/>
                <a:ea typeface="Times New Roman" panose="02020603050405020304" pitchFamily="18" charset="0"/>
                <a:cs typeface="Arial" panose="020B0604020202020204" pitchFamily="34" charset="0"/>
              </a:rPr>
              <a:t>, se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på</a:t>
            </a:r>
            <a:r>
              <a:rPr lang="en-US" sz="3200" i="1" dirty="0">
                <a:effectLst/>
                <a:latin typeface="Arial" panose="020B0604020202020204" pitchFamily="34" charset="0"/>
                <a:ea typeface="Times New Roman" panose="02020603050405020304" pitchFamily="18" charset="0"/>
                <a:cs typeface="Arial" panose="020B0604020202020204" pitchFamily="34" charset="0"/>
              </a:rPr>
              <a:t> Jesus, den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apostel</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och</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överstepräst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som</a:t>
            </a:r>
            <a:r>
              <a:rPr lang="en-US" sz="3200" i="1" dirty="0">
                <a:effectLst/>
                <a:latin typeface="Arial" panose="020B0604020202020204" pitchFamily="34" charset="0"/>
                <a:ea typeface="Times New Roman" panose="02020603050405020304" pitchFamily="18" charset="0"/>
                <a:cs typeface="Arial" panose="020B0604020202020204" pitchFamily="34" charset="0"/>
              </a:rPr>
              <a:t> vi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bekänner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oss</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p>
          <a:p>
            <a:pPr marL="0" indent="0">
              <a:buNone/>
            </a:pPr>
            <a:endParaRPr lang="en-US" sz="3200" i="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35848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A108E0B-EE26-64B4-D3AC-F2D9419DACBC}"/>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9C2C9BDE-4518-B9D8-1B13-E4A3B343CCDC}"/>
              </a:ext>
            </a:extLst>
          </p:cNvPr>
          <p:cNvPicPr>
            <a:picLocks noChangeAspect="1"/>
          </p:cNvPicPr>
          <p:nvPr/>
        </p:nvPicPr>
        <p:blipFill>
          <a:blip r:embed="rId3"/>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85451B95-167F-D6D8-A254-287F80DE3C66}"/>
              </a:ext>
            </a:extLst>
          </p:cNvPr>
          <p:cNvSpPr>
            <a:spLocks noGrp="1"/>
          </p:cNvSpPr>
          <p:nvPr>
            <p:ph idx="1"/>
          </p:nvPr>
        </p:nvSpPr>
        <p:spPr>
          <a:xfrm>
            <a:off x="505694" y="389744"/>
            <a:ext cx="11249891" cy="6100997"/>
          </a:xfrm>
        </p:spPr>
        <p:txBody>
          <a:bodyPr>
            <a:normAutofit/>
          </a:bodyPr>
          <a:lstStyle/>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Deuteronomy 18:15 The Lord your God will raise up for you a prophet like me from among you, from your fellow Israelites. You must listen to him. </a:t>
            </a: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Matthew 21:11 The crowds answered, “This is Jesus, the prophet from Nazareth in Galilee.” </a:t>
            </a:r>
          </a:p>
          <a:p>
            <a:pPr marL="0" indent="0">
              <a:buNone/>
            </a:pPr>
            <a:endParaRPr lang="en-US" sz="3200"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sz="3200" i="1" dirty="0">
                <a:effectLst/>
                <a:latin typeface="Arial" panose="020B0604020202020204" pitchFamily="34" charset="0"/>
                <a:ea typeface="Times New Roman" panose="02020603050405020304" pitchFamily="18" charset="0"/>
                <a:cs typeface="Arial" panose="020B0604020202020204" pitchFamily="34" charset="0"/>
              </a:rPr>
              <a:t>5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Moseboken</a:t>
            </a:r>
            <a:r>
              <a:rPr lang="en-US" sz="3200" i="1" dirty="0">
                <a:effectLst/>
                <a:latin typeface="Arial" panose="020B0604020202020204" pitchFamily="34" charset="0"/>
                <a:ea typeface="Times New Roman" panose="02020603050405020304" pitchFamily="18" charset="0"/>
                <a:cs typeface="Arial" panose="020B0604020202020204" pitchFamily="34" charset="0"/>
              </a:rPr>
              <a:t> 18:15 En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profet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lik</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mig</a:t>
            </a:r>
            <a:r>
              <a:rPr lang="en-US" sz="3200" i="1" dirty="0">
                <a:effectLst/>
                <a:latin typeface="Arial" panose="020B0604020202020204" pitchFamily="34" charset="0"/>
                <a:ea typeface="Times New Roman" panose="02020603050405020304" pitchFamily="18" charset="0"/>
                <a:cs typeface="Arial" panose="020B0604020202020204" pitchFamily="34" charset="0"/>
              </a:rPr>
              <a:t> ska Herren din Gud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låta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uppstå</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åt</a:t>
            </a:r>
            <a:r>
              <a:rPr lang="en-US" sz="3200" i="1" dirty="0">
                <a:effectLst/>
                <a:latin typeface="Arial" panose="020B0604020202020204" pitchFamily="34" charset="0"/>
                <a:ea typeface="Times New Roman" panose="02020603050405020304" pitchFamily="18" charset="0"/>
                <a:cs typeface="Arial" panose="020B0604020202020204" pitchFamily="34" charset="0"/>
              </a:rPr>
              <a:t> dig bland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ditt</a:t>
            </a:r>
            <a:r>
              <a:rPr lang="en-US" sz="3200" i="1" dirty="0">
                <a:effectLst/>
                <a:latin typeface="Arial" panose="020B0604020202020204" pitchFamily="34" charset="0"/>
                <a:ea typeface="Times New Roman" panose="02020603050405020304" pitchFamily="18" charset="0"/>
                <a:cs typeface="Arial" panose="020B0604020202020204" pitchFamily="34" charset="0"/>
              </a:rPr>
              <a:t> folk,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från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dina</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bröder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Honom</a:t>
            </a:r>
            <a:r>
              <a:rPr lang="en-US" sz="3200" i="1" dirty="0">
                <a:effectLst/>
                <a:latin typeface="Arial" panose="020B0604020202020204" pitchFamily="34" charset="0"/>
                <a:ea typeface="Times New Roman" panose="02020603050405020304" pitchFamily="18" charset="0"/>
                <a:cs typeface="Arial" panose="020B0604020202020204" pitchFamily="34" charset="0"/>
              </a:rPr>
              <a:t> ska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lyssna</a:t>
            </a:r>
            <a:r>
              <a:rPr lang="en-US" sz="3200" i="1" dirty="0">
                <a:effectLst/>
                <a:latin typeface="Arial" panose="020B0604020202020204" pitchFamily="34" charset="0"/>
                <a:ea typeface="Times New Roman" panose="02020603050405020304" pitchFamily="18" charset="0"/>
                <a:cs typeface="Arial" panose="020B0604020202020204" pitchFamily="34" charset="0"/>
              </a:rPr>
              <a:t> till. </a:t>
            </a:r>
          </a:p>
          <a:p>
            <a:pPr marL="0" indent="0">
              <a:buNone/>
            </a:pPr>
            <a:r>
              <a:rPr lang="en-US" sz="3200" i="1" dirty="0" err="1">
                <a:latin typeface="Arial" panose="020B0604020202020204" pitchFamily="34" charset="0"/>
                <a:ea typeface="Times New Roman" panose="02020603050405020304" pitchFamily="18" charset="0"/>
                <a:cs typeface="Arial" panose="020B0604020202020204" pitchFamily="34" charset="0"/>
              </a:rPr>
              <a:t>Matteus</a:t>
            </a:r>
            <a:r>
              <a:rPr lang="en-US" sz="3200" i="1" dirty="0">
                <a:latin typeface="Arial" panose="020B0604020202020204" pitchFamily="34" charset="0"/>
                <a:ea typeface="Times New Roman" panose="02020603050405020304" pitchFamily="18" charset="0"/>
                <a:cs typeface="Arial" panose="020B0604020202020204" pitchFamily="34" charset="0"/>
              </a:rPr>
              <a:t> 21: </a:t>
            </a:r>
            <a:r>
              <a:rPr lang="en-US" sz="3200" i="1" dirty="0">
                <a:effectLst/>
                <a:latin typeface="Arial" panose="020B0604020202020204" pitchFamily="34" charset="0"/>
                <a:ea typeface="Times New Roman" panose="02020603050405020304" pitchFamily="18" charset="0"/>
                <a:cs typeface="Arial" panose="020B0604020202020204" pitchFamily="34" charset="0"/>
              </a:rPr>
              <a:t>11 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Folket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svarade</a:t>
            </a:r>
            <a:r>
              <a:rPr lang="en-US" sz="3200" i="1" dirty="0">
                <a:effectLst/>
                <a:latin typeface="Arial" panose="020B0604020202020204" pitchFamily="34" charset="0"/>
                <a:ea typeface="Times New Roman" panose="02020603050405020304" pitchFamily="18" charset="0"/>
                <a:cs typeface="Arial" panose="020B0604020202020204" pitchFamily="34" charset="0"/>
              </a:rPr>
              <a:t>: "Det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är</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Profeten</a:t>
            </a:r>
            <a:r>
              <a:rPr lang="en-US" sz="3200" i="1" dirty="0">
                <a:effectLst/>
                <a:latin typeface="Arial" panose="020B0604020202020204" pitchFamily="34" charset="0"/>
                <a:ea typeface="Times New Roman" panose="02020603050405020304" pitchFamily="18" charset="0"/>
                <a:cs typeface="Arial" panose="020B0604020202020204" pitchFamily="34" charset="0"/>
              </a:rPr>
              <a:t>, Jesus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från</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Nasaret</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i</a:t>
            </a:r>
            <a:r>
              <a:rPr lang="en-US" sz="3200" i="1" dirty="0">
                <a:effectLst/>
                <a:latin typeface="Arial" panose="020B0604020202020204" pitchFamily="34" charset="0"/>
                <a:ea typeface="Times New Roman" panose="02020603050405020304" pitchFamily="18" charset="0"/>
                <a:cs typeface="Arial" panose="020B0604020202020204" pitchFamily="34" charset="0"/>
              </a:rPr>
              <a:t> </a:t>
            </a:r>
            <a:r>
              <a:rPr lang="en-US" sz="3200" i="1" dirty="0" err="1">
                <a:effectLst/>
                <a:latin typeface="Arial" panose="020B0604020202020204" pitchFamily="34" charset="0"/>
                <a:ea typeface="Times New Roman" panose="02020603050405020304" pitchFamily="18" charset="0"/>
                <a:cs typeface="Arial" panose="020B0604020202020204" pitchFamily="34" charset="0"/>
              </a:rPr>
              <a:t>Galileen</a:t>
            </a:r>
            <a:r>
              <a:rPr lang="en-US" sz="3200" i="1"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buNone/>
            </a:pP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endParaRPr lang="en-US" sz="3200" i="1" kern="1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394600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51086</TotalTime>
  <Words>950</Words>
  <Application>Microsoft Macintosh PowerPoint</Application>
  <PresentationFormat>Widescreen</PresentationFormat>
  <Paragraphs>90</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Times New Roman</vt:lpstr>
      <vt:lpstr>Office Theme</vt:lpstr>
      <vt:lpstr>PowerPoint Presentation</vt:lpstr>
      <vt:lpstr>PowerPoint Presentation</vt:lpstr>
      <vt:lpstr>The need for the ”five-fold” ministry perspective   Ett behov av att få ett perspektiv på femfaldig tjänst</vt:lpstr>
      <vt:lpstr>The need for the ”five-fold” ministry perspective   Ett behov av att få ett perspektiv på femfaldig tjänst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Office of Apostle amongst the Fivefold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van dinther</dc:creator>
  <cp:lastModifiedBy>john van dinther</cp:lastModifiedBy>
  <cp:revision>20</cp:revision>
  <dcterms:created xsi:type="dcterms:W3CDTF">2024-11-03T09:21:51Z</dcterms:created>
  <dcterms:modified xsi:type="dcterms:W3CDTF">2025-02-18T10:48:25Z</dcterms:modified>
</cp:coreProperties>
</file>