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9"/>
  </p:notesMasterIdLst>
  <p:sldIdLst>
    <p:sldId id="256" r:id="rId2"/>
    <p:sldId id="341" r:id="rId3"/>
    <p:sldId id="329" r:id="rId4"/>
    <p:sldId id="306" r:id="rId5"/>
    <p:sldId id="328" r:id="rId6"/>
    <p:sldId id="312" r:id="rId7"/>
    <p:sldId id="302" r:id="rId8"/>
    <p:sldId id="331" r:id="rId9"/>
    <p:sldId id="332" r:id="rId10"/>
    <p:sldId id="330" r:id="rId11"/>
    <p:sldId id="289" r:id="rId12"/>
    <p:sldId id="314" r:id="rId13"/>
    <p:sldId id="315" r:id="rId14"/>
    <p:sldId id="316" r:id="rId15"/>
    <p:sldId id="317" r:id="rId16"/>
    <p:sldId id="318" r:id="rId17"/>
    <p:sldId id="321" r:id="rId18"/>
    <p:sldId id="319" r:id="rId19"/>
    <p:sldId id="333" r:id="rId20"/>
    <p:sldId id="320" r:id="rId21"/>
    <p:sldId id="334" r:id="rId22"/>
    <p:sldId id="335" r:id="rId23"/>
    <p:sldId id="336" r:id="rId24"/>
    <p:sldId id="337" r:id="rId25"/>
    <p:sldId id="338" r:id="rId26"/>
    <p:sldId id="339" r:id="rId27"/>
    <p:sldId id="340"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CC36"/>
    <a:srgbClr val="F4F406"/>
    <a:srgbClr val="FBAE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98"/>
    <p:restoredTop sz="94422"/>
  </p:normalViewPr>
  <p:slideViewPr>
    <p:cSldViewPr snapToGrid="0">
      <p:cViewPr varScale="1">
        <p:scale>
          <a:sx n="110" d="100"/>
          <a:sy n="110" d="100"/>
        </p:scale>
        <p:origin x="208" y="40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E21947-775C-7344-AE0F-4511446B22CC}" type="datetimeFigureOut">
              <a:rPr lang="en-US" smtClean="0"/>
              <a:t>12/10/24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215F58-33D0-BB4E-8258-231CA0C357A1}" type="slidenum">
              <a:rPr lang="en-US" smtClean="0"/>
              <a:t>‹#›</a:t>
            </a:fld>
            <a:endParaRPr lang="en-US"/>
          </a:p>
        </p:txBody>
      </p:sp>
    </p:spTree>
    <p:extLst>
      <p:ext uri="{BB962C8B-B14F-4D97-AF65-F5344CB8AC3E}">
        <p14:creationId xmlns:p14="http://schemas.microsoft.com/office/powerpoint/2010/main" val="294593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215F58-33D0-BB4E-8258-231CA0C357A1}" type="slidenum">
              <a:rPr lang="en-US" smtClean="0"/>
              <a:t>4</a:t>
            </a:fld>
            <a:endParaRPr lang="en-US"/>
          </a:p>
        </p:txBody>
      </p:sp>
    </p:spTree>
    <p:extLst>
      <p:ext uri="{BB962C8B-B14F-4D97-AF65-F5344CB8AC3E}">
        <p14:creationId xmlns:p14="http://schemas.microsoft.com/office/powerpoint/2010/main" val="2161865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1ABEA-393F-0EAD-1B8F-120D7F21D0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27340B-A08F-9C68-A028-1FB2F0D376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845D4A9-26B8-492B-5E8B-753317B0D21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12D8D28-D08F-4CD6-5DC9-14DC7A513028}"/>
              </a:ext>
            </a:extLst>
          </p:cNvPr>
          <p:cNvSpPr>
            <a:spLocks noGrp="1"/>
          </p:cNvSpPr>
          <p:nvPr>
            <p:ph type="sldNum" sz="quarter" idx="5"/>
          </p:nvPr>
        </p:nvSpPr>
        <p:spPr/>
        <p:txBody>
          <a:bodyPr/>
          <a:lstStyle/>
          <a:p>
            <a:fld id="{A2215F58-33D0-BB4E-8258-231CA0C357A1}" type="slidenum">
              <a:rPr lang="en-US" smtClean="0"/>
              <a:t>5</a:t>
            </a:fld>
            <a:endParaRPr lang="en-US"/>
          </a:p>
        </p:txBody>
      </p:sp>
    </p:spTree>
    <p:extLst>
      <p:ext uri="{BB962C8B-B14F-4D97-AF65-F5344CB8AC3E}">
        <p14:creationId xmlns:p14="http://schemas.microsoft.com/office/powerpoint/2010/main" val="2290919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12/10/24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4066621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12/10/24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330927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12/10/24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95000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12/10/24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702867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6A5DC9-71E8-6548-B91B-4D234A07D767}" type="datetimeFigureOut">
              <a:rPr lang="en-US" smtClean="0"/>
              <a:t>12/10/24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491088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6A5DC9-71E8-6548-B91B-4D234A07D767}" type="datetimeFigureOut">
              <a:rPr lang="en-US" smtClean="0"/>
              <a:t>12/10/24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662521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6A5DC9-71E8-6548-B91B-4D234A07D767}" type="datetimeFigureOut">
              <a:rPr lang="en-US" smtClean="0"/>
              <a:t>12/10/24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888916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6A5DC9-71E8-6548-B91B-4D234A07D767}" type="datetimeFigureOut">
              <a:rPr lang="en-US" smtClean="0"/>
              <a:t>12/10/24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14994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6A5DC9-71E8-6548-B91B-4D234A07D767}" type="datetimeFigureOut">
              <a:rPr lang="en-US" smtClean="0"/>
              <a:t>12/10/24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053932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6A5DC9-71E8-6548-B91B-4D234A07D767}" type="datetimeFigureOut">
              <a:rPr lang="en-US" smtClean="0"/>
              <a:t>12/10/24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572081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6A5DC9-71E8-6548-B91B-4D234A07D767}" type="datetimeFigureOut">
              <a:rPr lang="en-US" smtClean="0"/>
              <a:t>12/10/24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46719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4A6A5DC9-71E8-6548-B91B-4D234A07D767}" type="datetimeFigureOut">
              <a:rPr lang="en-US" smtClean="0"/>
              <a:t>12/10/24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890687BB-AF02-9B45-AAA0-010726AEC901}" type="slidenum">
              <a:rPr lang="en-US" smtClean="0"/>
              <a:t>‹#›</a:t>
            </a:fld>
            <a:endParaRPr lang="en-US"/>
          </a:p>
        </p:txBody>
      </p:sp>
    </p:spTree>
    <p:extLst>
      <p:ext uri="{BB962C8B-B14F-4D97-AF65-F5344CB8AC3E}">
        <p14:creationId xmlns:p14="http://schemas.microsoft.com/office/powerpoint/2010/main" val="26188702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image2.jpg" descr="A maze with a yellow dot&#10;&#10;Description automatically generated">
            <a:extLst>
              <a:ext uri="{FF2B5EF4-FFF2-40B4-BE49-F238E27FC236}">
                <a16:creationId xmlns:a16="http://schemas.microsoft.com/office/drawing/2014/main" id="{D08B442A-E06C-0D98-DB30-F79B4DFC92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385" y="635875"/>
            <a:ext cx="1532153" cy="2106711"/>
          </a:xfrm>
          <a:prstGeom prst="rect">
            <a:avLst/>
          </a:prstGeom>
          <a:noFill/>
          <a:extLst>
            <a:ext uri="{909E8E84-426E-40DD-AFC4-6F175D3DCCD1}">
              <a14:hiddenFill xmlns:a14="http://schemas.microsoft.com/office/drawing/2010/main">
                <a:solidFill>
                  <a:srgbClr val="FFFFFF"/>
                </a:solidFill>
              </a14:hiddenFill>
            </a:ext>
          </a:extLst>
        </p:spPr>
      </p:pic>
      <p:pic>
        <p:nvPicPr>
          <p:cNvPr id="1025" name="image1.jpg">
            <a:extLst>
              <a:ext uri="{FF2B5EF4-FFF2-40B4-BE49-F238E27FC236}">
                <a16:creationId xmlns:a16="http://schemas.microsoft.com/office/drawing/2014/main" id="{9C9EA3C5-84B1-1E28-9C44-EA50B09C82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8923" y="1781211"/>
            <a:ext cx="5601937" cy="71819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EBADAA2A-3AE8-42D5-F5B9-7A3FB98361C7}"/>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4">
            <a:extLst>
              <a:ext uri="{FF2B5EF4-FFF2-40B4-BE49-F238E27FC236}">
                <a16:creationId xmlns:a16="http://schemas.microsoft.com/office/drawing/2014/main" id="{45D9AE4B-7C18-3A83-53CB-02F13678C527}"/>
              </a:ext>
            </a:extLst>
          </p:cNvPr>
          <p:cNvSpPr>
            <a:spLocks noChangeArrowheads="1"/>
          </p:cNvSpPr>
          <p:nvPr/>
        </p:nvSpPr>
        <p:spPr bwMode="auto">
          <a:xfrm>
            <a:off x="0" y="1016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Cambria" panose="020405030504060302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5">
            <a:extLst>
              <a:ext uri="{FF2B5EF4-FFF2-40B4-BE49-F238E27FC236}">
                <a16:creationId xmlns:a16="http://schemas.microsoft.com/office/drawing/2014/main" id="{CF37B4FF-ED1E-EAE4-D34A-DCE42AE51EEE}"/>
              </a:ext>
            </a:extLst>
          </p:cNvPr>
          <p:cNvSpPr>
            <a:spLocks noChangeArrowheads="1"/>
          </p:cNvSpPr>
          <p:nvPr/>
        </p:nvSpPr>
        <p:spPr bwMode="auto">
          <a:xfrm>
            <a:off x="1975945" y="2921261"/>
            <a:ext cx="824011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000" b="1" i="0" u="none" strike="noStrike" cap="none" normalizeH="0" baseline="0" dirty="0">
                <a:ln>
                  <a:noFill/>
                </a:ln>
                <a:solidFill>
                  <a:schemeClr val="bg1"/>
                </a:solidFill>
                <a:effectLst/>
                <a:latin typeface="Arial" panose="020B0604020202020204" pitchFamily="34" charset="0"/>
                <a:ea typeface="Cambria" panose="02040503050406030204" pitchFamily="18" charset="0"/>
                <a:cs typeface="Times New Roman" panose="02020603050405020304" pitchFamily="18" charset="0"/>
              </a:rPr>
              <a:t>What I have learned during my 50 years of Christian ministry </a:t>
            </a:r>
            <a:r>
              <a:rPr kumimoji="0" lang="en-US" altLang="en-US" sz="4000" b="0" i="0" u="none" strike="noStrike" cap="none" normalizeH="0" baseline="0" dirty="0">
                <a:ln>
                  <a:noFill/>
                </a:ln>
                <a:solidFill>
                  <a:srgbClr val="ECCC36"/>
                </a:solidFill>
                <a:effectLst/>
                <a:latin typeface="Arial" panose="020B0604020202020204" pitchFamily="34" charset="0"/>
                <a:ea typeface="Cambria" panose="02040503050406030204" pitchFamily="18" charset="0"/>
                <a:cs typeface="Times New Roman" panose="02020603050405020304" pitchFamily="18" charset="0"/>
              </a:rPr>
              <a:t>(and how it might help you)</a:t>
            </a:r>
            <a:endParaRPr kumimoji="0" lang="en-US" altLang="en-US" sz="4000" b="0" i="0" u="none" strike="noStrike" cap="none" normalizeH="0" baseline="0" dirty="0">
              <a:ln>
                <a:noFill/>
              </a:ln>
              <a:solidFill>
                <a:srgbClr val="ECCC36"/>
              </a:solidFill>
              <a:effectLst/>
              <a:latin typeface="Arial" panose="020B0604020202020204" pitchFamily="34" charset="0"/>
            </a:endParaRPr>
          </a:p>
        </p:txBody>
      </p:sp>
    </p:spTree>
    <p:extLst>
      <p:ext uri="{BB962C8B-B14F-4D97-AF65-F5344CB8AC3E}">
        <p14:creationId xmlns:p14="http://schemas.microsoft.com/office/powerpoint/2010/main" val="2817875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B1C487-C1F0-DCC1-659D-3CB8507DD2CE}"/>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A7987D2-71A2-1156-346B-D1A59ECE7A1C}"/>
              </a:ext>
            </a:extLst>
          </p:cNvPr>
          <p:cNvSpPr>
            <a:spLocks noGrp="1"/>
          </p:cNvSpPr>
          <p:nvPr>
            <p:ph idx="1"/>
          </p:nvPr>
        </p:nvSpPr>
        <p:spPr>
          <a:xfrm>
            <a:off x="6096000" y="2038662"/>
            <a:ext cx="5754896" cy="3192905"/>
          </a:xfrm>
        </p:spPr>
        <p:txBody>
          <a:bodyPr anchor="t">
            <a:normAutofit/>
          </a:bodyPr>
          <a:lstStyle/>
          <a:p>
            <a:pPr marL="0" marR="0" indent="0">
              <a:spcAft>
                <a:spcPts val="800"/>
              </a:spcAft>
              <a:buNone/>
            </a:pPr>
            <a:r>
              <a:rPr lang="en-US" kern="100" dirty="0">
                <a:effectLst/>
                <a:latin typeface="Arial" panose="020B0604020202020204" pitchFamily="34" charset="0"/>
                <a:ea typeface="Times New Roman" panose="02020603050405020304" pitchFamily="18" charset="0"/>
                <a:cs typeface="Arial" panose="020B0604020202020204" pitchFamily="34" charset="0"/>
              </a:rPr>
              <a:t>“How long should you try? Until.” </a:t>
            </a:r>
          </a:p>
          <a:p>
            <a:pPr marL="0" marR="0" indent="0">
              <a:spcAft>
                <a:spcPts val="800"/>
              </a:spcAft>
              <a:buNone/>
            </a:pPr>
            <a:r>
              <a:rPr lang="en-US" kern="100" dirty="0">
                <a:effectLst/>
                <a:latin typeface="Arial" panose="020B0604020202020204" pitchFamily="34" charset="0"/>
                <a:ea typeface="Times New Roman" panose="02020603050405020304" pitchFamily="18" charset="0"/>
                <a:cs typeface="Arial" panose="020B0604020202020204" pitchFamily="34" charset="0"/>
              </a:rPr>
              <a:t>Jim Rohn</a:t>
            </a:r>
          </a:p>
          <a:p>
            <a:pPr marL="0" marR="0" indent="0">
              <a:spcAft>
                <a:spcPts val="800"/>
              </a:spcAft>
              <a:buNone/>
            </a:pPr>
            <a:endParaRPr lang="en-US" kern="100"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"Hur </a:t>
            </a:r>
            <a:r>
              <a:rPr lang="en-US" dirty="0" err="1">
                <a:latin typeface="Arial" panose="020B0604020202020204" pitchFamily="34" charset="0"/>
                <a:cs typeface="Arial" panose="020B0604020202020204" pitchFamily="34" charset="0"/>
              </a:rPr>
              <a:t>länge</a:t>
            </a:r>
            <a:r>
              <a:rPr lang="en-US" dirty="0">
                <a:latin typeface="Arial" panose="020B0604020202020204" pitchFamily="34" charset="0"/>
                <a:cs typeface="Arial" panose="020B0604020202020204" pitchFamily="34" charset="0"/>
              </a:rPr>
              <a:t> ska du </a:t>
            </a:r>
            <a:r>
              <a:rPr lang="en-US" dirty="0" err="1">
                <a:latin typeface="Arial" panose="020B0604020202020204" pitchFamily="34" charset="0"/>
                <a:cs typeface="Arial" panose="020B0604020202020204" pitchFamily="34" charset="0"/>
              </a:rPr>
              <a:t>försöka</a:t>
            </a:r>
            <a:r>
              <a:rPr lang="en-US" dirty="0">
                <a:latin typeface="Arial" panose="020B0604020202020204" pitchFamily="34" charset="0"/>
                <a:cs typeface="Arial" panose="020B0604020202020204" pitchFamily="34" charset="0"/>
              </a:rPr>
              <a:t>? Tills."  Jim Rohn</a:t>
            </a:r>
          </a:p>
        </p:txBody>
      </p:sp>
      <p:pic>
        <p:nvPicPr>
          <p:cNvPr id="7170" name="Picture 2" descr="20 Quotes From Jim Rohn Putting Success and Life Into Perspective |  Entrepreneur">
            <a:extLst>
              <a:ext uri="{FF2B5EF4-FFF2-40B4-BE49-F238E27FC236}">
                <a16:creationId xmlns:a16="http://schemas.microsoft.com/office/drawing/2014/main" id="{BA3199D0-2125-BC32-DC22-EE7AC4265B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104" y="1832547"/>
            <a:ext cx="5676276" cy="3192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8871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517F56F-FFB6-53B4-177F-9F8A4AE122E3}"/>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AB980C3A-9DC7-F837-6D4E-6D64C94B027E}"/>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0D8ADA3D-A0A1-F409-D035-0F9CEE41B019}"/>
              </a:ext>
            </a:extLst>
          </p:cNvPr>
          <p:cNvSpPr>
            <a:spLocks noGrp="1"/>
          </p:cNvSpPr>
          <p:nvPr>
            <p:ph idx="1"/>
          </p:nvPr>
        </p:nvSpPr>
        <p:spPr>
          <a:xfrm>
            <a:off x="505694" y="389744"/>
            <a:ext cx="11249891" cy="6100997"/>
          </a:xfrm>
        </p:spPr>
        <p:txBody>
          <a:bodyPr>
            <a:normAutofit fontScale="85000" lnSpcReduction="10000"/>
          </a:bodyPr>
          <a:lstStyle/>
          <a:p>
            <a:pPr marL="0" marR="0" indent="0">
              <a:lnSpc>
                <a:spcPct val="115000"/>
              </a:lnSpc>
              <a:spcAft>
                <a:spcPts val="800"/>
              </a:spcAft>
              <a:buNone/>
            </a:pPr>
            <a:r>
              <a:rPr lang="en-US" sz="2600" i="1" kern="100" dirty="0">
                <a:latin typeface="Arial" panose="020B0604020202020204" pitchFamily="34" charset="0"/>
                <a:ea typeface="Times New Roman" panose="02020603050405020304" pitchFamily="18" charset="0"/>
                <a:cs typeface="Arial" panose="020B0604020202020204" pitchFamily="34" charset="0"/>
              </a:rPr>
              <a:t>Revelation 2: 2 – 5 “To the angel of the church of Ephesus write, ‘These things says He who holds the seven stars in His right hand, who walks in the midst of the seven golden lampstands: 2 “I know your works, your labor, your patience, and that you cannot bear those who are evil. And you have tested those who say they are apostles and are not, and have found them liars; 3 and you have persevered and have patience, and have labored for My name’s sake and have not become weary. 4 Nevertheless I have this against you, that you have left your first love. 5 Remember therefore from where you have fallen; repent and do the first works, or else I will come to you quickly and remove your lampstand from its place—unless you repent.</a:t>
            </a:r>
          </a:p>
          <a:p>
            <a:pPr marL="0" marR="0" indent="0">
              <a:lnSpc>
                <a:spcPct val="115000"/>
              </a:lnSpc>
              <a:spcAft>
                <a:spcPts val="800"/>
              </a:spcAft>
              <a:buNone/>
            </a:pPr>
            <a:r>
              <a:rPr lang="en-US" sz="2600" i="1" kern="100" dirty="0" err="1">
                <a:latin typeface="Arial" panose="020B0604020202020204" pitchFamily="34" charset="0"/>
                <a:ea typeface="Times New Roman" panose="02020603050405020304" pitchFamily="18" charset="0"/>
                <a:cs typeface="Arial" panose="020B0604020202020204" pitchFamily="34" charset="0"/>
              </a:rPr>
              <a:t>Uppenbarelseboken</a:t>
            </a:r>
            <a:r>
              <a:rPr lang="en-US" sz="2600" i="1" kern="100" dirty="0">
                <a:latin typeface="Arial" panose="020B0604020202020204" pitchFamily="34" charset="0"/>
                <a:ea typeface="Times New Roman" panose="02020603050405020304" pitchFamily="18" charset="0"/>
                <a:cs typeface="Arial" panose="020B0604020202020204" pitchFamily="34" charset="0"/>
              </a:rPr>
              <a:t> 2:2 – 5 Jag </a:t>
            </a:r>
            <a:r>
              <a:rPr lang="en-US" sz="2600" i="1" kern="100" dirty="0" err="1">
                <a:latin typeface="Arial" panose="020B0604020202020204" pitchFamily="34" charset="0"/>
                <a:ea typeface="Times New Roman" panose="02020603050405020304" pitchFamily="18" charset="0"/>
                <a:cs typeface="Arial" panose="020B0604020202020204" pitchFamily="34" charset="0"/>
              </a:rPr>
              <a:t>känner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dina</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gärningar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ditt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arbete</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och</a:t>
            </a:r>
            <a:r>
              <a:rPr lang="en-US" sz="2600" i="1" kern="100" dirty="0">
                <a:latin typeface="Arial" panose="020B0604020202020204" pitchFamily="34" charset="0"/>
                <a:ea typeface="Times New Roman" panose="02020603050405020304" pitchFamily="18" charset="0"/>
                <a:cs typeface="Arial" panose="020B0604020202020204" pitchFamily="34" charset="0"/>
              </a:rPr>
              <a:t> din </a:t>
            </a:r>
            <a:r>
              <a:rPr lang="en-US" sz="2600" i="1" kern="100" dirty="0" err="1">
                <a:latin typeface="Arial" panose="020B0604020202020204" pitchFamily="34" charset="0"/>
                <a:ea typeface="Times New Roman" panose="02020603050405020304" pitchFamily="18" charset="0"/>
                <a:cs typeface="Arial" panose="020B0604020202020204" pitchFamily="34" charset="0"/>
              </a:rPr>
              <a:t>uthållighet</a:t>
            </a:r>
            <a:r>
              <a:rPr lang="en-US" sz="2600" i="1" kern="100" dirty="0">
                <a:latin typeface="Arial" panose="020B0604020202020204" pitchFamily="34" charset="0"/>
                <a:ea typeface="Times New Roman" panose="02020603050405020304" pitchFamily="18" charset="0"/>
                <a:cs typeface="Arial" panose="020B0604020202020204" pitchFamily="34" charset="0"/>
              </a:rPr>
              <a:t>. Jag vet </a:t>
            </a:r>
            <a:r>
              <a:rPr lang="en-US" sz="2600" i="1" kern="100" dirty="0" err="1">
                <a:latin typeface="Arial" panose="020B0604020202020204" pitchFamily="34" charset="0"/>
                <a:ea typeface="Times New Roman" panose="02020603050405020304" pitchFamily="18" charset="0"/>
                <a:cs typeface="Arial" panose="020B0604020202020204" pitchFamily="34" charset="0"/>
              </a:rPr>
              <a:t>att</a:t>
            </a:r>
            <a:r>
              <a:rPr lang="en-US" sz="2600" i="1" kern="100" dirty="0">
                <a:latin typeface="Arial" panose="020B0604020202020204" pitchFamily="34" charset="0"/>
                <a:ea typeface="Times New Roman" panose="02020603050405020304" pitchFamily="18" charset="0"/>
                <a:cs typeface="Arial" panose="020B0604020202020204" pitchFamily="34" charset="0"/>
              </a:rPr>
              <a:t> du </a:t>
            </a:r>
            <a:r>
              <a:rPr lang="en-US" sz="2600" i="1" kern="100" dirty="0" err="1">
                <a:latin typeface="Arial" panose="020B0604020202020204" pitchFamily="34" charset="0"/>
                <a:ea typeface="Times New Roman" panose="02020603050405020304" pitchFamily="18" charset="0"/>
                <a:cs typeface="Arial" panose="020B0604020202020204" pitchFamily="34" charset="0"/>
              </a:rPr>
              <a:t>inte</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kan</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tåla</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onda</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människor</a:t>
            </a:r>
            <a:r>
              <a:rPr lang="en-US" sz="2600" i="1" kern="100" dirty="0">
                <a:latin typeface="Arial" panose="020B0604020202020204" pitchFamily="34" charset="0"/>
                <a:ea typeface="Times New Roman" panose="02020603050405020304" pitchFamily="18" charset="0"/>
                <a:cs typeface="Arial" panose="020B0604020202020204" pitchFamily="34" charset="0"/>
              </a:rPr>
              <a:t>. Du </a:t>
            </a:r>
            <a:r>
              <a:rPr lang="en-US" sz="2600" i="1" kern="100" dirty="0" err="1">
                <a:latin typeface="Arial" panose="020B0604020202020204" pitchFamily="34" charset="0"/>
                <a:ea typeface="Times New Roman" panose="02020603050405020304" pitchFamily="18" charset="0"/>
                <a:cs typeface="Arial" panose="020B0604020202020204" pitchFamily="34" charset="0"/>
              </a:rPr>
              <a:t>har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prövat</a:t>
            </a:r>
            <a:r>
              <a:rPr lang="en-US" sz="2600" i="1" kern="100" dirty="0">
                <a:latin typeface="Arial" panose="020B0604020202020204" pitchFamily="34" charset="0"/>
                <a:ea typeface="Times New Roman" panose="02020603050405020304" pitchFamily="18" charset="0"/>
                <a:cs typeface="Arial" panose="020B0604020202020204" pitchFamily="34" charset="0"/>
              </a:rPr>
              <a:t> dem </a:t>
            </a:r>
            <a:r>
              <a:rPr lang="en-US" sz="2600" i="1" kern="100" dirty="0" err="1">
                <a:latin typeface="Arial" panose="020B0604020202020204" pitchFamily="34" charset="0"/>
                <a:ea typeface="Times New Roman" panose="02020603050405020304" pitchFamily="18" charset="0"/>
                <a:cs typeface="Arial" panose="020B0604020202020204" pitchFamily="34" charset="0"/>
              </a:rPr>
              <a:t>som</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kallar</a:t>
            </a:r>
            <a:r>
              <a:rPr lang="en-US" sz="2600" i="1" kern="100" dirty="0">
                <a:latin typeface="Arial" panose="020B0604020202020204" pitchFamily="34" charset="0"/>
                <a:ea typeface="Times New Roman" panose="02020603050405020304" pitchFamily="18" charset="0"/>
                <a:cs typeface="Arial" panose="020B0604020202020204" pitchFamily="34" charset="0"/>
              </a:rPr>
              <a:t> sig </a:t>
            </a:r>
            <a:r>
              <a:rPr lang="en-US" sz="2600" i="1" kern="100" dirty="0" err="1">
                <a:latin typeface="Arial" panose="020B0604020202020204" pitchFamily="34" charset="0"/>
                <a:ea typeface="Times New Roman" panose="02020603050405020304" pitchFamily="18" charset="0"/>
                <a:cs typeface="Arial" panose="020B0604020202020204" pitchFamily="34" charset="0"/>
              </a:rPr>
              <a:t>apostlar</a:t>
            </a:r>
            <a:r>
              <a:rPr lang="en-US" sz="2600" i="1" kern="100" dirty="0">
                <a:latin typeface="Arial" panose="020B0604020202020204" pitchFamily="34" charset="0"/>
                <a:ea typeface="Times New Roman" panose="02020603050405020304" pitchFamily="18" charset="0"/>
                <a:cs typeface="Arial" panose="020B0604020202020204" pitchFamily="34" charset="0"/>
              </a:rPr>
              <a:t> men </a:t>
            </a:r>
            <a:r>
              <a:rPr lang="en-US" sz="2600" i="1" kern="100" dirty="0" err="1">
                <a:latin typeface="Arial" panose="020B0604020202020204" pitchFamily="34" charset="0"/>
                <a:ea typeface="Times New Roman" panose="02020603050405020304" pitchFamily="18" charset="0"/>
                <a:cs typeface="Arial" panose="020B0604020202020204" pitchFamily="34" charset="0"/>
              </a:rPr>
              <a:t>inte</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är</a:t>
            </a:r>
            <a:r>
              <a:rPr lang="en-US" sz="2600" i="1" kern="100" dirty="0">
                <a:latin typeface="Arial" panose="020B0604020202020204" pitchFamily="34" charset="0"/>
                <a:ea typeface="Times New Roman" panose="02020603050405020304" pitchFamily="18" charset="0"/>
                <a:cs typeface="Arial" panose="020B0604020202020204" pitchFamily="34" charset="0"/>
              </a:rPr>
              <a:t> det, </a:t>
            </a:r>
            <a:r>
              <a:rPr lang="en-US" sz="2600" i="1" kern="100" dirty="0" err="1">
                <a:latin typeface="Arial" panose="020B0604020202020204" pitchFamily="34" charset="0"/>
                <a:ea typeface="Times New Roman" panose="02020603050405020304" pitchFamily="18" charset="0"/>
                <a:cs typeface="Arial" panose="020B0604020202020204" pitchFamily="34" charset="0"/>
              </a:rPr>
              <a:t>och</a:t>
            </a:r>
            <a:r>
              <a:rPr lang="en-US" sz="2600" i="1" kern="100" dirty="0">
                <a:latin typeface="Arial" panose="020B0604020202020204" pitchFamily="34" charset="0"/>
                <a:ea typeface="Times New Roman" panose="02020603050405020304" pitchFamily="18" charset="0"/>
                <a:cs typeface="Arial" panose="020B0604020202020204" pitchFamily="34" charset="0"/>
              </a:rPr>
              <a:t> du </a:t>
            </a:r>
            <a:r>
              <a:rPr lang="en-US" sz="2600" i="1" kern="100" dirty="0" err="1">
                <a:latin typeface="Arial" panose="020B0604020202020204" pitchFamily="34" charset="0"/>
                <a:ea typeface="Times New Roman" panose="02020603050405020304" pitchFamily="18" charset="0"/>
                <a:cs typeface="Arial" panose="020B0604020202020204" pitchFamily="34" charset="0"/>
              </a:rPr>
              <a:t>har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funnit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att</a:t>
            </a:r>
            <a:r>
              <a:rPr lang="en-US" sz="2600" i="1" kern="100" dirty="0">
                <a:latin typeface="Arial" panose="020B0604020202020204" pitchFamily="34" charset="0"/>
                <a:ea typeface="Times New Roman" panose="02020603050405020304" pitchFamily="18" charset="0"/>
                <a:cs typeface="Arial" panose="020B0604020202020204" pitchFamily="34" charset="0"/>
              </a:rPr>
              <a:t> de </a:t>
            </a:r>
            <a:r>
              <a:rPr lang="en-US" sz="2600" i="1" kern="100" dirty="0" err="1">
                <a:latin typeface="Arial" panose="020B0604020202020204" pitchFamily="34" charset="0"/>
                <a:ea typeface="Times New Roman" panose="02020603050405020304" pitchFamily="18" charset="0"/>
                <a:cs typeface="Arial" panose="020B0604020202020204" pitchFamily="34" charset="0"/>
              </a:rPr>
              <a:t>är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lögnare</a:t>
            </a:r>
            <a:r>
              <a:rPr lang="en-US" sz="2600" i="1" kern="100" dirty="0">
                <a:latin typeface="Arial" panose="020B0604020202020204" pitchFamily="34" charset="0"/>
                <a:ea typeface="Times New Roman" panose="02020603050405020304" pitchFamily="18" charset="0"/>
                <a:cs typeface="Arial" panose="020B0604020202020204" pitchFamily="34" charset="0"/>
              </a:rPr>
              <a:t>. 3  Ja, du </a:t>
            </a:r>
            <a:r>
              <a:rPr lang="en-US" sz="2600" i="1" kern="100" dirty="0" err="1">
                <a:latin typeface="Arial" panose="020B0604020202020204" pitchFamily="34" charset="0"/>
                <a:ea typeface="Times New Roman" panose="02020603050405020304" pitchFamily="18" charset="0"/>
                <a:cs typeface="Arial" panose="020B0604020202020204" pitchFamily="34" charset="0"/>
              </a:rPr>
              <a:t>är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uthållig</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och</a:t>
            </a:r>
            <a:r>
              <a:rPr lang="en-US" sz="2600" i="1" kern="100" dirty="0">
                <a:latin typeface="Arial" panose="020B0604020202020204" pitchFamily="34" charset="0"/>
                <a:ea typeface="Times New Roman" panose="02020603050405020304" pitchFamily="18" charset="0"/>
                <a:cs typeface="Arial" panose="020B0604020202020204" pitchFamily="34" charset="0"/>
              </a:rPr>
              <a:t> du </a:t>
            </a:r>
            <a:r>
              <a:rPr lang="en-US" sz="2600" i="1" kern="100" dirty="0" err="1">
                <a:latin typeface="Arial" panose="020B0604020202020204" pitchFamily="34" charset="0"/>
                <a:ea typeface="Times New Roman" panose="02020603050405020304" pitchFamily="18" charset="0"/>
                <a:cs typeface="Arial" panose="020B0604020202020204" pitchFamily="34" charset="0"/>
              </a:rPr>
              <a:t>har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uthärdat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mycket</a:t>
            </a:r>
            <a:r>
              <a:rPr lang="en-US" sz="2600" i="1" kern="100" dirty="0">
                <a:latin typeface="Arial" panose="020B0604020202020204" pitchFamily="34" charset="0"/>
                <a:ea typeface="Times New Roman" panose="02020603050405020304" pitchFamily="18" charset="0"/>
                <a:cs typeface="Arial" panose="020B0604020202020204" pitchFamily="34" charset="0"/>
              </a:rPr>
              <a:t> för mitt </a:t>
            </a:r>
            <a:r>
              <a:rPr lang="en-US" sz="2600" i="1" kern="100" dirty="0" err="1">
                <a:latin typeface="Arial" panose="020B0604020202020204" pitchFamily="34" charset="0"/>
                <a:ea typeface="Times New Roman" panose="02020603050405020304" pitchFamily="18" charset="0"/>
                <a:cs typeface="Arial" panose="020B0604020202020204" pitchFamily="34" charset="0"/>
              </a:rPr>
              <a:t>namns</a:t>
            </a:r>
            <a:r>
              <a:rPr lang="en-US" sz="2600" i="1" kern="100" dirty="0">
                <a:latin typeface="Arial" panose="020B0604020202020204" pitchFamily="34" charset="0"/>
                <a:ea typeface="Times New Roman" panose="02020603050405020304" pitchFamily="18" charset="0"/>
                <a:cs typeface="Arial" panose="020B0604020202020204" pitchFamily="34" charset="0"/>
              </a:rPr>
              <a:t> skull </a:t>
            </a:r>
            <a:r>
              <a:rPr lang="en-US" sz="2600" i="1" kern="100" dirty="0" err="1">
                <a:latin typeface="Arial" panose="020B0604020202020204" pitchFamily="34" charset="0"/>
                <a:ea typeface="Times New Roman" panose="02020603050405020304" pitchFamily="18" charset="0"/>
                <a:cs typeface="Arial" panose="020B0604020202020204" pitchFamily="34" charset="0"/>
              </a:rPr>
              <a:t>utan</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att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tröttna</a:t>
            </a:r>
            <a:r>
              <a:rPr lang="en-US" sz="2600" i="1" kern="100" dirty="0">
                <a:latin typeface="Arial" panose="020B0604020202020204" pitchFamily="34" charset="0"/>
                <a:ea typeface="Times New Roman" panose="02020603050405020304" pitchFamily="18" charset="0"/>
                <a:cs typeface="Arial" panose="020B0604020202020204" pitchFamily="34" charset="0"/>
              </a:rPr>
              <a:t>. 4  Men jag </a:t>
            </a:r>
            <a:r>
              <a:rPr lang="en-US" sz="2600" i="1" kern="100" dirty="0" err="1">
                <a:latin typeface="Arial" panose="020B0604020202020204" pitchFamily="34" charset="0"/>
                <a:ea typeface="Times New Roman" panose="02020603050405020304" pitchFamily="18" charset="0"/>
                <a:cs typeface="Arial" panose="020B0604020202020204" pitchFamily="34" charset="0"/>
              </a:rPr>
              <a:t>har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en</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sak</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emot</a:t>
            </a:r>
            <a:r>
              <a:rPr lang="en-US" sz="2600" i="1" kern="100" dirty="0">
                <a:latin typeface="Arial" panose="020B0604020202020204" pitchFamily="34" charset="0"/>
                <a:ea typeface="Times New Roman" panose="02020603050405020304" pitchFamily="18" charset="0"/>
                <a:cs typeface="Arial" panose="020B0604020202020204" pitchFamily="34" charset="0"/>
              </a:rPr>
              <a:t> dig: </a:t>
            </a:r>
            <a:r>
              <a:rPr lang="en-US" sz="2600" i="1" kern="100" dirty="0" err="1">
                <a:latin typeface="Arial" panose="020B0604020202020204" pitchFamily="34" charset="0"/>
                <a:ea typeface="Times New Roman" panose="02020603050405020304" pitchFamily="18" charset="0"/>
                <a:cs typeface="Arial" panose="020B0604020202020204" pitchFamily="34" charset="0"/>
              </a:rPr>
              <a:t>att</a:t>
            </a:r>
            <a:r>
              <a:rPr lang="en-US" sz="2600" i="1" kern="100" dirty="0">
                <a:latin typeface="Arial" panose="020B0604020202020204" pitchFamily="34" charset="0"/>
                <a:ea typeface="Times New Roman" panose="02020603050405020304" pitchFamily="18" charset="0"/>
                <a:cs typeface="Arial" panose="020B0604020202020204" pitchFamily="34" charset="0"/>
              </a:rPr>
              <a:t> du </a:t>
            </a:r>
            <a:r>
              <a:rPr lang="en-US" sz="2600" i="1" kern="100" dirty="0" err="1">
                <a:latin typeface="Arial" panose="020B0604020202020204" pitchFamily="34" charset="0"/>
                <a:ea typeface="Times New Roman" panose="02020603050405020304" pitchFamily="18" charset="0"/>
                <a:cs typeface="Arial" panose="020B0604020202020204" pitchFamily="34" charset="0"/>
              </a:rPr>
              <a:t>har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övergett</a:t>
            </a:r>
            <a:r>
              <a:rPr lang="en-US" sz="2600" i="1" kern="100" dirty="0">
                <a:latin typeface="Arial" panose="020B0604020202020204" pitchFamily="34" charset="0"/>
                <a:ea typeface="Times New Roman" panose="02020603050405020304" pitchFamily="18" charset="0"/>
                <a:cs typeface="Arial" panose="020B0604020202020204" pitchFamily="34" charset="0"/>
              </a:rPr>
              <a:t> din </a:t>
            </a:r>
            <a:r>
              <a:rPr lang="en-US" sz="2600" i="1" kern="100" dirty="0" err="1">
                <a:latin typeface="Arial" panose="020B0604020202020204" pitchFamily="34" charset="0"/>
                <a:ea typeface="Times New Roman" panose="02020603050405020304" pitchFamily="18" charset="0"/>
                <a:cs typeface="Arial" panose="020B0604020202020204" pitchFamily="34" charset="0"/>
              </a:rPr>
              <a:t>första</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kärlek</a:t>
            </a:r>
            <a:r>
              <a:rPr lang="en-US" sz="2600" i="1" kern="100" dirty="0">
                <a:latin typeface="Arial" panose="020B0604020202020204" pitchFamily="34" charset="0"/>
                <a:ea typeface="Times New Roman" panose="02020603050405020304" pitchFamily="18" charset="0"/>
                <a:cs typeface="Arial" panose="020B0604020202020204" pitchFamily="34" charset="0"/>
              </a:rPr>
              <a:t>. 5  Kom </a:t>
            </a:r>
            <a:r>
              <a:rPr lang="en-US" sz="2600" i="1" kern="100" dirty="0" err="1">
                <a:latin typeface="Arial" panose="020B0604020202020204" pitchFamily="34" charset="0"/>
                <a:ea typeface="Times New Roman" panose="02020603050405020304" pitchFamily="18" charset="0"/>
                <a:cs typeface="Arial" panose="020B0604020202020204" pitchFamily="34" charset="0"/>
              </a:rPr>
              <a:t>därför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ihåg</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varifrån</a:t>
            </a:r>
            <a:r>
              <a:rPr lang="en-US" sz="2600" i="1" kern="100" dirty="0">
                <a:latin typeface="Arial" panose="020B0604020202020204" pitchFamily="34" charset="0"/>
                <a:ea typeface="Times New Roman" panose="02020603050405020304" pitchFamily="18" charset="0"/>
                <a:cs typeface="Arial" panose="020B0604020202020204" pitchFamily="34" charset="0"/>
              </a:rPr>
              <a:t> du </a:t>
            </a:r>
            <a:r>
              <a:rPr lang="en-US" sz="2600" i="1" kern="100" dirty="0" err="1">
                <a:latin typeface="Arial" panose="020B0604020202020204" pitchFamily="34" charset="0"/>
                <a:ea typeface="Times New Roman" panose="02020603050405020304" pitchFamily="18" charset="0"/>
                <a:cs typeface="Arial" panose="020B0604020202020204" pitchFamily="34" charset="0"/>
              </a:rPr>
              <a:t>har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fallit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och</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vänd</a:t>
            </a:r>
            <a:r>
              <a:rPr lang="en-US" sz="2600" i="1" kern="100" dirty="0">
                <a:latin typeface="Arial" panose="020B0604020202020204" pitchFamily="34" charset="0"/>
                <a:ea typeface="Times New Roman" panose="02020603050405020304" pitchFamily="18" charset="0"/>
                <a:cs typeface="Arial" panose="020B0604020202020204" pitchFamily="34" charset="0"/>
              </a:rPr>
              <a:t> om </a:t>
            </a:r>
            <a:r>
              <a:rPr lang="en-US" sz="2600" i="1" kern="100" dirty="0" err="1">
                <a:latin typeface="Arial" panose="020B0604020202020204" pitchFamily="34" charset="0"/>
                <a:ea typeface="Times New Roman" panose="02020603050405020304" pitchFamily="18" charset="0"/>
                <a:cs typeface="Arial" panose="020B0604020202020204" pitchFamily="34" charset="0"/>
              </a:rPr>
              <a:t>och</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gör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dina</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första</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gärningar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Annars</a:t>
            </a:r>
            <a:r>
              <a:rPr lang="en-US" sz="2600" i="1" kern="100" dirty="0">
                <a:latin typeface="Arial" panose="020B0604020202020204" pitchFamily="34" charset="0"/>
                <a:ea typeface="Times New Roman" panose="02020603050405020304" pitchFamily="18" charset="0"/>
                <a:cs typeface="Arial" panose="020B0604020202020204" pitchFamily="34" charset="0"/>
              </a:rPr>
              <a:t>, om du </a:t>
            </a:r>
            <a:r>
              <a:rPr lang="en-US" sz="2600" i="1" kern="100" dirty="0" err="1">
                <a:latin typeface="Arial" panose="020B0604020202020204" pitchFamily="34" charset="0"/>
                <a:ea typeface="Times New Roman" panose="02020603050405020304" pitchFamily="18" charset="0"/>
                <a:cs typeface="Arial" panose="020B0604020202020204" pitchFamily="34" charset="0"/>
              </a:rPr>
              <a:t>inte</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vänder</a:t>
            </a:r>
            <a:r>
              <a:rPr lang="en-US" sz="2600" i="1" kern="100" dirty="0">
                <a:latin typeface="Arial" panose="020B0604020202020204" pitchFamily="34" charset="0"/>
                <a:ea typeface="Times New Roman" panose="02020603050405020304" pitchFamily="18" charset="0"/>
                <a:cs typeface="Arial" panose="020B0604020202020204" pitchFamily="34" charset="0"/>
              </a:rPr>
              <a:t> om, </a:t>
            </a:r>
            <a:r>
              <a:rPr lang="en-US" sz="2600" i="1" kern="100" dirty="0" err="1">
                <a:latin typeface="Arial" panose="020B0604020202020204" pitchFamily="34" charset="0"/>
                <a:ea typeface="Times New Roman" panose="02020603050405020304" pitchFamily="18" charset="0"/>
                <a:cs typeface="Arial" panose="020B0604020202020204" pitchFamily="34" charset="0"/>
              </a:rPr>
              <a:t>kommer</a:t>
            </a:r>
            <a:r>
              <a:rPr lang="en-US" sz="2600" i="1" kern="100" dirty="0">
                <a:latin typeface="Arial" panose="020B0604020202020204" pitchFamily="34" charset="0"/>
                <a:ea typeface="Times New Roman" panose="02020603050405020304" pitchFamily="18" charset="0"/>
                <a:cs typeface="Arial" panose="020B0604020202020204" pitchFamily="34" charset="0"/>
              </a:rPr>
              <a:t> jag till dig </a:t>
            </a:r>
            <a:r>
              <a:rPr lang="en-US" sz="2600" i="1" kern="100" dirty="0" err="1">
                <a:latin typeface="Arial" panose="020B0604020202020204" pitchFamily="34" charset="0"/>
                <a:ea typeface="Times New Roman" panose="02020603050405020304" pitchFamily="18" charset="0"/>
                <a:cs typeface="Arial" panose="020B0604020202020204" pitchFamily="34" charset="0"/>
              </a:rPr>
              <a:t>och</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flyttar</a:t>
            </a:r>
            <a:r>
              <a:rPr lang="en-US" sz="2600" i="1" kern="100" dirty="0">
                <a:latin typeface="Arial" panose="020B0604020202020204" pitchFamily="34" charset="0"/>
                <a:ea typeface="Times New Roman" panose="02020603050405020304" pitchFamily="18" charset="0"/>
                <a:cs typeface="Arial" panose="020B0604020202020204" pitchFamily="34" charset="0"/>
              </a:rPr>
              <a:t> din </a:t>
            </a:r>
            <a:r>
              <a:rPr lang="en-US" sz="2600" i="1" kern="100" dirty="0" err="1">
                <a:latin typeface="Arial" panose="020B0604020202020204" pitchFamily="34" charset="0"/>
                <a:ea typeface="Times New Roman" panose="02020603050405020304" pitchFamily="18" charset="0"/>
                <a:cs typeface="Arial" panose="020B0604020202020204" pitchFamily="34" charset="0"/>
              </a:rPr>
              <a:t>ljusstake</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från</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dess</a:t>
            </a:r>
            <a:r>
              <a:rPr lang="en-US" sz="2600" i="1" kern="100" dirty="0">
                <a:latin typeface="Arial" panose="020B0604020202020204" pitchFamily="34" charset="0"/>
                <a:ea typeface="Times New Roman" panose="02020603050405020304" pitchFamily="18" charset="0"/>
                <a:cs typeface="Arial" panose="020B0604020202020204" pitchFamily="34" charset="0"/>
              </a:rPr>
              <a:t> plats. </a:t>
            </a:r>
          </a:p>
          <a:p>
            <a:pPr marL="0" marR="0" indent="0">
              <a:lnSpc>
                <a:spcPct val="115000"/>
              </a:lnSpc>
              <a:spcAft>
                <a:spcPts val="800"/>
              </a:spcAft>
              <a:buNone/>
            </a:pPr>
            <a:endParaRPr lang="en-US" sz="26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85740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6E0CED5-CCA4-CC16-26FD-0EDB079A1F2D}"/>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3C08F888-F0ED-3256-6BB2-3246123E567E}"/>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4007BF83-5F90-C2BA-3A85-AC49F5AF173C}"/>
              </a:ext>
            </a:extLst>
          </p:cNvPr>
          <p:cNvSpPr>
            <a:spLocks noGrp="1"/>
          </p:cNvSpPr>
          <p:nvPr>
            <p:ph idx="1"/>
          </p:nvPr>
        </p:nvSpPr>
        <p:spPr>
          <a:xfrm>
            <a:off x="505694" y="622644"/>
            <a:ext cx="11249891" cy="5576341"/>
          </a:xfrm>
        </p:spPr>
        <p:txBody>
          <a:bodyPr>
            <a:normAutofit lnSpcReduction="10000"/>
          </a:bodyPr>
          <a:lstStyle/>
          <a:p>
            <a:pPr marL="0" marR="0" indent="0">
              <a:buNone/>
            </a:pPr>
            <a:r>
              <a:rPr lang="en-US" b="1" dirty="0">
                <a:effectLst/>
                <a:latin typeface="Arial" panose="020B0604020202020204" pitchFamily="34" charset="0"/>
                <a:ea typeface="Times New Roman" panose="02020603050405020304" pitchFamily="18" charset="0"/>
              </a:rPr>
              <a:t>2 Timothy 4:</a:t>
            </a:r>
            <a:r>
              <a:rPr lang="en-US" b="1" dirty="0">
                <a:latin typeface="Arial" panose="020B0604020202020204" pitchFamily="34" charset="0"/>
                <a:ea typeface="Times New Roman" panose="02020603050405020304" pitchFamily="18" charset="0"/>
              </a:rPr>
              <a:t> 7 </a:t>
            </a:r>
            <a:r>
              <a:rPr lang="en-US" i="1" dirty="0">
                <a:effectLst/>
                <a:latin typeface="Arial" panose="020B0604020202020204" pitchFamily="34" charset="0"/>
                <a:ea typeface="Times New Roman" panose="02020603050405020304" pitchFamily="18" charset="0"/>
              </a:rPr>
              <a:t>“I have fought the good fight, I have finished the race, I have kept the faith.”</a:t>
            </a:r>
            <a:r>
              <a:rPr lang="en-US" dirty="0">
                <a:effectLst/>
                <a:latin typeface="Arial" panose="020B0604020202020204" pitchFamily="34" charset="0"/>
                <a:ea typeface="Times New Roman" panose="02020603050405020304" pitchFamily="18" charset="0"/>
              </a:rPr>
              <a:t> </a:t>
            </a:r>
          </a:p>
          <a:p>
            <a:pPr marL="0" marR="0" indent="0">
              <a:buNone/>
            </a:pPr>
            <a:endParaRPr lang="en-US" dirty="0">
              <a:effectLst/>
              <a:latin typeface="Arial" panose="020B0604020202020204" pitchFamily="34" charset="0"/>
              <a:ea typeface="Times New Roman" panose="02020603050405020304" pitchFamily="18" charset="0"/>
            </a:endParaRPr>
          </a:p>
          <a:p>
            <a:pPr marL="0" marR="0" indent="0">
              <a:buNone/>
            </a:pPr>
            <a:r>
              <a:rPr lang="en-US" dirty="0">
                <a:effectLst/>
                <a:latin typeface="Times New Roman" panose="02020603050405020304" pitchFamily="18" charset="0"/>
                <a:ea typeface="Times New Roman" panose="02020603050405020304" pitchFamily="18" charset="0"/>
              </a:rPr>
              <a:t>2 </a:t>
            </a:r>
            <a:r>
              <a:rPr lang="en-US" dirty="0" err="1">
                <a:effectLst/>
                <a:latin typeface="Times New Roman" panose="02020603050405020304" pitchFamily="18" charset="0"/>
                <a:ea typeface="Times New Roman" panose="02020603050405020304" pitchFamily="18" charset="0"/>
              </a:rPr>
              <a:t>Timoteusbrevet</a:t>
            </a:r>
            <a:r>
              <a:rPr lang="en-US" dirty="0">
                <a:effectLst/>
                <a:latin typeface="Times New Roman" panose="02020603050405020304" pitchFamily="18" charset="0"/>
                <a:ea typeface="Times New Roman" panose="02020603050405020304" pitchFamily="18" charset="0"/>
              </a:rPr>
              <a:t> 4:7 Jag </a:t>
            </a:r>
            <a:r>
              <a:rPr lang="en-US" dirty="0" err="1">
                <a:effectLst/>
                <a:latin typeface="Times New Roman" panose="02020603050405020304" pitchFamily="18" charset="0"/>
                <a:ea typeface="Times New Roman" panose="02020603050405020304" pitchFamily="18" charset="0"/>
              </a:rPr>
              <a:t>har</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kämpat</a:t>
            </a:r>
            <a:r>
              <a:rPr lang="en-US" dirty="0">
                <a:effectLst/>
                <a:latin typeface="Times New Roman" panose="02020603050405020304" pitchFamily="18" charset="0"/>
                <a:ea typeface="Times New Roman" panose="02020603050405020304" pitchFamily="18" charset="0"/>
              </a:rPr>
              <a:t> den </a:t>
            </a:r>
            <a:r>
              <a:rPr lang="en-US" dirty="0" err="1">
                <a:effectLst/>
                <a:latin typeface="Times New Roman" panose="02020603050405020304" pitchFamily="18" charset="0"/>
                <a:ea typeface="Times New Roman" panose="02020603050405020304" pitchFamily="18" charset="0"/>
              </a:rPr>
              <a:t>goda</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kampen</a:t>
            </a:r>
            <a:r>
              <a:rPr lang="en-US" dirty="0">
                <a:effectLst/>
                <a:latin typeface="Times New Roman" panose="02020603050405020304" pitchFamily="18" charset="0"/>
                <a:ea typeface="Times New Roman" panose="02020603050405020304" pitchFamily="18" charset="0"/>
              </a:rPr>
              <a:t>, jag </a:t>
            </a:r>
            <a:r>
              <a:rPr lang="en-US" dirty="0" err="1">
                <a:effectLst/>
                <a:latin typeface="Times New Roman" panose="02020603050405020304" pitchFamily="18" charset="0"/>
                <a:ea typeface="Times New Roman" panose="02020603050405020304" pitchFamily="18" charset="0"/>
              </a:rPr>
              <a:t>har</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fullbordat</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loppet</a:t>
            </a:r>
            <a:r>
              <a:rPr lang="en-US" dirty="0">
                <a:effectLst/>
                <a:latin typeface="Times New Roman" panose="02020603050405020304" pitchFamily="18" charset="0"/>
                <a:ea typeface="Times New Roman" panose="02020603050405020304" pitchFamily="18" charset="0"/>
              </a:rPr>
              <a:t>, jag </a:t>
            </a:r>
            <a:r>
              <a:rPr lang="en-US" dirty="0" err="1">
                <a:effectLst/>
                <a:latin typeface="Times New Roman" panose="02020603050405020304" pitchFamily="18" charset="0"/>
                <a:ea typeface="Times New Roman" panose="02020603050405020304" pitchFamily="18" charset="0"/>
              </a:rPr>
              <a:t>har</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bevarat</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tron</a:t>
            </a:r>
            <a:r>
              <a:rPr lang="en-US" dirty="0">
                <a:effectLst/>
                <a:latin typeface="Times New Roman" panose="02020603050405020304" pitchFamily="18" charset="0"/>
                <a:ea typeface="Times New Roman" panose="02020603050405020304" pitchFamily="18" charset="0"/>
              </a:rPr>
              <a:t>. </a:t>
            </a:r>
          </a:p>
          <a:p>
            <a:pPr marL="0" marR="0" indent="0">
              <a:buNone/>
            </a:pPr>
            <a:endParaRPr lang="en-US" dirty="0">
              <a:latin typeface="Times New Roman" panose="02020603050405020304" pitchFamily="18" charset="0"/>
              <a:ea typeface="Times New Roman" panose="02020603050405020304" pitchFamily="18" charset="0"/>
            </a:endParaRPr>
          </a:p>
          <a:p>
            <a:pPr marL="0" indent="0">
              <a:buNone/>
            </a:pPr>
            <a:r>
              <a:rPr lang="en-US" dirty="0">
                <a:effectLst/>
                <a:latin typeface="Times New Roman" panose="02020603050405020304" pitchFamily="18" charset="0"/>
                <a:ea typeface="Times New Roman" panose="02020603050405020304" pitchFamily="18" charset="0"/>
              </a:rPr>
              <a:t>Ephesians 6:12 “For our struggle is not against flesh and blood, but against the rulers, against the authorities, against the powers of this dark world and against the spiritual forces of evil in the heavenly realms.” </a:t>
            </a:r>
          </a:p>
          <a:p>
            <a:pPr marL="0" indent="0">
              <a:buNone/>
            </a:pPr>
            <a:endParaRPr lang="en-US" dirty="0">
              <a:effectLst/>
              <a:latin typeface="Times New Roman" panose="02020603050405020304" pitchFamily="18" charset="0"/>
              <a:ea typeface="Times New Roman" panose="02020603050405020304" pitchFamily="18" charset="0"/>
            </a:endParaRPr>
          </a:p>
          <a:p>
            <a:pPr marL="0" indent="0">
              <a:buNone/>
            </a:pPr>
            <a:r>
              <a:rPr lang="en-US" dirty="0" err="1">
                <a:effectLst/>
                <a:latin typeface="Times New Roman" panose="02020603050405020304" pitchFamily="18" charset="0"/>
                <a:ea typeface="Times New Roman" panose="02020603050405020304" pitchFamily="18" charset="0"/>
              </a:rPr>
              <a:t>Efesierbrevet</a:t>
            </a:r>
            <a:r>
              <a:rPr lang="en-US" dirty="0">
                <a:effectLst/>
                <a:latin typeface="Times New Roman" panose="02020603050405020304" pitchFamily="18" charset="0"/>
                <a:ea typeface="Times New Roman" panose="02020603050405020304" pitchFamily="18" charset="0"/>
              </a:rPr>
              <a:t> 6:12 Vi </a:t>
            </a:r>
            <a:r>
              <a:rPr lang="en-US" dirty="0" err="1">
                <a:effectLst/>
                <a:latin typeface="Times New Roman" panose="02020603050405020304" pitchFamily="18" charset="0"/>
                <a:ea typeface="Times New Roman" panose="02020603050405020304" pitchFamily="18" charset="0"/>
              </a:rPr>
              <a:t>kämpar</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inte</a:t>
            </a:r>
            <a:r>
              <a:rPr lang="en-US" dirty="0">
                <a:effectLst/>
                <a:latin typeface="Times New Roman" panose="02020603050405020304" pitchFamily="18" charset="0"/>
                <a:ea typeface="Times New Roman" panose="02020603050405020304" pitchFamily="18" charset="0"/>
              </a:rPr>
              <a:t> mot </a:t>
            </a:r>
            <a:r>
              <a:rPr lang="en-US" dirty="0" err="1">
                <a:effectLst/>
                <a:latin typeface="Times New Roman" panose="02020603050405020304" pitchFamily="18" charset="0"/>
                <a:ea typeface="Times New Roman" panose="02020603050405020304" pitchFamily="18" charset="0"/>
              </a:rPr>
              <a:t>kött</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och</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blod</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utan</a:t>
            </a:r>
            <a:r>
              <a:rPr lang="en-US" dirty="0">
                <a:effectLst/>
                <a:latin typeface="Times New Roman" panose="02020603050405020304" pitchFamily="18" charset="0"/>
                <a:ea typeface="Times New Roman" panose="02020603050405020304" pitchFamily="18" charset="0"/>
              </a:rPr>
              <a:t> mot </a:t>
            </a:r>
            <a:r>
              <a:rPr lang="en-US" dirty="0" err="1">
                <a:effectLst/>
                <a:latin typeface="Times New Roman" panose="02020603050405020304" pitchFamily="18" charset="0"/>
                <a:ea typeface="Times New Roman" panose="02020603050405020304" pitchFamily="18" charset="0"/>
              </a:rPr>
              <a:t>furstarna</a:t>
            </a:r>
            <a:r>
              <a:rPr lang="en-US" dirty="0">
                <a:effectLst/>
                <a:latin typeface="Times New Roman" panose="02020603050405020304" pitchFamily="18" charset="0"/>
                <a:ea typeface="Times New Roman" panose="02020603050405020304" pitchFamily="18" charset="0"/>
              </a:rPr>
              <a:t>, mot </a:t>
            </a:r>
            <a:r>
              <a:rPr lang="en-US" dirty="0" err="1">
                <a:effectLst/>
                <a:latin typeface="Times New Roman" panose="02020603050405020304" pitchFamily="18" charset="0"/>
                <a:ea typeface="Times New Roman" panose="02020603050405020304" pitchFamily="18" charset="0"/>
              </a:rPr>
              <a:t>makterna</a:t>
            </a:r>
            <a:r>
              <a:rPr lang="en-US" dirty="0">
                <a:effectLst/>
                <a:latin typeface="Times New Roman" panose="02020603050405020304" pitchFamily="18" charset="0"/>
                <a:ea typeface="Times New Roman" panose="02020603050405020304" pitchFamily="18" charset="0"/>
              </a:rPr>
              <a:t>, mot </a:t>
            </a:r>
            <a:r>
              <a:rPr lang="en-US" dirty="0" err="1">
                <a:effectLst/>
                <a:latin typeface="Times New Roman" panose="02020603050405020304" pitchFamily="18" charset="0"/>
                <a:ea typeface="Times New Roman" panose="02020603050405020304" pitchFamily="18" charset="0"/>
              </a:rPr>
              <a:t>världshärskarna</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här</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i</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mörkret</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och</a:t>
            </a:r>
            <a:r>
              <a:rPr lang="en-US" dirty="0">
                <a:effectLst/>
                <a:latin typeface="Times New Roman" panose="02020603050405020304" pitchFamily="18" charset="0"/>
                <a:ea typeface="Times New Roman" panose="02020603050405020304" pitchFamily="18" charset="0"/>
              </a:rPr>
              <a:t> mot </a:t>
            </a:r>
            <a:r>
              <a:rPr lang="en-US" dirty="0" err="1">
                <a:effectLst/>
                <a:latin typeface="Times New Roman" panose="02020603050405020304" pitchFamily="18" charset="0"/>
                <a:ea typeface="Times New Roman" panose="02020603050405020304" pitchFamily="18" charset="0"/>
              </a:rPr>
              <a:t>ondskans</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andemakter</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i</a:t>
            </a:r>
            <a:r>
              <a:rPr lang="en-US"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himlarymderna</a:t>
            </a:r>
            <a:r>
              <a:rPr lang="en-US" dirty="0">
                <a:effectLst/>
                <a:latin typeface="Times New Roman" panose="02020603050405020304" pitchFamily="18" charset="0"/>
                <a:ea typeface="Times New Roman" panose="02020603050405020304" pitchFamily="18" charset="0"/>
              </a:rPr>
              <a:t>. </a:t>
            </a:r>
          </a:p>
          <a:p>
            <a:pPr marL="0" indent="0">
              <a:buNone/>
            </a:pPr>
            <a:endParaRPr lang="en-US" dirty="0">
              <a:effectLst/>
              <a:latin typeface="Times New Roman" panose="02020603050405020304" pitchFamily="18" charset="0"/>
              <a:ea typeface="Times New Roman" panose="02020603050405020304" pitchFamily="18" charset="0"/>
            </a:endParaRPr>
          </a:p>
          <a:p>
            <a:pPr marL="0" marR="0" indent="0">
              <a:buNone/>
            </a:pPr>
            <a:endParaRPr lang="en-US" dirty="0">
              <a:effectLst/>
              <a:latin typeface="Times New Roman" panose="02020603050405020304" pitchFamily="18" charset="0"/>
              <a:ea typeface="Times New Roman" panose="02020603050405020304" pitchFamily="18" charset="0"/>
            </a:endParaRPr>
          </a:p>
          <a:p>
            <a:pPr marL="0" marR="0" indent="0">
              <a:buNone/>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5786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9205B5E-80C3-439D-E432-A4455FEBF88D}"/>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73F262E3-2DB3-13C3-B15A-7FC9B5F8F12C}"/>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E0536C44-5C94-F155-70B1-CA6BDB95DDF4}"/>
              </a:ext>
            </a:extLst>
          </p:cNvPr>
          <p:cNvSpPr>
            <a:spLocks noGrp="1"/>
          </p:cNvSpPr>
          <p:nvPr>
            <p:ph idx="1"/>
          </p:nvPr>
        </p:nvSpPr>
        <p:spPr>
          <a:xfrm>
            <a:off x="505694" y="622644"/>
            <a:ext cx="11249891" cy="5576341"/>
          </a:xfrm>
        </p:spPr>
        <p:txBody>
          <a:bodyPr>
            <a:normAutofit/>
          </a:bodyPr>
          <a:lstStyle/>
          <a:p>
            <a:pPr marL="0" marR="0" indent="0">
              <a:buNone/>
            </a:pPr>
            <a:r>
              <a:rPr lang="en-US" i="1" dirty="0">
                <a:effectLst/>
                <a:latin typeface="Arial" panose="020B0604020202020204" pitchFamily="34" charset="0"/>
                <a:ea typeface="Times New Roman" panose="02020603050405020304" pitchFamily="18" charset="0"/>
              </a:rPr>
              <a:t>Acts 20: 20 You know that I have not hesitated to preach anything that would be helpful to you but have taught you publicly and from house to house. 21 I have declared to both Jews and Greeks that they must turn to God in repentance and have faith in our Lord Jesus.</a:t>
            </a:r>
          </a:p>
          <a:p>
            <a:pPr marL="0" marR="0" indent="0">
              <a:buNone/>
            </a:pPr>
            <a:endParaRPr lang="en-US" i="1" dirty="0">
              <a:latin typeface="Arial" panose="020B0604020202020204" pitchFamily="34" charset="0"/>
              <a:ea typeface="Times New Roman" panose="02020603050405020304" pitchFamily="18" charset="0"/>
            </a:endParaRPr>
          </a:p>
          <a:p>
            <a:pPr marL="0" indent="0">
              <a:buNone/>
            </a:pPr>
            <a:r>
              <a:rPr lang="en-US" i="1" dirty="0" err="1">
                <a:effectLst/>
                <a:latin typeface="Arial" panose="020B0604020202020204" pitchFamily="34" charset="0"/>
                <a:ea typeface="Times New Roman" panose="02020603050405020304" pitchFamily="18" charset="0"/>
              </a:rPr>
              <a:t>Apostlagärningarna</a:t>
            </a:r>
            <a:r>
              <a:rPr lang="en-US" i="1" dirty="0">
                <a:effectLst/>
                <a:latin typeface="Arial" panose="020B0604020202020204" pitchFamily="34" charset="0"/>
                <a:ea typeface="Times New Roman" panose="02020603050405020304" pitchFamily="18" charset="0"/>
              </a:rPr>
              <a:t> 20:20 Jag </a:t>
            </a:r>
            <a:r>
              <a:rPr lang="en-US" i="1" dirty="0" err="1">
                <a:effectLst/>
                <a:latin typeface="Arial" panose="020B0604020202020204" pitchFamily="34" charset="0"/>
                <a:ea typeface="Times New Roman" panose="02020603050405020304" pitchFamily="18" charset="0"/>
              </a:rPr>
              <a:t>har</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inte</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hållit</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tillbaka</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något</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som</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kunde</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vara</a:t>
            </a:r>
            <a:r>
              <a:rPr lang="en-US" i="1" dirty="0">
                <a:effectLst/>
                <a:latin typeface="Arial" panose="020B0604020202020204" pitchFamily="34" charset="0"/>
                <a:ea typeface="Times New Roman" panose="02020603050405020304" pitchFamily="18" charset="0"/>
              </a:rPr>
              <a:t> till </a:t>
            </a:r>
            <a:r>
              <a:rPr lang="en-US" i="1" dirty="0" err="1">
                <a:effectLst/>
                <a:latin typeface="Arial" panose="020B0604020202020204" pitchFamily="34" charset="0"/>
                <a:ea typeface="Times New Roman" panose="02020603050405020304" pitchFamily="18" charset="0"/>
              </a:rPr>
              <a:t>nytta</a:t>
            </a:r>
            <a:r>
              <a:rPr lang="en-US" i="1" dirty="0">
                <a:effectLst/>
                <a:latin typeface="Arial" panose="020B0604020202020204" pitchFamily="34" charset="0"/>
                <a:ea typeface="Times New Roman" panose="02020603050405020304" pitchFamily="18" charset="0"/>
              </a:rPr>
              <a:t> för er, </a:t>
            </a:r>
            <a:r>
              <a:rPr lang="en-US" i="1" dirty="0" err="1">
                <a:effectLst/>
                <a:latin typeface="Arial" panose="020B0604020202020204" pitchFamily="34" charset="0"/>
                <a:ea typeface="Times New Roman" panose="02020603050405020304" pitchFamily="18" charset="0"/>
              </a:rPr>
              <a:t>utan</a:t>
            </a:r>
            <a:r>
              <a:rPr lang="en-US" i="1" dirty="0">
                <a:effectLst/>
                <a:latin typeface="Arial" panose="020B0604020202020204" pitchFamily="34" charset="0"/>
                <a:ea typeface="Times New Roman" panose="02020603050405020304" pitchFamily="18" charset="0"/>
              </a:rPr>
              <a:t> jag </a:t>
            </a:r>
            <a:r>
              <a:rPr lang="en-US" i="1" dirty="0" err="1">
                <a:effectLst/>
                <a:latin typeface="Arial" panose="020B0604020202020204" pitchFamily="34" charset="0"/>
                <a:ea typeface="Times New Roman" panose="02020603050405020304" pitchFamily="18" charset="0"/>
              </a:rPr>
              <a:t>har</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predikat</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och</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undervisat</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offentligt</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och</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i</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hemmen</a:t>
            </a:r>
            <a:r>
              <a:rPr lang="en-US" i="1" dirty="0">
                <a:effectLst/>
                <a:latin typeface="Arial" panose="020B0604020202020204" pitchFamily="34" charset="0"/>
                <a:ea typeface="Times New Roman" panose="02020603050405020304" pitchFamily="18" charset="0"/>
              </a:rPr>
              <a:t>, 21  </a:t>
            </a:r>
            <a:r>
              <a:rPr lang="en-US" i="1" dirty="0" err="1">
                <a:effectLst/>
                <a:latin typeface="Arial" panose="020B0604020202020204" pitchFamily="34" charset="0"/>
                <a:ea typeface="Times New Roman" panose="02020603050405020304" pitchFamily="18" charset="0"/>
              </a:rPr>
              <a:t>och</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vittnat</a:t>
            </a:r>
            <a:r>
              <a:rPr lang="en-US" i="1" dirty="0">
                <a:effectLst/>
                <a:latin typeface="Arial" panose="020B0604020202020204" pitchFamily="34" charset="0"/>
                <a:ea typeface="Times New Roman" panose="02020603050405020304" pitchFamily="18" charset="0"/>
              </a:rPr>
              <a:t> för </a:t>
            </a:r>
            <a:r>
              <a:rPr lang="en-US" i="1" dirty="0" err="1">
                <a:effectLst/>
                <a:latin typeface="Arial" panose="020B0604020202020204" pitchFamily="34" charset="0"/>
                <a:ea typeface="Times New Roman" panose="02020603050405020304" pitchFamily="18" charset="0"/>
              </a:rPr>
              <a:t>både</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judar</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och</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greker</a:t>
            </a:r>
            <a:r>
              <a:rPr lang="en-US" i="1" dirty="0">
                <a:effectLst/>
                <a:latin typeface="Arial" panose="020B0604020202020204" pitchFamily="34" charset="0"/>
                <a:ea typeface="Times New Roman" panose="02020603050405020304" pitchFamily="18" charset="0"/>
              </a:rPr>
              <a:t> om </a:t>
            </a:r>
            <a:r>
              <a:rPr lang="en-US" i="1" dirty="0" err="1">
                <a:effectLst/>
                <a:latin typeface="Arial" panose="020B0604020202020204" pitchFamily="34" charset="0"/>
                <a:ea typeface="Times New Roman" panose="02020603050405020304" pitchFamily="18" charset="0"/>
              </a:rPr>
              <a:t>omvändelsen</a:t>
            </a:r>
            <a:r>
              <a:rPr lang="en-US" i="1" dirty="0">
                <a:effectLst/>
                <a:latin typeface="Arial" panose="020B0604020202020204" pitchFamily="34" charset="0"/>
                <a:ea typeface="Times New Roman" panose="02020603050405020304" pitchFamily="18" charset="0"/>
              </a:rPr>
              <a:t> till Gud </a:t>
            </a:r>
            <a:r>
              <a:rPr lang="en-US" i="1" dirty="0" err="1">
                <a:effectLst/>
                <a:latin typeface="Arial" panose="020B0604020202020204" pitchFamily="34" charset="0"/>
                <a:ea typeface="Times New Roman" panose="02020603050405020304" pitchFamily="18" charset="0"/>
              </a:rPr>
              <a:t>och</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tron</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på</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vår</a:t>
            </a:r>
            <a:r>
              <a:rPr lang="en-US" i="1" dirty="0">
                <a:effectLst/>
                <a:latin typeface="Arial" panose="020B0604020202020204" pitchFamily="34" charset="0"/>
                <a:ea typeface="Times New Roman" panose="02020603050405020304" pitchFamily="18" charset="0"/>
              </a:rPr>
              <a:t> Herre Jesus.</a:t>
            </a:r>
            <a:endParaRPr lang="en-US" i="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5601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9AABC24-BB98-093E-035C-9309F696D325}"/>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14979AD6-6D57-5751-EA51-9DC7F52552AA}"/>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3AED8278-1B1B-A5BE-BAA0-F7B8DC7E2E37}"/>
              </a:ext>
            </a:extLst>
          </p:cNvPr>
          <p:cNvSpPr>
            <a:spLocks noGrp="1"/>
          </p:cNvSpPr>
          <p:nvPr>
            <p:ph idx="1"/>
          </p:nvPr>
        </p:nvSpPr>
        <p:spPr>
          <a:xfrm>
            <a:off x="505694" y="622644"/>
            <a:ext cx="11249891" cy="5576341"/>
          </a:xfrm>
        </p:spPr>
        <p:txBody>
          <a:bodyPr>
            <a:noAutofit/>
          </a:bodyPr>
          <a:lstStyle/>
          <a:p>
            <a:pPr marL="0" indent="0">
              <a:buNone/>
            </a:pPr>
            <a:r>
              <a:rPr lang="en-US" sz="2400" dirty="0">
                <a:effectLst/>
                <a:latin typeface="Arial" panose="020B0604020202020204" pitchFamily="34" charset="0"/>
                <a:ea typeface="Times New Roman" panose="02020603050405020304" pitchFamily="18" charset="0"/>
              </a:rPr>
              <a:t>2 Corinthians 11:24-27</a:t>
            </a:r>
            <a:r>
              <a:rPr lang="en-US" sz="2400" dirty="0">
                <a:latin typeface="Arial" panose="020B0604020202020204" pitchFamily="34" charset="0"/>
                <a:ea typeface="Times New Roman" panose="02020603050405020304" pitchFamily="18" charset="0"/>
              </a:rPr>
              <a:t> </a:t>
            </a:r>
            <a:r>
              <a:rPr lang="en-US" sz="2400" dirty="0">
                <a:effectLst/>
                <a:latin typeface="Arial" panose="020B0604020202020204" pitchFamily="34" charset="0"/>
                <a:ea typeface="Times New Roman" panose="02020603050405020304" pitchFamily="18" charset="0"/>
              </a:rPr>
              <a:t>Five times I received from the Jews the forty lashes minus one. 25 Three times I was beaten with rods, once I was pelted with stones, three times I was shipwrecked, I spent a night and a day in the open sea, 26 I have been constantly on the move. I have been in danger from rivers, in danger from bandits, in danger from my fellow Jews, in danger from Gentiles; in danger in the city, in danger in the country, in danger at sea; and in danger from false believers. 27 I have labored and toiled and have often gone without sleep; I have known hunger and thirst and have often gone without food; I have been cold and naked. </a:t>
            </a:r>
          </a:p>
          <a:p>
            <a:pPr marL="0" indent="0">
              <a:buNone/>
            </a:pPr>
            <a:endParaRPr lang="en-US" sz="2400" dirty="0">
              <a:latin typeface="Arial" panose="020B0604020202020204" pitchFamily="34" charset="0"/>
              <a:ea typeface="Times New Roman" panose="02020603050405020304" pitchFamily="18" charset="0"/>
            </a:endParaRPr>
          </a:p>
          <a:p>
            <a:pPr marL="0" indent="0">
              <a:buNone/>
            </a:pPr>
            <a:r>
              <a:rPr lang="en-US" sz="2400" dirty="0">
                <a:effectLst/>
                <a:latin typeface="Arial" panose="020B0604020202020204" pitchFamily="34" charset="0"/>
                <a:ea typeface="Times New Roman" panose="02020603050405020304" pitchFamily="18" charset="0"/>
              </a:rPr>
              <a:t>2 </a:t>
            </a:r>
            <a:r>
              <a:rPr lang="en-US" sz="2400" dirty="0" err="1">
                <a:effectLst/>
                <a:latin typeface="Arial" panose="020B0604020202020204" pitchFamily="34" charset="0"/>
                <a:ea typeface="Times New Roman" panose="02020603050405020304" pitchFamily="18" charset="0"/>
              </a:rPr>
              <a:t>Korintierbrevet</a:t>
            </a:r>
            <a:r>
              <a:rPr lang="en-US" sz="2400" dirty="0">
                <a:effectLst/>
                <a:latin typeface="Arial" panose="020B0604020202020204" pitchFamily="34" charset="0"/>
                <a:ea typeface="Times New Roman" panose="02020603050405020304" pitchFamily="18" charset="0"/>
              </a:rPr>
              <a:t> 11:24-27 Av </a:t>
            </a:r>
            <a:r>
              <a:rPr lang="en-US" sz="2400" dirty="0" err="1">
                <a:effectLst/>
                <a:latin typeface="Arial" panose="020B0604020202020204" pitchFamily="34" charset="0"/>
                <a:ea typeface="Times New Roman" panose="02020603050405020304" pitchFamily="18" charset="0"/>
              </a:rPr>
              <a:t>judarna</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har</a:t>
            </a:r>
            <a:r>
              <a:rPr lang="en-US" sz="2400" dirty="0">
                <a:effectLst/>
                <a:latin typeface="Arial" panose="020B0604020202020204" pitchFamily="34" charset="0"/>
                <a:ea typeface="Times New Roman" panose="02020603050405020304" pitchFamily="18" charset="0"/>
              </a:rPr>
              <a:t> jag fem </a:t>
            </a:r>
            <a:r>
              <a:rPr lang="en-US" sz="2400" dirty="0" err="1">
                <a:effectLst/>
                <a:latin typeface="Arial" panose="020B0604020202020204" pitchFamily="34" charset="0"/>
                <a:ea typeface="Times New Roman" panose="02020603050405020304" pitchFamily="18" charset="0"/>
              </a:rPr>
              <a:t>gånger</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fått</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fyrtio</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rapp</a:t>
            </a:r>
            <a:r>
              <a:rPr lang="en-US" sz="2400" dirty="0">
                <a:effectLst/>
                <a:latin typeface="Arial" panose="020B0604020202020204" pitchFamily="34" charset="0"/>
                <a:ea typeface="Times New Roman" panose="02020603050405020304" pitchFamily="18" charset="0"/>
              </a:rPr>
              <a:t> minus </a:t>
            </a:r>
            <a:r>
              <a:rPr lang="en-US" sz="2400" dirty="0" err="1">
                <a:effectLst/>
                <a:latin typeface="Arial" panose="020B0604020202020204" pitchFamily="34" charset="0"/>
                <a:ea typeface="Times New Roman" panose="02020603050405020304" pitchFamily="18" charset="0"/>
              </a:rPr>
              <a:t>ett</a:t>
            </a:r>
            <a:r>
              <a:rPr lang="en-US" sz="2400" dirty="0">
                <a:effectLst/>
                <a:latin typeface="Arial" panose="020B0604020202020204" pitchFamily="34" charset="0"/>
                <a:ea typeface="Times New Roman" panose="02020603050405020304" pitchFamily="18" charset="0"/>
              </a:rPr>
              <a:t>[a]. 25  Tre </a:t>
            </a:r>
            <a:r>
              <a:rPr lang="en-US" sz="2400" dirty="0" err="1">
                <a:effectLst/>
                <a:latin typeface="Arial" panose="020B0604020202020204" pitchFamily="34" charset="0"/>
                <a:ea typeface="Times New Roman" panose="02020603050405020304" pitchFamily="18" charset="0"/>
              </a:rPr>
              <a:t>gånger</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har</a:t>
            </a:r>
            <a:r>
              <a:rPr lang="en-US" sz="2400" dirty="0">
                <a:effectLst/>
                <a:latin typeface="Arial" panose="020B0604020202020204" pitchFamily="34" charset="0"/>
                <a:ea typeface="Times New Roman" panose="02020603050405020304" pitchFamily="18" charset="0"/>
              </a:rPr>
              <a:t> jag blivit </a:t>
            </a:r>
            <a:r>
              <a:rPr lang="en-US" sz="2400" dirty="0" err="1">
                <a:effectLst/>
                <a:latin typeface="Arial" panose="020B0604020202020204" pitchFamily="34" charset="0"/>
                <a:ea typeface="Times New Roman" panose="02020603050405020304" pitchFamily="18" charset="0"/>
              </a:rPr>
              <a:t>piskad</a:t>
            </a:r>
            <a:r>
              <a:rPr lang="en-US" sz="2400" dirty="0">
                <a:effectLst/>
                <a:latin typeface="Arial" panose="020B0604020202020204" pitchFamily="34" charset="0"/>
                <a:ea typeface="Times New Roman" panose="02020603050405020304" pitchFamily="18" charset="0"/>
              </a:rPr>
              <a:t> med </a:t>
            </a:r>
            <a:r>
              <a:rPr lang="en-US" sz="2400" dirty="0" err="1">
                <a:effectLst/>
                <a:latin typeface="Arial" panose="020B0604020202020204" pitchFamily="34" charset="0"/>
                <a:ea typeface="Times New Roman" panose="02020603050405020304" pitchFamily="18" charset="0"/>
              </a:rPr>
              <a:t>spö</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en</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gång</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har</a:t>
            </a:r>
            <a:r>
              <a:rPr lang="en-US" sz="2400" dirty="0">
                <a:effectLst/>
                <a:latin typeface="Arial" panose="020B0604020202020204" pitchFamily="34" charset="0"/>
                <a:ea typeface="Times New Roman" panose="02020603050405020304" pitchFamily="18" charset="0"/>
              </a:rPr>
              <a:t> jag blivit </a:t>
            </a:r>
            <a:r>
              <a:rPr lang="en-US" sz="2400" dirty="0" err="1">
                <a:effectLst/>
                <a:latin typeface="Arial" panose="020B0604020202020204" pitchFamily="34" charset="0"/>
                <a:ea typeface="Times New Roman" panose="02020603050405020304" pitchFamily="18" charset="0"/>
              </a:rPr>
              <a:t>stenad</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tre</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gånger</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har</a:t>
            </a:r>
            <a:r>
              <a:rPr lang="en-US" sz="2400" dirty="0">
                <a:effectLst/>
                <a:latin typeface="Arial" panose="020B0604020202020204" pitchFamily="34" charset="0"/>
                <a:ea typeface="Times New Roman" panose="02020603050405020304" pitchFamily="18" charset="0"/>
              </a:rPr>
              <a:t> jag </a:t>
            </a:r>
            <a:r>
              <a:rPr lang="en-US" sz="2400" dirty="0" err="1">
                <a:effectLst/>
                <a:latin typeface="Arial" panose="020B0604020202020204" pitchFamily="34" charset="0"/>
                <a:ea typeface="Times New Roman" panose="02020603050405020304" pitchFamily="18" charset="0"/>
              </a:rPr>
              <a:t>lidit</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skeppsbrott</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ett</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helt</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dygn</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har</a:t>
            </a:r>
            <a:r>
              <a:rPr lang="en-US" sz="2400" dirty="0">
                <a:effectLst/>
                <a:latin typeface="Arial" panose="020B0604020202020204" pitchFamily="34" charset="0"/>
                <a:ea typeface="Times New Roman" panose="02020603050405020304" pitchFamily="18" charset="0"/>
              </a:rPr>
              <a:t> jag </a:t>
            </a:r>
            <a:r>
              <a:rPr lang="en-US" sz="2400" dirty="0" err="1">
                <a:effectLst/>
                <a:latin typeface="Arial" panose="020B0604020202020204" pitchFamily="34" charset="0"/>
                <a:ea typeface="Times New Roman" panose="02020603050405020304" pitchFamily="18" charset="0"/>
              </a:rPr>
              <a:t>drivit</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på</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öppet</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hav</a:t>
            </a:r>
            <a:r>
              <a:rPr lang="en-US" sz="2400" dirty="0">
                <a:effectLst/>
                <a:latin typeface="Arial" panose="020B0604020202020204" pitchFamily="34" charset="0"/>
                <a:ea typeface="Times New Roman" panose="02020603050405020304" pitchFamily="18" charset="0"/>
              </a:rPr>
              <a:t>. 26  Jag </a:t>
            </a:r>
            <a:r>
              <a:rPr lang="en-US" sz="2400" dirty="0" err="1">
                <a:effectLst/>
                <a:latin typeface="Arial" panose="020B0604020202020204" pitchFamily="34" charset="0"/>
                <a:ea typeface="Times New Roman" panose="02020603050405020304" pitchFamily="18" charset="0"/>
              </a:rPr>
              <a:t>har</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ofta</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varit</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på</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resor</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i</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faror</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på</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floder</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faror</a:t>
            </a:r>
            <a:r>
              <a:rPr lang="en-US" sz="2400" dirty="0">
                <a:effectLst/>
                <a:latin typeface="Arial" panose="020B0604020202020204" pitchFamily="34" charset="0"/>
                <a:ea typeface="Times New Roman" panose="02020603050405020304" pitchFamily="18" charset="0"/>
              </a:rPr>
              <a:t> bland </a:t>
            </a:r>
            <a:r>
              <a:rPr lang="en-US" sz="2400" dirty="0" err="1">
                <a:effectLst/>
                <a:latin typeface="Arial" panose="020B0604020202020204" pitchFamily="34" charset="0"/>
                <a:ea typeface="Times New Roman" panose="02020603050405020304" pitchFamily="18" charset="0"/>
              </a:rPr>
              <a:t>rövare</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faror</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från</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landsmän</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faror</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från</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hedningar</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faror</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i</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städer</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i</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öknar</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och</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på</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hav</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faror</a:t>
            </a:r>
            <a:r>
              <a:rPr lang="en-US" sz="2400" dirty="0">
                <a:effectLst/>
                <a:latin typeface="Arial" panose="020B0604020202020204" pitchFamily="34" charset="0"/>
                <a:ea typeface="Times New Roman" panose="02020603050405020304" pitchFamily="18" charset="0"/>
              </a:rPr>
              <a:t> bland </a:t>
            </a:r>
            <a:r>
              <a:rPr lang="en-US" sz="2400" dirty="0" err="1">
                <a:effectLst/>
                <a:latin typeface="Arial" panose="020B0604020202020204" pitchFamily="34" charset="0"/>
                <a:ea typeface="Times New Roman" panose="02020603050405020304" pitchFamily="18" charset="0"/>
              </a:rPr>
              <a:t>falska</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bröder</a:t>
            </a:r>
            <a:r>
              <a:rPr lang="en-US" sz="2400" dirty="0">
                <a:effectLst/>
                <a:latin typeface="Arial" panose="020B0604020202020204" pitchFamily="34" charset="0"/>
                <a:ea typeface="Times New Roman" panose="02020603050405020304" pitchFamily="18" charset="0"/>
              </a:rPr>
              <a:t>, 27  </a:t>
            </a:r>
            <a:r>
              <a:rPr lang="en-US" sz="2400" dirty="0" err="1">
                <a:effectLst/>
                <a:latin typeface="Arial" panose="020B0604020202020204" pitchFamily="34" charset="0"/>
                <a:ea typeface="Times New Roman" panose="02020603050405020304" pitchFamily="18" charset="0"/>
              </a:rPr>
              <a:t>allt</a:t>
            </a:r>
            <a:r>
              <a:rPr lang="en-US" sz="2400" dirty="0">
                <a:effectLst/>
                <a:latin typeface="Arial" panose="020B0604020202020204" pitchFamily="34" charset="0"/>
                <a:ea typeface="Times New Roman" panose="02020603050405020304" pitchFamily="18" charset="0"/>
              </a:rPr>
              <a:t> under </a:t>
            </a:r>
            <a:r>
              <a:rPr lang="en-US" sz="2400" dirty="0" err="1">
                <a:effectLst/>
                <a:latin typeface="Arial" panose="020B0604020202020204" pitchFamily="34" charset="0"/>
                <a:ea typeface="Times New Roman" panose="02020603050405020304" pitchFamily="18" charset="0"/>
              </a:rPr>
              <a:t>möda</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och</a:t>
            </a:r>
            <a:r>
              <a:rPr lang="en-US" sz="2400" dirty="0">
                <a:effectLst/>
                <a:latin typeface="Arial" panose="020B0604020202020204" pitchFamily="34" charset="0"/>
                <a:ea typeface="Times New Roman" panose="02020603050405020304" pitchFamily="18" charset="0"/>
              </a:rPr>
              <a:t> slit, </a:t>
            </a:r>
            <a:r>
              <a:rPr lang="en-US" sz="2400" dirty="0" err="1">
                <a:effectLst/>
                <a:latin typeface="Arial" panose="020B0604020202020204" pitchFamily="34" charset="0"/>
                <a:ea typeface="Times New Roman" panose="02020603050405020304" pitchFamily="18" charset="0"/>
              </a:rPr>
              <a:t>ofta</a:t>
            </a:r>
            <a:r>
              <a:rPr lang="en-US" sz="2400" dirty="0">
                <a:effectLst/>
                <a:latin typeface="Arial" panose="020B0604020202020204" pitchFamily="34" charset="0"/>
                <a:ea typeface="Times New Roman" panose="02020603050405020304" pitchFamily="18" charset="0"/>
              </a:rPr>
              <a:t> under </a:t>
            </a:r>
            <a:r>
              <a:rPr lang="en-US" sz="2400" dirty="0" err="1">
                <a:effectLst/>
                <a:latin typeface="Arial" panose="020B0604020202020204" pitchFamily="34" charset="0"/>
                <a:ea typeface="Times New Roman" panose="02020603050405020304" pitchFamily="18" charset="0"/>
              </a:rPr>
              <a:t>vaknätter</a:t>
            </a:r>
            <a:r>
              <a:rPr lang="en-US" sz="2400" dirty="0">
                <a:effectLst/>
                <a:latin typeface="Arial" panose="020B0604020202020204" pitchFamily="34" charset="0"/>
                <a:ea typeface="Times New Roman" panose="02020603050405020304" pitchFamily="18" charset="0"/>
              </a:rPr>
              <a:t>, under hunger </a:t>
            </a:r>
            <a:r>
              <a:rPr lang="en-US" sz="2400" dirty="0" err="1">
                <a:effectLst/>
                <a:latin typeface="Arial" panose="020B0604020202020204" pitchFamily="34" charset="0"/>
                <a:ea typeface="Times New Roman" panose="02020603050405020304" pitchFamily="18" charset="0"/>
              </a:rPr>
              <a:t>och</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törst</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ofta</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fastande</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frusen</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och</a:t>
            </a:r>
            <a:r>
              <a:rPr lang="en-US" sz="2400" dirty="0">
                <a:effectLst/>
                <a:latin typeface="Arial" panose="020B0604020202020204" pitchFamily="34" charset="0"/>
                <a:ea typeface="Times New Roman" panose="02020603050405020304" pitchFamily="18" charset="0"/>
              </a:rPr>
              <a:t> </a:t>
            </a:r>
            <a:r>
              <a:rPr lang="en-US" sz="2400" dirty="0" err="1">
                <a:effectLst/>
                <a:latin typeface="Arial" panose="020B0604020202020204" pitchFamily="34" charset="0"/>
                <a:ea typeface="Times New Roman" panose="02020603050405020304" pitchFamily="18" charset="0"/>
              </a:rPr>
              <a:t>naken</a:t>
            </a:r>
            <a:r>
              <a:rPr lang="en-US" sz="2400" dirty="0">
                <a:effectLst/>
                <a:latin typeface="Arial" panose="020B0604020202020204" pitchFamily="34" charset="0"/>
                <a:ea typeface="Times New Roman" panose="02020603050405020304" pitchFamily="18" charset="0"/>
              </a:rPr>
              <a:t>.</a:t>
            </a:r>
          </a:p>
          <a:p>
            <a:pPr marL="0" indent="0">
              <a:buNone/>
            </a:pPr>
            <a:endParaRPr lang="en-US" sz="2400" dirty="0">
              <a:effectLst/>
              <a:latin typeface="Arial" panose="020B0604020202020204" pitchFamily="34" charset="0"/>
              <a:ea typeface="Times New Roman" panose="02020603050405020304" pitchFamily="18" charset="0"/>
            </a:endParaRPr>
          </a:p>
          <a:p>
            <a:pPr marL="0" indent="0">
              <a:buNone/>
            </a:pP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3126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02EFA0E-1DDD-6C0C-DD86-962F2FE785C3}"/>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B7E21268-CDBF-6F31-9DE5-969B10B15408}"/>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63FBE8C4-E293-C3C6-EF1C-C311A10037D5}"/>
              </a:ext>
            </a:extLst>
          </p:cNvPr>
          <p:cNvSpPr>
            <a:spLocks noGrp="1"/>
          </p:cNvSpPr>
          <p:nvPr>
            <p:ph idx="1"/>
          </p:nvPr>
        </p:nvSpPr>
        <p:spPr>
          <a:xfrm>
            <a:off x="505694" y="622644"/>
            <a:ext cx="11249891" cy="5576341"/>
          </a:xfrm>
        </p:spPr>
        <p:txBody>
          <a:bodyPr>
            <a:normAutofit/>
          </a:bodyPr>
          <a:lstStyle/>
          <a:p>
            <a:pPr marL="0" marR="0" indent="0">
              <a:buNone/>
            </a:pPr>
            <a:r>
              <a:rPr lang="en-US" sz="2400" kern="0" dirty="0">
                <a:effectLst/>
                <a:latin typeface="Arial" panose="020B0604020202020204" pitchFamily="34" charset="0"/>
                <a:ea typeface="Times New Roman" panose="02020603050405020304" pitchFamily="18" charset="0"/>
              </a:rPr>
              <a:t>2 Corinthians 12:9, 9 But he said to me, “My grace is sufficient for you, for my power is made perfect in weakness.” Therefore I will boast all the more gladly about my weaknesses, so that Christ’s power may rest on me.</a:t>
            </a:r>
          </a:p>
          <a:p>
            <a:pPr marL="0" marR="0" indent="0">
              <a:buNone/>
            </a:pPr>
            <a:endParaRPr lang="en-US" sz="2400" i="1" kern="0" dirty="0">
              <a:latin typeface="Arial" panose="020B0604020202020204" pitchFamily="34" charset="0"/>
              <a:ea typeface="Times New Roman" panose="02020603050405020304" pitchFamily="18" charset="0"/>
              <a:cs typeface="Arial" panose="020B0604020202020204" pitchFamily="34" charset="0"/>
            </a:endParaRPr>
          </a:p>
          <a:p>
            <a:pPr marL="0" marR="0" indent="0">
              <a:buNone/>
            </a:pPr>
            <a:r>
              <a:rPr lang="en-US" sz="2400" i="1" dirty="0">
                <a:effectLst/>
                <a:latin typeface="Arial" panose="020B0604020202020204" pitchFamily="34" charset="0"/>
                <a:ea typeface="Times New Roman" panose="02020603050405020304" pitchFamily="18" charset="0"/>
                <a:cs typeface="Arial" panose="020B0604020202020204" pitchFamily="34" charset="0"/>
              </a:rPr>
              <a:t>2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Korintierbrevet</a:t>
            </a:r>
            <a:r>
              <a:rPr lang="en-US" sz="2400" i="1" dirty="0">
                <a:effectLst/>
                <a:latin typeface="Arial" panose="020B0604020202020204" pitchFamily="34" charset="0"/>
                <a:ea typeface="Times New Roman" panose="02020603050405020304" pitchFamily="18" charset="0"/>
                <a:cs typeface="Arial" panose="020B0604020202020204" pitchFamily="34" charset="0"/>
              </a:rPr>
              <a:t> 12:9  men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han</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svarade</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mig</a:t>
            </a:r>
            <a:r>
              <a:rPr lang="en-US" sz="2400" i="1" dirty="0">
                <a:effectLst/>
                <a:latin typeface="Arial" panose="020B0604020202020204" pitchFamily="34" charset="0"/>
                <a:ea typeface="Times New Roman" panose="02020603050405020304" pitchFamily="18" charset="0"/>
                <a:cs typeface="Arial" panose="020B0604020202020204" pitchFamily="34" charset="0"/>
              </a:rPr>
              <a:t>: "Min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nåd</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är</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nog</a:t>
            </a:r>
            <a:r>
              <a:rPr lang="en-US" sz="2400" i="1" dirty="0">
                <a:effectLst/>
                <a:latin typeface="Arial" panose="020B0604020202020204" pitchFamily="34" charset="0"/>
                <a:ea typeface="Times New Roman" panose="02020603050405020304" pitchFamily="18" charset="0"/>
                <a:cs typeface="Arial" panose="020B0604020202020204" pitchFamily="34" charset="0"/>
              </a:rPr>
              <a:t> för dig, för min kraft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fullkomnas</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i</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svaghet</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Därför</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vill</a:t>
            </a:r>
            <a:r>
              <a:rPr lang="en-US" sz="2400" i="1" dirty="0">
                <a:effectLst/>
                <a:latin typeface="Arial" panose="020B0604020202020204" pitchFamily="34" charset="0"/>
                <a:ea typeface="Times New Roman" panose="02020603050405020304" pitchFamily="18" charset="0"/>
                <a:cs typeface="Arial" panose="020B0604020202020204" pitchFamily="34" charset="0"/>
              </a:rPr>
              <a:t> jag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hellre</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berömma</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mig</a:t>
            </a:r>
            <a:r>
              <a:rPr lang="en-US" sz="2400" i="1" dirty="0">
                <a:effectLst/>
                <a:latin typeface="Arial" panose="020B0604020202020204" pitchFamily="34" charset="0"/>
                <a:ea typeface="Times New Roman" panose="02020603050405020304" pitchFamily="18" charset="0"/>
                <a:cs typeface="Arial" panose="020B0604020202020204" pitchFamily="34" charset="0"/>
              </a:rPr>
              <a:t> av min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svaghet</a:t>
            </a:r>
            <a:r>
              <a:rPr lang="en-US" sz="2400" i="1" dirty="0">
                <a:effectLst/>
                <a:latin typeface="Arial" panose="020B0604020202020204" pitchFamily="34" charset="0"/>
                <a:ea typeface="Times New Roman" panose="02020603050405020304" pitchFamily="18" charset="0"/>
                <a:cs typeface="Arial" panose="020B0604020202020204" pitchFamily="34" charset="0"/>
              </a:rPr>
              <a:t>, för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att</a:t>
            </a:r>
            <a:r>
              <a:rPr lang="en-US" sz="2400" i="1" dirty="0">
                <a:effectLst/>
                <a:latin typeface="Arial" panose="020B0604020202020204" pitchFamily="34" charset="0"/>
                <a:ea typeface="Times New Roman" panose="02020603050405020304" pitchFamily="18" charset="0"/>
                <a:cs typeface="Arial" panose="020B0604020202020204" pitchFamily="34" charset="0"/>
              </a:rPr>
              <a:t> Kristi kraft ska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vila</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över</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mig</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p>
          <a:p>
            <a:pPr marL="0" marR="0" indent="0">
              <a:buNone/>
            </a:pPr>
            <a:endParaRPr lang="en-US" sz="2400" i="1"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2400" i="1" dirty="0">
                <a:effectLst/>
                <a:latin typeface="Arial" panose="020B0604020202020204" pitchFamily="34" charset="0"/>
                <a:ea typeface="Times New Roman" panose="02020603050405020304" pitchFamily="18" charset="0"/>
                <a:cs typeface="Arial" panose="020B0604020202020204" pitchFamily="34" charset="0"/>
              </a:rPr>
              <a:t>2 Corinthians 4:17 “For our light and momentary troubles are achieving for us an eternal glory that far outweighs them all.”</a:t>
            </a:r>
          </a:p>
          <a:p>
            <a:pPr marL="0" indent="0">
              <a:buNone/>
            </a:pPr>
            <a:endParaRPr lang="en-US" sz="2400" i="1"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2400" i="1" dirty="0" err="1">
                <a:effectLst/>
                <a:latin typeface="Arial" panose="020B0604020202020204" pitchFamily="34" charset="0"/>
                <a:ea typeface="Times New Roman" panose="02020603050405020304" pitchFamily="18" charset="0"/>
                <a:cs typeface="Arial" panose="020B0604020202020204" pitchFamily="34" charset="0"/>
              </a:rPr>
              <a:t>Korintierbrevet</a:t>
            </a:r>
            <a:r>
              <a:rPr lang="en-US" sz="2400" i="1" dirty="0">
                <a:effectLst/>
                <a:latin typeface="Arial" panose="020B0604020202020204" pitchFamily="34" charset="0"/>
                <a:ea typeface="Times New Roman" panose="02020603050405020304" pitchFamily="18" charset="0"/>
                <a:cs typeface="Arial" panose="020B0604020202020204" pitchFamily="34" charset="0"/>
              </a:rPr>
              <a:t> 4: 17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Vår</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nöd</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är</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kortvarig</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väger</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lätt</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bereder</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åt</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oss</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en</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väldig</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överväldigande</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härlighet</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väger</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tungt</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varar</a:t>
            </a:r>
            <a:r>
              <a:rPr lang="en-US" sz="2400" i="1" dirty="0">
                <a:effectLst/>
                <a:latin typeface="Arial" panose="020B0604020202020204" pitchFamily="34" charset="0"/>
                <a:ea typeface="Times New Roman" panose="02020603050405020304" pitchFamily="18" charset="0"/>
                <a:cs typeface="Arial" panose="020B0604020202020204" pitchFamily="34" charset="0"/>
              </a:rPr>
              <a:t> för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evigt</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p>
          <a:p>
            <a:pPr marL="0" indent="0">
              <a:buNone/>
            </a:pPr>
            <a:endParaRPr lang="en-US" sz="2400" i="1"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2400" i="1"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4427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A9CF95-E7C6-0C00-F764-7AAE41C30FBA}"/>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F191C507-1509-756C-EBE6-E912E1C84344}"/>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700EB1F7-2F6E-7C18-B10F-154BFBA45103}"/>
              </a:ext>
            </a:extLst>
          </p:cNvPr>
          <p:cNvSpPr>
            <a:spLocks noGrp="1"/>
          </p:cNvSpPr>
          <p:nvPr>
            <p:ph idx="1"/>
          </p:nvPr>
        </p:nvSpPr>
        <p:spPr>
          <a:xfrm>
            <a:off x="505694" y="622644"/>
            <a:ext cx="11249891" cy="5576341"/>
          </a:xfrm>
        </p:spPr>
        <p:txBody>
          <a:bodyPr>
            <a:normAutofit/>
          </a:bodyPr>
          <a:lstStyle/>
          <a:p>
            <a:pPr marL="0" marR="0" indent="0">
              <a:buNone/>
            </a:pPr>
            <a:r>
              <a:rPr lang="en-US" dirty="0">
                <a:effectLst/>
                <a:latin typeface="Arial" panose="020B0604020202020204" pitchFamily="34" charset="0"/>
                <a:ea typeface="Times New Roman" panose="02020603050405020304" pitchFamily="18" charset="0"/>
                <a:cs typeface="Arial" panose="020B0604020202020204" pitchFamily="34" charset="0"/>
              </a:rPr>
              <a:t>Galatians 6:9 </a:t>
            </a:r>
            <a:r>
              <a:rPr lang="en-US" i="1" dirty="0">
                <a:effectLst/>
                <a:latin typeface="Arial" panose="020B0604020202020204" pitchFamily="34" charset="0"/>
                <a:ea typeface="Times New Roman" panose="02020603050405020304" pitchFamily="18" charset="0"/>
                <a:cs typeface="Arial" panose="020B0604020202020204" pitchFamily="34" charset="0"/>
              </a:rPr>
              <a:t>“Let us not become weary in doing good, for at the proper time we will reap a harvest if we do not give up.”</a:t>
            </a:r>
          </a:p>
          <a:p>
            <a:pPr marL="0" marR="0" indent="0">
              <a:buNone/>
            </a:pPr>
            <a:endParaRPr lang="en-US" i="1" dirty="0">
              <a:latin typeface="Arial" panose="020B0604020202020204" pitchFamily="34" charset="0"/>
              <a:ea typeface="Times New Roman" panose="02020603050405020304" pitchFamily="18" charset="0"/>
              <a:cs typeface="Arial" panose="020B0604020202020204" pitchFamily="34" charset="0"/>
            </a:endParaRPr>
          </a:p>
          <a:p>
            <a:pPr marL="0" marR="0" indent="0">
              <a:buNone/>
            </a:pPr>
            <a:r>
              <a:rPr lang="en-US" dirty="0" err="1">
                <a:effectLst/>
                <a:latin typeface="Arial" panose="020B0604020202020204" pitchFamily="34" charset="0"/>
                <a:ea typeface="Times New Roman" panose="02020603050405020304" pitchFamily="18" charset="0"/>
                <a:cs typeface="Arial" panose="020B0604020202020204" pitchFamily="34" charset="0"/>
              </a:rPr>
              <a:t>Galaterbrevet</a:t>
            </a:r>
            <a:r>
              <a:rPr lang="en-US" dirty="0">
                <a:effectLst/>
                <a:latin typeface="Arial" panose="020B0604020202020204" pitchFamily="34" charset="0"/>
                <a:ea typeface="Times New Roman" panose="02020603050405020304" pitchFamily="18" charset="0"/>
                <a:cs typeface="Arial" panose="020B0604020202020204" pitchFamily="34" charset="0"/>
              </a:rPr>
              <a:t> 6:9  </a:t>
            </a:r>
            <a:r>
              <a:rPr lang="en-US" dirty="0" err="1">
                <a:effectLst/>
                <a:latin typeface="Arial" panose="020B0604020202020204" pitchFamily="34" charset="0"/>
                <a:ea typeface="Times New Roman" panose="02020603050405020304" pitchFamily="18" charset="0"/>
                <a:cs typeface="Arial" panose="020B0604020202020204" pitchFamily="34" charset="0"/>
              </a:rPr>
              <a:t>Låt</a:t>
            </a:r>
            <a:r>
              <a:rPr lang="en-US" dirty="0">
                <a:effectLst/>
                <a:latin typeface="Arial" panose="020B0604020202020204" pitchFamily="34" charset="0"/>
                <a:ea typeface="Times New Roman" panose="02020603050405020304" pitchFamily="18" charset="0"/>
                <a:cs typeface="Arial" panose="020B0604020202020204" pitchFamily="34" charset="0"/>
              </a:rPr>
              <a:t> </a:t>
            </a:r>
            <a:r>
              <a:rPr lang="en-US" dirty="0" err="1">
                <a:effectLst/>
                <a:latin typeface="Arial" panose="020B0604020202020204" pitchFamily="34" charset="0"/>
                <a:ea typeface="Times New Roman" panose="02020603050405020304" pitchFamily="18" charset="0"/>
                <a:cs typeface="Arial" panose="020B0604020202020204" pitchFamily="34" charset="0"/>
              </a:rPr>
              <a:t>oss</a:t>
            </a:r>
            <a:r>
              <a:rPr lang="en-US" dirty="0">
                <a:effectLst/>
                <a:latin typeface="Arial" panose="020B0604020202020204" pitchFamily="34" charset="0"/>
                <a:ea typeface="Times New Roman" panose="02020603050405020304" pitchFamily="18" charset="0"/>
                <a:cs typeface="Arial" panose="020B0604020202020204" pitchFamily="34" charset="0"/>
              </a:rPr>
              <a:t> </a:t>
            </a:r>
            <a:r>
              <a:rPr lang="en-US" dirty="0" err="1">
                <a:effectLst/>
                <a:latin typeface="Arial" panose="020B0604020202020204" pitchFamily="34" charset="0"/>
                <a:ea typeface="Times New Roman" panose="02020603050405020304" pitchFamily="18" charset="0"/>
                <a:cs typeface="Arial" panose="020B0604020202020204" pitchFamily="34" charset="0"/>
              </a:rPr>
              <a:t>inte</a:t>
            </a:r>
            <a:r>
              <a:rPr lang="en-US" dirty="0">
                <a:effectLst/>
                <a:latin typeface="Arial" panose="020B0604020202020204" pitchFamily="34" charset="0"/>
                <a:ea typeface="Times New Roman" panose="02020603050405020304" pitchFamily="18" charset="0"/>
                <a:cs typeface="Arial" panose="020B0604020202020204" pitchFamily="34" charset="0"/>
              </a:rPr>
              <a:t> </a:t>
            </a:r>
            <a:r>
              <a:rPr lang="en-US" dirty="0" err="1">
                <a:effectLst/>
                <a:latin typeface="Arial" panose="020B0604020202020204" pitchFamily="34" charset="0"/>
                <a:ea typeface="Times New Roman" panose="02020603050405020304" pitchFamily="18" charset="0"/>
                <a:cs typeface="Arial" panose="020B0604020202020204" pitchFamily="34" charset="0"/>
              </a:rPr>
              <a:t>tröttna</a:t>
            </a:r>
            <a:r>
              <a:rPr lang="en-US" dirty="0">
                <a:effectLst/>
                <a:latin typeface="Arial" panose="020B0604020202020204" pitchFamily="34" charset="0"/>
                <a:ea typeface="Times New Roman" panose="02020603050405020304" pitchFamily="18" charset="0"/>
                <a:cs typeface="Arial" panose="020B0604020202020204" pitchFamily="34" charset="0"/>
              </a:rPr>
              <a:t> </a:t>
            </a:r>
            <a:r>
              <a:rPr lang="en-US" dirty="0" err="1">
                <a:effectLst/>
                <a:latin typeface="Arial" panose="020B0604020202020204" pitchFamily="34" charset="0"/>
                <a:ea typeface="Times New Roman" panose="02020603050405020304" pitchFamily="18" charset="0"/>
                <a:cs typeface="Arial" panose="020B0604020202020204" pitchFamily="34" charset="0"/>
              </a:rPr>
              <a:t>på</a:t>
            </a:r>
            <a:r>
              <a:rPr lang="en-US" dirty="0">
                <a:effectLst/>
                <a:latin typeface="Arial" panose="020B0604020202020204" pitchFamily="34" charset="0"/>
                <a:ea typeface="Times New Roman" panose="02020603050405020304" pitchFamily="18" charset="0"/>
                <a:cs typeface="Arial" panose="020B0604020202020204" pitchFamily="34" charset="0"/>
              </a:rPr>
              <a:t> </a:t>
            </a:r>
            <a:r>
              <a:rPr lang="en-US" dirty="0" err="1">
                <a:effectLst/>
                <a:latin typeface="Arial" panose="020B0604020202020204" pitchFamily="34" charset="0"/>
                <a:ea typeface="Times New Roman" panose="02020603050405020304" pitchFamily="18" charset="0"/>
                <a:cs typeface="Arial" panose="020B0604020202020204" pitchFamily="34" charset="0"/>
              </a:rPr>
              <a:t>att</a:t>
            </a:r>
            <a:r>
              <a:rPr lang="en-US" dirty="0">
                <a:effectLst/>
                <a:latin typeface="Arial" panose="020B0604020202020204" pitchFamily="34" charset="0"/>
                <a:ea typeface="Times New Roman" panose="02020603050405020304" pitchFamily="18" charset="0"/>
                <a:cs typeface="Arial" panose="020B0604020202020204" pitchFamily="34" charset="0"/>
              </a:rPr>
              <a:t> </a:t>
            </a:r>
            <a:r>
              <a:rPr lang="en-US" dirty="0" err="1">
                <a:effectLst/>
                <a:latin typeface="Arial" panose="020B0604020202020204" pitchFamily="34" charset="0"/>
                <a:ea typeface="Times New Roman" panose="02020603050405020304" pitchFamily="18" charset="0"/>
                <a:cs typeface="Arial" panose="020B0604020202020204" pitchFamily="34" charset="0"/>
              </a:rPr>
              <a:t>göra</a:t>
            </a:r>
            <a:r>
              <a:rPr lang="en-US" dirty="0">
                <a:effectLst/>
                <a:latin typeface="Arial" panose="020B0604020202020204" pitchFamily="34" charset="0"/>
                <a:ea typeface="Times New Roman" panose="02020603050405020304" pitchFamily="18" charset="0"/>
                <a:cs typeface="Arial" panose="020B0604020202020204" pitchFamily="34" charset="0"/>
              </a:rPr>
              <a:t> </a:t>
            </a:r>
            <a:r>
              <a:rPr lang="en-US" dirty="0" err="1">
                <a:effectLst/>
                <a:latin typeface="Arial" panose="020B0604020202020204" pitchFamily="34" charset="0"/>
                <a:ea typeface="Times New Roman" panose="02020603050405020304" pitchFamily="18" charset="0"/>
                <a:cs typeface="Arial" panose="020B0604020202020204" pitchFamily="34" charset="0"/>
              </a:rPr>
              <a:t>gott</a:t>
            </a:r>
            <a:r>
              <a:rPr lang="en-US" dirty="0">
                <a:effectLst/>
                <a:latin typeface="Arial" panose="020B0604020202020204" pitchFamily="34" charset="0"/>
                <a:ea typeface="Times New Roman" panose="02020603050405020304" pitchFamily="18" charset="0"/>
                <a:cs typeface="Arial" panose="020B0604020202020204" pitchFamily="34" charset="0"/>
              </a:rPr>
              <a:t>, för </a:t>
            </a:r>
            <a:r>
              <a:rPr lang="en-US" dirty="0" err="1">
                <a:effectLst/>
                <a:latin typeface="Arial" panose="020B0604020202020204" pitchFamily="34" charset="0"/>
                <a:ea typeface="Times New Roman" panose="02020603050405020304" pitchFamily="18" charset="0"/>
                <a:cs typeface="Arial" panose="020B0604020202020204" pitchFamily="34" charset="0"/>
              </a:rPr>
              <a:t>när</a:t>
            </a:r>
            <a:r>
              <a:rPr lang="en-US" dirty="0">
                <a:effectLst/>
                <a:latin typeface="Arial" panose="020B0604020202020204" pitchFamily="34" charset="0"/>
                <a:ea typeface="Times New Roman" panose="02020603050405020304" pitchFamily="18" charset="0"/>
                <a:cs typeface="Arial" panose="020B0604020202020204" pitchFamily="34" charset="0"/>
              </a:rPr>
              <a:t> </a:t>
            </a:r>
            <a:r>
              <a:rPr lang="en-US" dirty="0" err="1">
                <a:effectLst/>
                <a:latin typeface="Arial" panose="020B0604020202020204" pitchFamily="34" charset="0"/>
                <a:ea typeface="Times New Roman" panose="02020603050405020304" pitchFamily="18" charset="0"/>
                <a:cs typeface="Arial" panose="020B0604020202020204" pitchFamily="34" charset="0"/>
              </a:rPr>
              <a:t>tiden</a:t>
            </a:r>
            <a:r>
              <a:rPr lang="en-US" dirty="0">
                <a:effectLst/>
                <a:latin typeface="Arial" panose="020B0604020202020204" pitchFamily="34" charset="0"/>
                <a:ea typeface="Times New Roman" panose="02020603050405020304" pitchFamily="18" charset="0"/>
                <a:cs typeface="Arial" panose="020B0604020202020204" pitchFamily="34" charset="0"/>
              </a:rPr>
              <a:t> </a:t>
            </a:r>
            <a:r>
              <a:rPr lang="en-US" dirty="0" err="1">
                <a:effectLst/>
                <a:latin typeface="Arial" panose="020B0604020202020204" pitchFamily="34" charset="0"/>
                <a:ea typeface="Times New Roman" panose="02020603050405020304" pitchFamily="18" charset="0"/>
                <a:cs typeface="Arial" panose="020B0604020202020204" pitchFamily="34" charset="0"/>
              </a:rPr>
              <a:t>är</a:t>
            </a:r>
            <a:r>
              <a:rPr lang="en-US" dirty="0">
                <a:effectLst/>
                <a:latin typeface="Arial" panose="020B0604020202020204" pitchFamily="34" charset="0"/>
                <a:ea typeface="Times New Roman" panose="02020603050405020304" pitchFamily="18" charset="0"/>
                <a:cs typeface="Arial" panose="020B0604020202020204" pitchFamily="34" charset="0"/>
              </a:rPr>
              <a:t> </a:t>
            </a:r>
            <a:r>
              <a:rPr lang="en-US" dirty="0" err="1">
                <a:effectLst/>
                <a:latin typeface="Arial" panose="020B0604020202020204" pitchFamily="34" charset="0"/>
                <a:ea typeface="Times New Roman" panose="02020603050405020304" pitchFamily="18" charset="0"/>
                <a:cs typeface="Arial" panose="020B0604020202020204" pitchFamily="34" charset="0"/>
              </a:rPr>
              <a:t>inne</a:t>
            </a:r>
            <a:r>
              <a:rPr lang="en-US" dirty="0">
                <a:effectLst/>
                <a:latin typeface="Arial" panose="020B0604020202020204" pitchFamily="34" charset="0"/>
                <a:ea typeface="Times New Roman" panose="02020603050405020304" pitchFamily="18" charset="0"/>
                <a:cs typeface="Arial" panose="020B0604020202020204" pitchFamily="34" charset="0"/>
              </a:rPr>
              <a:t> </a:t>
            </a:r>
            <a:r>
              <a:rPr lang="en-US" dirty="0" err="1">
                <a:effectLst/>
                <a:latin typeface="Arial" panose="020B0604020202020204" pitchFamily="34" charset="0"/>
                <a:ea typeface="Times New Roman" panose="02020603050405020304" pitchFamily="18" charset="0"/>
                <a:cs typeface="Arial" panose="020B0604020202020204" pitchFamily="34" charset="0"/>
              </a:rPr>
              <a:t>får</a:t>
            </a:r>
            <a:r>
              <a:rPr lang="en-US" dirty="0">
                <a:effectLst/>
                <a:latin typeface="Arial" panose="020B0604020202020204" pitchFamily="34" charset="0"/>
                <a:ea typeface="Times New Roman" panose="02020603050405020304" pitchFamily="18" charset="0"/>
                <a:cs typeface="Arial" panose="020B0604020202020204" pitchFamily="34" charset="0"/>
              </a:rPr>
              <a:t> vi </a:t>
            </a:r>
            <a:r>
              <a:rPr lang="en-US" dirty="0" err="1">
                <a:effectLst/>
                <a:latin typeface="Arial" panose="020B0604020202020204" pitchFamily="34" charset="0"/>
                <a:ea typeface="Times New Roman" panose="02020603050405020304" pitchFamily="18" charset="0"/>
                <a:cs typeface="Arial" panose="020B0604020202020204" pitchFamily="34" charset="0"/>
              </a:rPr>
              <a:t>skörda</a:t>
            </a:r>
            <a:r>
              <a:rPr lang="en-US" dirty="0">
                <a:effectLst/>
                <a:latin typeface="Arial" panose="020B0604020202020204" pitchFamily="34" charset="0"/>
                <a:ea typeface="Times New Roman" panose="02020603050405020304" pitchFamily="18" charset="0"/>
                <a:cs typeface="Arial" panose="020B0604020202020204" pitchFamily="34" charset="0"/>
              </a:rPr>
              <a:t> om vi </a:t>
            </a:r>
            <a:r>
              <a:rPr lang="en-US" dirty="0" err="1">
                <a:effectLst/>
                <a:latin typeface="Arial" panose="020B0604020202020204" pitchFamily="34" charset="0"/>
                <a:ea typeface="Times New Roman" panose="02020603050405020304" pitchFamily="18" charset="0"/>
                <a:cs typeface="Arial" panose="020B0604020202020204" pitchFamily="34" charset="0"/>
              </a:rPr>
              <a:t>inte</a:t>
            </a:r>
            <a:r>
              <a:rPr lang="en-US" dirty="0">
                <a:effectLst/>
                <a:latin typeface="Arial" panose="020B0604020202020204" pitchFamily="34" charset="0"/>
                <a:ea typeface="Times New Roman" panose="02020603050405020304" pitchFamily="18" charset="0"/>
                <a:cs typeface="Arial" panose="020B0604020202020204" pitchFamily="34" charset="0"/>
              </a:rPr>
              <a:t> ger </a:t>
            </a:r>
            <a:r>
              <a:rPr lang="en-US" dirty="0" err="1">
                <a:effectLst/>
                <a:latin typeface="Arial" panose="020B0604020202020204" pitchFamily="34" charset="0"/>
                <a:ea typeface="Times New Roman" panose="02020603050405020304" pitchFamily="18" charset="0"/>
                <a:cs typeface="Arial" panose="020B0604020202020204" pitchFamily="34" charset="0"/>
              </a:rPr>
              <a:t>upp</a:t>
            </a:r>
            <a:r>
              <a:rPr lang="en-US" dirty="0">
                <a:effectLst/>
                <a:latin typeface="Arial" panose="020B0604020202020204" pitchFamily="34" charset="0"/>
                <a:ea typeface="Times New Roman" panose="02020603050405020304" pitchFamily="18" charset="0"/>
                <a:cs typeface="Arial" panose="020B0604020202020204" pitchFamily="34" charset="0"/>
              </a:rPr>
              <a:t>. </a:t>
            </a:r>
          </a:p>
          <a:p>
            <a:pPr marL="0" marR="0" indent="0">
              <a:buNone/>
            </a:pPr>
            <a:endParaRPr lang="en-US"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96469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92537-E146-6E42-5C48-BCC2747CDE7E}"/>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BFB66C09-C248-4BA7-9464-39D284FFA0C6}"/>
              </a:ext>
            </a:extLst>
          </p:cNvPr>
          <p:cNvPicPr>
            <a:picLocks noChangeAspect="1"/>
          </p:cNvPicPr>
          <p:nvPr/>
        </p:nvPicPr>
        <p:blipFill>
          <a:blip r:embed="rId2"/>
          <a:stretch>
            <a:fillRect/>
          </a:stretch>
        </p:blipFill>
        <p:spPr>
          <a:xfrm>
            <a:off x="-83130" y="10506"/>
            <a:ext cx="12275130" cy="6904761"/>
          </a:xfrm>
          <a:prstGeom prst="rect">
            <a:avLst/>
          </a:prstGeom>
        </p:spPr>
      </p:pic>
      <p:graphicFrame>
        <p:nvGraphicFramePr>
          <p:cNvPr id="8" name="Table 7">
            <a:extLst>
              <a:ext uri="{FF2B5EF4-FFF2-40B4-BE49-F238E27FC236}">
                <a16:creationId xmlns:a16="http://schemas.microsoft.com/office/drawing/2014/main" id="{AA93F12C-0B37-6E0B-CDFE-9A38E9969418}"/>
              </a:ext>
            </a:extLst>
          </p:cNvPr>
          <p:cNvGraphicFramePr>
            <a:graphicFrameLocks noGrp="1"/>
          </p:cNvGraphicFramePr>
          <p:nvPr>
            <p:extLst>
              <p:ext uri="{D42A27DB-BD31-4B8C-83A1-F6EECF244321}">
                <p14:modId xmlns:p14="http://schemas.microsoft.com/office/powerpoint/2010/main" val="2424657259"/>
              </p:ext>
            </p:extLst>
          </p:nvPr>
        </p:nvGraphicFramePr>
        <p:xfrm>
          <a:off x="100629" y="1255077"/>
          <a:ext cx="11921483" cy="5400554"/>
        </p:xfrm>
        <a:graphic>
          <a:graphicData uri="http://schemas.openxmlformats.org/drawingml/2006/table">
            <a:tbl>
              <a:tblPr firstRow="1" firstCol="1" bandRow="1">
                <a:tableStyleId>{5C22544A-7EE6-4342-B048-85BDC9FD1C3A}</a:tableStyleId>
              </a:tblPr>
              <a:tblGrid>
                <a:gridCol w="1677958">
                  <a:extLst>
                    <a:ext uri="{9D8B030D-6E8A-4147-A177-3AD203B41FA5}">
                      <a16:colId xmlns:a16="http://schemas.microsoft.com/office/drawing/2014/main" val="551731912"/>
                    </a:ext>
                  </a:extLst>
                </a:gridCol>
                <a:gridCol w="1885703">
                  <a:extLst>
                    <a:ext uri="{9D8B030D-6E8A-4147-A177-3AD203B41FA5}">
                      <a16:colId xmlns:a16="http://schemas.microsoft.com/office/drawing/2014/main" val="2678673278"/>
                    </a:ext>
                  </a:extLst>
                </a:gridCol>
                <a:gridCol w="2556886">
                  <a:extLst>
                    <a:ext uri="{9D8B030D-6E8A-4147-A177-3AD203B41FA5}">
                      <a16:colId xmlns:a16="http://schemas.microsoft.com/office/drawing/2014/main" val="2239311762"/>
                    </a:ext>
                  </a:extLst>
                </a:gridCol>
                <a:gridCol w="5800936">
                  <a:extLst>
                    <a:ext uri="{9D8B030D-6E8A-4147-A177-3AD203B41FA5}">
                      <a16:colId xmlns:a16="http://schemas.microsoft.com/office/drawing/2014/main" val="4121128795"/>
                    </a:ext>
                  </a:extLst>
                </a:gridCol>
              </a:tblGrid>
              <a:tr h="718520">
                <a:tc>
                  <a:txBody>
                    <a:bodyPr/>
                    <a:lstStyle/>
                    <a:p>
                      <a:pPr marL="0" marR="0">
                        <a:lnSpc>
                          <a:spcPct val="115000"/>
                        </a:lnSpc>
                      </a:pPr>
                      <a:r>
                        <a:rPr lang="en-US" sz="1900" kern="100" dirty="0">
                          <a:effectLst/>
                        </a:rPr>
                        <a:t> Generation</a:t>
                      </a:r>
                      <a:endParaRPr lang="en-US" sz="1900" kern="100" dirty="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nSpc>
                          <a:spcPct val="115000"/>
                        </a:lnSpc>
                      </a:pPr>
                      <a:r>
                        <a:rPr lang="en-US" sz="1900" kern="100" dirty="0">
                          <a:effectLst/>
                        </a:rPr>
                        <a:t> Key Traits</a:t>
                      </a:r>
                      <a:endParaRPr lang="en-US" sz="1900" kern="100" dirty="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nSpc>
                          <a:spcPct val="115000"/>
                        </a:lnSpc>
                      </a:pPr>
                      <a:r>
                        <a:rPr lang="en-US" sz="1900" kern="100" dirty="0">
                          <a:effectLst/>
                        </a:rPr>
                        <a:t> Relevant Scriptures</a:t>
                      </a:r>
                      <a:endParaRPr lang="en-US" sz="1900" kern="100" dirty="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nSpc>
                          <a:spcPct val="115000"/>
                        </a:lnSpc>
                      </a:pPr>
                      <a:r>
                        <a:rPr lang="en-US" sz="1900" kern="100" dirty="0">
                          <a:effectLst/>
                        </a:rPr>
                        <a:t> Focus Areas</a:t>
                      </a:r>
                      <a:endParaRPr lang="en-US" sz="1900" kern="100" dirty="0">
                        <a:effectLst/>
                        <a:latin typeface="Times New Roman" panose="02020603050405020304" pitchFamily="18" charset="0"/>
                        <a:ea typeface="Times New Roman" panose="02020603050405020304" pitchFamily="18" charset="0"/>
                      </a:endParaRPr>
                    </a:p>
                  </a:txBody>
                  <a:tcPr marL="15393" marR="15393" marT="15393" marB="15393" anchor="ctr"/>
                </a:tc>
                <a:extLst>
                  <a:ext uri="{0D108BD9-81ED-4DB2-BD59-A6C34878D82A}">
                    <a16:rowId xmlns:a16="http://schemas.microsoft.com/office/drawing/2014/main" val="4177036577"/>
                  </a:ext>
                </a:extLst>
              </a:tr>
              <a:tr h="1441572">
                <a:tc>
                  <a:txBody>
                    <a:bodyPr/>
                    <a:lstStyle/>
                    <a:p>
                      <a:pPr marL="0" marR="0" algn="ctr">
                        <a:lnSpc>
                          <a:spcPct val="115000"/>
                        </a:lnSpc>
                      </a:pPr>
                      <a:r>
                        <a:rPr lang="en-US" sz="1900" kern="100">
                          <a:effectLst/>
                        </a:rPr>
                        <a:t>Gen X</a:t>
                      </a:r>
                    </a:p>
                    <a:p>
                      <a:pPr marL="0" marR="0" algn="ctr">
                        <a:lnSpc>
                          <a:spcPct val="115000"/>
                        </a:lnSpc>
                      </a:pPr>
                      <a:r>
                        <a:rPr lang="en-US" sz="1900" kern="100">
                          <a:effectLst/>
                        </a:rPr>
                        <a:t>(Born 1965–1980)</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a:effectLst/>
                        </a:rPr>
                        <a:t>Independence, Skepticism, Work-Life Balance</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a:effectLst/>
                        </a:rPr>
                        <a:t>Philippians 2:12-13, </a:t>
                      </a:r>
                    </a:p>
                    <a:p>
                      <a:pPr marL="0" marR="0" algn="ctr">
                        <a:lnSpc>
                          <a:spcPct val="115000"/>
                        </a:lnSpc>
                      </a:pPr>
                      <a:r>
                        <a:rPr lang="en-US" sz="1900" kern="100">
                          <a:effectLst/>
                        </a:rPr>
                        <a:t>2 Corinthians 12:9-10, Colossians 3:23-24</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a:effectLst/>
                        </a:rPr>
                        <a:t>Personal responsibility, authentic faith, practical applications of perseverance.</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extLst>
                  <a:ext uri="{0D108BD9-81ED-4DB2-BD59-A6C34878D82A}">
                    <a16:rowId xmlns:a16="http://schemas.microsoft.com/office/drawing/2014/main" val="861345157"/>
                  </a:ext>
                </a:extLst>
              </a:tr>
              <a:tr h="1441572">
                <a:tc>
                  <a:txBody>
                    <a:bodyPr/>
                    <a:lstStyle/>
                    <a:p>
                      <a:pPr marL="0" marR="0" algn="ctr">
                        <a:lnSpc>
                          <a:spcPct val="115000"/>
                        </a:lnSpc>
                      </a:pPr>
                      <a:r>
                        <a:rPr lang="en-US" sz="1900" kern="100">
                          <a:effectLst/>
                        </a:rPr>
                        <a:t>Millennials</a:t>
                      </a:r>
                    </a:p>
                    <a:p>
                      <a:pPr marL="0" marR="0" algn="ctr">
                        <a:lnSpc>
                          <a:spcPct val="115000"/>
                        </a:lnSpc>
                      </a:pPr>
                      <a:r>
                        <a:rPr lang="en-US" sz="1900" kern="100">
                          <a:effectLst/>
                        </a:rPr>
                        <a:t>(Born 1981–1996)</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a:effectLst/>
                        </a:rPr>
                        <a:t>Digital natives, Community-focused, Purpose-driven</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dirty="0">
                          <a:effectLst/>
                        </a:rPr>
                        <a:t>Philippians 4:6-7, </a:t>
                      </a:r>
                    </a:p>
                    <a:p>
                      <a:pPr marL="0" marR="0" algn="ctr">
                        <a:lnSpc>
                          <a:spcPct val="115000"/>
                        </a:lnSpc>
                      </a:pPr>
                      <a:r>
                        <a:rPr lang="en-US" sz="1900" kern="100" dirty="0">
                          <a:effectLst/>
                        </a:rPr>
                        <a:t>Acts 2:42-47, </a:t>
                      </a:r>
                    </a:p>
                    <a:p>
                      <a:pPr marL="0" marR="0" algn="ctr">
                        <a:lnSpc>
                          <a:spcPct val="115000"/>
                        </a:lnSpc>
                      </a:pPr>
                      <a:r>
                        <a:rPr lang="en-US" sz="1900" kern="100" dirty="0">
                          <a:effectLst/>
                        </a:rPr>
                        <a:t>Romans 5:3-5</a:t>
                      </a:r>
                      <a:endParaRPr lang="en-US" sz="1900" kern="100" dirty="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a:effectLst/>
                        </a:rPr>
                        <a:t>Digital engagement, community-based ministry, linking perseverance to meaningful goals.</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extLst>
                  <a:ext uri="{0D108BD9-81ED-4DB2-BD59-A6C34878D82A}">
                    <a16:rowId xmlns:a16="http://schemas.microsoft.com/office/drawing/2014/main" val="1787046945"/>
                  </a:ext>
                </a:extLst>
              </a:tr>
              <a:tr h="1798890">
                <a:tc>
                  <a:txBody>
                    <a:bodyPr/>
                    <a:lstStyle/>
                    <a:p>
                      <a:pPr marL="0" marR="0" algn="ctr">
                        <a:lnSpc>
                          <a:spcPct val="115000"/>
                        </a:lnSpc>
                      </a:pPr>
                      <a:r>
                        <a:rPr lang="en-US" sz="1900" kern="100">
                          <a:effectLst/>
                        </a:rPr>
                        <a:t>Gen Z</a:t>
                      </a:r>
                    </a:p>
                    <a:p>
                      <a:pPr marL="0" marR="0" algn="ctr">
                        <a:lnSpc>
                          <a:spcPct val="115000"/>
                        </a:lnSpc>
                      </a:pPr>
                      <a:r>
                        <a:rPr lang="en-US" sz="1900" kern="100">
                          <a:effectLst/>
                        </a:rPr>
                        <a:t>(Born 1997–2012)</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a:effectLst/>
                        </a:rPr>
                        <a:t>Mental health awareness, Activism,</a:t>
                      </a:r>
                    </a:p>
                    <a:p>
                      <a:pPr marL="0" marR="0" algn="ctr">
                        <a:lnSpc>
                          <a:spcPct val="115000"/>
                        </a:lnSpc>
                      </a:pPr>
                      <a:r>
                        <a:rPr lang="en-US" sz="1900" kern="100">
                          <a:effectLst/>
                        </a:rPr>
                        <a:t>Digital immersion</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dirty="0">
                          <a:effectLst/>
                        </a:rPr>
                        <a:t>Matthew 11:28-30, Romans 8:18, </a:t>
                      </a:r>
                    </a:p>
                    <a:p>
                      <a:pPr marL="0" marR="0" algn="ctr">
                        <a:lnSpc>
                          <a:spcPct val="115000"/>
                        </a:lnSpc>
                      </a:pPr>
                      <a:r>
                        <a:rPr lang="en-US" sz="1900" kern="100" dirty="0">
                          <a:effectLst/>
                        </a:rPr>
                        <a:t>Micah 6:8</a:t>
                      </a:r>
                      <a:endParaRPr lang="en-US" sz="1900" kern="100" dirty="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dirty="0">
                          <a:effectLst/>
                        </a:rPr>
                        <a:t>Address emotional well-being, use digital tools effectively, and align biblical principles with their passion for justice.</a:t>
                      </a:r>
                      <a:endParaRPr lang="en-US" sz="1900" kern="100" dirty="0">
                        <a:effectLst/>
                        <a:latin typeface="Times New Roman" panose="02020603050405020304" pitchFamily="18" charset="0"/>
                        <a:ea typeface="Times New Roman" panose="02020603050405020304" pitchFamily="18" charset="0"/>
                      </a:endParaRPr>
                    </a:p>
                  </a:txBody>
                  <a:tcPr marL="15393" marR="15393" marT="15393" marB="15393" anchor="ctr"/>
                </a:tc>
                <a:extLst>
                  <a:ext uri="{0D108BD9-81ED-4DB2-BD59-A6C34878D82A}">
                    <a16:rowId xmlns:a16="http://schemas.microsoft.com/office/drawing/2014/main" val="2359945032"/>
                  </a:ext>
                </a:extLst>
              </a:tr>
            </a:tbl>
          </a:graphicData>
        </a:graphic>
      </p:graphicFrame>
      <p:sp>
        <p:nvSpPr>
          <p:cNvPr id="9" name="Rectangle 2">
            <a:extLst>
              <a:ext uri="{FF2B5EF4-FFF2-40B4-BE49-F238E27FC236}">
                <a16:creationId xmlns:a16="http://schemas.microsoft.com/office/drawing/2014/main" id="{94A571AC-49D9-F225-B750-19988756E026}"/>
              </a:ext>
            </a:extLst>
          </p:cNvPr>
          <p:cNvSpPr>
            <a:spLocks noChangeArrowheads="1"/>
          </p:cNvSpPr>
          <p:nvPr/>
        </p:nvSpPr>
        <p:spPr bwMode="auto">
          <a:xfrm>
            <a:off x="629587" y="401959"/>
            <a:ext cx="684155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Summary Table Gen X, </a:t>
            </a:r>
            <a:r>
              <a:rPr kumimoji="0" lang="en-US" altLang="en-US" sz="2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Mellennials</a:t>
            </a:r>
            <a:r>
              <a:rPr kumimoji="0" lang="en-US" altLang="en-US"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and Gen Z</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80034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58E3BEB-B906-A128-B1A0-BE40275978B8}"/>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C8EF16D0-B17A-B005-339A-F9369184AF38}"/>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70076C62-E26D-22AD-679C-0E047B89AE21}"/>
              </a:ext>
            </a:extLst>
          </p:cNvPr>
          <p:cNvSpPr>
            <a:spLocks noGrp="1"/>
          </p:cNvSpPr>
          <p:nvPr>
            <p:ph idx="1"/>
          </p:nvPr>
        </p:nvSpPr>
        <p:spPr>
          <a:xfrm>
            <a:off x="505694" y="2143594"/>
            <a:ext cx="11249891" cy="6220918"/>
          </a:xfrm>
        </p:spPr>
        <p:txBody>
          <a:bodyPr>
            <a:normAutofit/>
          </a:bodyPr>
          <a:lstStyle/>
          <a:p>
            <a:pPr marL="0" indent="0">
              <a:buNone/>
            </a:pPr>
            <a:r>
              <a:rPr lang="en-US" sz="2400" kern="0" dirty="0">
                <a:effectLst/>
                <a:latin typeface="Arial" panose="020B0604020202020204" pitchFamily="34" charset="0"/>
                <a:ea typeface="Times New Roman" panose="02020603050405020304" pitchFamily="18" charset="0"/>
              </a:rPr>
              <a:t>Philippians 2:12-13</a:t>
            </a:r>
            <a:r>
              <a:rPr lang="en-US" sz="2400" i="1" kern="0" dirty="0">
                <a:effectLst/>
                <a:latin typeface="Arial" panose="020B0604020202020204" pitchFamily="34" charset="0"/>
                <a:ea typeface="Times New Roman" panose="02020603050405020304" pitchFamily="18" charset="0"/>
              </a:rPr>
              <a:t> Therefore, my dear friends, as you have always obeyed—not only in my presence, but now much more in my absence—continue to work out your salvation with fear and trembling, 13 for it is God who works in you to will and to act in order to fulfill his good purpose.</a:t>
            </a:r>
          </a:p>
          <a:p>
            <a:pPr marL="0" indent="0">
              <a:buNone/>
            </a:pPr>
            <a:endParaRPr lang="en-US" sz="2400" i="1" kern="0" dirty="0">
              <a:latin typeface="Arial" panose="020B0604020202020204" pitchFamily="34" charset="0"/>
              <a:ea typeface="Times New Roman" panose="02020603050405020304" pitchFamily="18" charset="0"/>
            </a:endParaRPr>
          </a:p>
          <a:p>
            <a:pPr marL="0" indent="0">
              <a:buNone/>
            </a:pPr>
            <a:r>
              <a:rPr lang="en-US" sz="2400" kern="0" dirty="0" err="1">
                <a:effectLst/>
                <a:latin typeface="Arial" panose="020B0604020202020204" pitchFamily="34" charset="0"/>
                <a:ea typeface="Times New Roman" panose="02020603050405020304" pitchFamily="18" charset="0"/>
              </a:rPr>
              <a:t>Filipperbrevet</a:t>
            </a:r>
            <a:r>
              <a:rPr lang="en-US" sz="2400" kern="0" dirty="0">
                <a:effectLst/>
                <a:latin typeface="Arial" panose="020B0604020202020204" pitchFamily="34" charset="0"/>
                <a:ea typeface="Times New Roman" panose="02020603050405020304" pitchFamily="18" charset="0"/>
              </a:rPr>
              <a:t> 2:12-13 </a:t>
            </a:r>
            <a:r>
              <a:rPr lang="en-US" sz="2400" kern="0" dirty="0" err="1">
                <a:effectLst/>
                <a:latin typeface="Arial" panose="020B0604020202020204" pitchFamily="34" charset="0"/>
                <a:ea typeface="Times New Roman" panose="02020603050405020304" pitchFamily="18" charset="0"/>
              </a:rPr>
              <a:t>Därför</a:t>
            </a:r>
            <a:r>
              <a:rPr lang="en-US" sz="2400" kern="0" dirty="0">
                <a:effectLst/>
                <a:latin typeface="Arial" panose="020B0604020202020204" pitchFamily="34" charset="0"/>
                <a:ea typeface="Times New Roman" panose="02020603050405020304" pitchFamily="18" charset="0"/>
              </a:rPr>
              <a:t>, mina </a:t>
            </a:r>
            <a:r>
              <a:rPr lang="en-US" sz="2400" kern="0" dirty="0" err="1">
                <a:effectLst/>
                <a:latin typeface="Arial" panose="020B0604020202020204" pitchFamily="34" charset="0"/>
                <a:ea typeface="Times New Roman" panose="02020603050405020304" pitchFamily="18" charset="0"/>
              </a:rPr>
              <a:t>älskade</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ni</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som</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alltid</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varit</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lydiga</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inte</a:t>
            </a:r>
            <a:r>
              <a:rPr lang="en-US" sz="2400" kern="0" dirty="0">
                <a:effectLst/>
                <a:latin typeface="Arial" panose="020B0604020202020204" pitchFamily="34" charset="0"/>
                <a:ea typeface="Times New Roman" panose="02020603050405020304" pitchFamily="18" charset="0"/>
              </a:rPr>
              <a:t> bara </a:t>
            </a:r>
            <a:r>
              <a:rPr lang="en-US" sz="2400" kern="0" dirty="0" err="1">
                <a:effectLst/>
                <a:latin typeface="Arial" panose="020B0604020202020204" pitchFamily="34" charset="0"/>
                <a:ea typeface="Times New Roman" panose="02020603050405020304" pitchFamily="18" charset="0"/>
              </a:rPr>
              <a:t>när</a:t>
            </a:r>
            <a:r>
              <a:rPr lang="en-US" sz="2400" kern="0" dirty="0">
                <a:effectLst/>
                <a:latin typeface="Arial" panose="020B0604020202020204" pitchFamily="34" charset="0"/>
                <a:ea typeface="Times New Roman" panose="02020603050405020304" pitchFamily="18" charset="0"/>
              </a:rPr>
              <a:t> jag var hos er </a:t>
            </a:r>
            <a:r>
              <a:rPr lang="en-US" sz="2400" kern="0" dirty="0" err="1">
                <a:effectLst/>
                <a:latin typeface="Arial" panose="020B0604020202020204" pitchFamily="34" charset="0"/>
                <a:ea typeface="Times New Roman" panose="02020603050405020304" pitchFamily="18" charset="0"/>
              </a:rPr>
              <a:t>utan</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ännu</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mer</a:t>
            </a:r>
            <a:r>
              <a:rPr lang="en-US" sz="2400" kern="0" dirty="0">
                <a:effectLst/>
                <a:latin typeface="Arial" panose="020B0604020202020204" pitchFamily="34" charset="0"/>
                <a:ea typeface="Times New Roman" panose="02020603050405020304" pitchFamily="18" charset="0"/>
              </a:rPr>
              <a:t> nu </a:t>
            </a:r>
            <a:r>
              <a:rPr lang="en-US" sz="2400" kern="0" dirty="0" err="1">
                <a:effectLst/>
                <a:latin typeface="Arial" panose="020B0604020202020204" pitchFamily="34" charset="0"/>
                <a:ea typeface="Times New Roman" panose="02020603050405020304" pitchFamily="18" charset="0"/>
              </a:rPr>
              <a:t>när</a:t>
            </a:r>
            <a:r>
              <a:rPr lang="en-US" sz="2400" kern="0" dirty="0">
                <a:effectLst/>
                <a:latin typeface="Arial" panose="020B0604020202020204" pitchFamily="34" charset="0"/>
                <a:ea typeface="Times New Roman" panose="02020603050405020304" pitchFamily="18" charset="0"/>
              </a:rPr>
              <a:t> jag </a:t>
            </a:r>
            <a:r>
              <a:rPr lang="en-US" sz="2400" kern="0" dirty="0" err="1">
                <a:effectLst/>
                <a:latin typeface="Arial" panose="020B0604020202020204" pitchFamily="34" charset="0"/>
                <a:ea typeface="Times New Roman" panose="02020603050405020304" pitchFamily="18" charset="0"/>
              </a:rPr>
              <a:t>inte</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är</a:t>
            </a:r>
            <a:r>
              <a:rPr lang="en-US" sz="2400" kern="0" dirty="0">
                <a:effectLst/>
                <a:latin typeface="Arial" panose="020B0604020202020204" pitchFamily="34" charset="0"/>
                <a:ea typeface="Times New Roman" panose="02020603050405020304" pitchFamily="18" charset="0"/>
              </a:rPr>
              <a:t> hos er: </a:t>
            </a:r>
            <a:r>
              <a:rPr lang="en-US" sz="2400" kern="0" dirty="0" err="1">
                <a:effectLst/>
                <a:latin typeface="Arial" panose="020B0604020202020204" pitchFamily="34" charset="0"/>
                <a:ea typeface="Times New Roman" panose="02020603050405020304" pitchFamily="18" charset="0"/>
              </a:rPr>
              <a:t>arbeta</a:t>
            </a:r>
            <a:r>
              <a:rPr lang="en-US" sz="2400" kern="0" dirty="0">
                <a:effectLst/>
                <a:latin typeface="Arial" panose="020B0604020202020204" pitchFamily="34" charset="0"/>
                <a:ea typeface="Times New Roman" panose="02020603050405020304" pitchFamily="18" charset="0"/>
              </a:rPr>
              <a:t> med </a:t>
            </a:r>
            <a:r>
              <a:rPr lang="en-US" sz="2400" kern="0" dirty="0" err="1">
                <a:effectLst/>
                <a:latin typeface="Arial" panose="020B0604020202020204" pitchFamily="34" charset="0"/>
                <a:ea typeface="Times New Roman" panose="02020603050405020304" pitchFamily="18" charset="0"/>
              </a:rPr>
              <a:t>fruktan</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och</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bävan</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på</a:t>
            </a:r>
            <a:r>
              <a:rPr lang="en-US" sz="2400" kern="0" dirty="0">
                <a:effectLst/>
                <a:latin typeface="Arial" panose="020B0604020202020204" pitchFamily="34" charset="0"/>
                <a:ea typeface="Times New Roman" panose="02020603050405020304" pitchFamily="18" charset="0"/>
              </a:rPr>
              <a:t> er </a:t>
            </a:r>
            <a:r>
              <a:rPr lang="en-US" sz="2400" kern="0" dirty="0" err="1">
                <a:effectLst/>
                <a:latin typeface="Arial" panose="020B0604020202020204" pitchFamily="34" charset="0"/>
                <a:ea typeface="Times New Roman" panose="02020603050405020304" pitchFamily="18" charset="0"/>
              </a:rPr>
              <a:t>frälsning</a:t>
            </a:r>
            <a:r>
              <a:rPr lang="en-US" sz="2400" kern="0" dirty="0">
                <a:effectLst/>
                <a:latin typeface="Arial" panose="020B0604020202020204" pitchFamily="34" charset="0"/>
                <a:ea typeface="Times New Roman" panose="02020603050405020304" pitchFamily="18" charset="0"/>
              </a:rPr>
              <a:t>, 13  för det </a:t>
            </a:r>
            <a:r>
              <a:rPr lang="en-US" sz="2400" kern="0" dirty="0" err="1">
                <a:effectLst/>
                <a:latin typeface="Arial" panose="020B0604020202020204" pitchFamily="34" charset="0"/>
                <a:ea typeface="Times New Roman" panose="02020603050405020304" pitchFamily="18" charset="0"/>
              </a:rPr>
              <a:t>är</a:t>
            </a:r>
            <a:r>
              <a:rPr lang="en-US" sz="2400" kern="0" dirty="0">
                <a:effectLst/>
                <a:latin typeface="Arial" panose="020B0604020202020204" pitchFamily="34" charset="0"/>
                <a:ea typeface="Times New Roman" panose="02020603050405020304" pitchFamily="18" charset="0"/>
              </a:rPr>
              <a:t> Gud </a:t>
            </a:r>
            <a:r>
              <a:rPr lang="en-US" sz="2400" kern="0" dirty="0" err="1">
                <a:effectLst/>
                <a:latin typeface="Arial" panose="020B0604020202020204" pitchFamily="34" charset="0"/>
                <a:ea typeface="Times New Roman" panose="02020603050405020304" pitchFamily="18" charset="0"/>
              </a:rPr>
              <a:t>som</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verkar</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i</a:t>
            </a:r>
            <a:r>
              <a:rPr lang="en-US" sz="2400" kern="0" dirty="0">
                <a:effectLst/>
                <a:latin typeface="Arial" panose="020B0604020202020204" pitchFamily="34" charset="0"/>
                <a:ea typeface="Times New Roman" panose="02020603050405020304" pitchFamily="18" charset="0"/>
              </a:rPr>
              <a:t> er, </a:t>
            </a:r>
            <a:r>
              <a:rPr lang="en-US" sz="2400" kern="0" dirty="0" err="1">
                <a:effectLst/>
                <a:latin typeface="Arial" panose="020B0604020202020204" pitchFamily="34" charset="0"/>
                <a:ea typeface="Times New Roman" panose="02020603050405020304" pitchFamily="18" charset="0"/>
              </a:rPr>
              <a:t>både</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vilja</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och</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gärning</a:t>
            </a:r>
            <a:r>
              <a:rPr lang="en-US" sz="2400" kern="0" dirty="0">
                <a:effectLst/>
                <a:latin typeface="Arial" panose="020B0604020202020204" pitchFamily="34" charset="0"/>
                <a:ea typeface="Times New Roman" panose="02020603050405020304" pitchFamily="18" charset="0"/>
              </a:rPr>
              <a:t>, för </a:t>
            </a:r>
            <a:r>
              <a:rPr lang="en-US" sz="2400" kern="0" dirty="0" err="1">
                <a:effectLst/>
                <a:latin typeface="Arial" panose="020B0604020202020204" pitchFamily="34" charset="0"/>
                <a:ea typeface="Times New Roman" panose="02020603050405020304" pitchFamily="18" charset="0"/>
              </a:rPr>
              <a:t>att</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hans</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goda</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vilja</a:t>
            </a:r>
            <a:r>
              <a:rPr lang="en-US" sz="2400" kern="0" dirty="0">
                <a:effectLst/>
                <a:latin typeface="Arial" panose="020B0604020202020204" pitchFamily="34" charset="0"/>
                <a:ea typeface="Times New Roman" panose="02020603050405020304" pitchFamily="18" charset="0"/>
              </a:rPr>
              <a:t> ska </a:t>
            </a:r>
            <a:r>
              <a:rPr lang="en-US" sz="2400" kern="0" dirty="0" err="1">
                <a:effectLst/>
                <a:latin typeface="Arial" panose="020B0604020202020204" pitchFamily="34" charset="0"/>
                <a:ea typeface="Times New Roman" panose="02020603050405020304" pitchFamily="18" charset="0"/>
              </a:rPr>
              <a:t>ske</a:t>
            </a:r>
            <a:r>
              <a:rPr lang="en-US" sz="2400" kern="0" dirty="0">
                <a:effectLst/>
                <a:latin typeface="Arial" panose="020B0604020202020204" pitchFamily="34" charset="0"/>
                <a:ea typeface="Times New Roman" panose="02020603050405020304" pitchFamily="18" charset="0"/>
              </a:rPr>
              <a:t>. </a:t>
            </a:r>
          </a:p>
          <a:p>
            <a:pPr marL="0" indent="0">
              <a:buNone/>
            </a:pPr>
            <a:endParaRPr lang="en-US" sz="2400" kern="0" dirty="0">
              <a:effectLst/>
              <a:latin typeface="Arial" panose="020B0604020202020204" pitchFamily="34" charset="0"/>
              <a:ea typeface="Times New Roman" panose="02020603050405020304" pitchFamily="18" charset="0"/>
            </a:endParaRPr>
          </a:p>
        </p:txBody>
      </p:sp>
      <p:sp>
        <p:nvSpPr>
          <p:cNvPr id="3" name="Content Placeholder 3">
            <a:extLst>
              <a:ext uri="{FF2B5EF4-FFF2-40B4-BE49-F238E27FC236}">
                <a16:creationId xmlns:a16="http://schemas.microsoft.com/office/drawing/2014/main" id="{48D8A39B-5119-8E90-E36B-243860E9A080}"/>
              </a:ext>
            </a:extLst>
          </p:cNvPr>
          <p:cNvSpPr txBox="1">
            <a:spLocks/>
          </p:cNvSpPr>
          <p:nvPr/>
        </p:nvSpPr>
        <p:spPr>
          <a:xfrm>
            <a:off x="620955" y="467194"/>
            <a:ext cx="11249891" cy="16764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000" b="1" kern="0" dirty="0">
                <a:effectLst/>
                <a:latin typeface="Elephant Pro" pitchFamily="2" charset="0"/>
                <a:ea typeface="Times New Roman" panose="02020603050405020304" pitchFamily="18" charset="0"/>
              </a:rPr>
              <a:t>1. Emphasize personal responsibility in faith </a:t>
            </a:r>
          </a:p>
          <a:p>
            <a:pPr marL="0" indent="0">
              <a:buNone/>
            </a:pPr>
            <a:r>
              <a:rPr lang="en-US" sz="3000" b="1" kern="0" dirty="0" err="1">
                <a:effectLst/>
                <a:latin typeface="Elephant Pro" pitchFamily="2" charset="0"/>
                <a:ea typeface="Times New Roman" panose="02020603050405020304" pitchFamily="18" charset="0"/>
              </a:rPr>
              <a:t>Betona</a:t>
            </a:r>
            <a:r>
              <a:rPr lang="en-US" sz="3000" b="1" kern="0" dirty="0">
                <a:effectLst/>
                <a:latin typeface="Elephant Pro" pitchFamily="2" charset="0"/>
                <a:ea typeface="Times New Roman" panose="02020603050405020304" pitchFamily="18" charset="0"/>
              </a:rPr>
              <a:t> </a:t>
            </a:r>
            <a:r>
              <a:rPr lang="en-US" sz="3000" b="1" kern="0" dirty="0" err="1">
                <a:effectLst/>
                <a:latin typeface="Elephant Pro" pitchFamily="2" charset="0"/>
                <a:ea typeface="Times New Roman" panose="02020603050405020304" pitchFamily="18" charset="0"/>
              </a:rPr>
              <a:t>personligt</a:t>
            </a:r>
            <a:r>
              <a:rPr lang="en-US" sz="3000" b="1" kern="0" dirty="0">
                <a:effectLst/>
                <a:latin typeface="Elephant Pro" pitchFamily="2" charset="0"/>
                <a:ea typeface="Times New Roman" panose="02020603050405020304" pitchFamily="18" charset="0"/>
              </a:rPr>
              <a:t> </a:t>
            </a:r>
            <a:r>
              <a:rPr lang="en-US" sz="3000" b="1" kern="0" dirty="0" err="1">
                <a:effectLst/>
                <a:latin typeface="Elephant Pro" pitchFamily="2" charset="0"/>
                <a:ea typeface="Times New Roman" panose="02020603050405020304" pitchFamily="18" charset="0"/>
              </a:rPr>
              <a:t>ansvar</a:t>
            </a:r>
            <a:r>
              <a:rPr lang="en-US" sz="3000" b="1" kern="0" dirty="0">
                <a:effectLst/>
                <a:latin typeface="Elephant Pro" pitchFamily="2" charset="0"/>
                <a:ea typeface="Times New Roman" panose="02020603050405020304" pitchFamily="18" charset="0"/>
              </a:rPr>
              <a:t> </a:t>
            </a:r>
            <a:r>
              <a:rPr lang="en-US" sz="3000" b="1" kern="0" dirty="0" err="1">
                <a:effectLst/>
                <a:latin typeface="Elephant Pro" pitchFamily="2" charset="0"/>
                <a:ea typeface="Times New Roman" panose="02020603050405020304" pitchFamily="18" charset="0"/>
              </a:rPr>
              <a:t>i</a:t>
            </a:r>
            <a:r>
              <a:rPr lang="en-US" sz="3000" b="1" kern="0" dirty="0">
                <a:effectLst/>
                <a:latin typeface="Elephant Pro" pitchFamily="2" charset="0"/>
                <a:ea typeface="Times New Roman" panose="02020603050405020304" pitchFamily="18" charset="0"/>
              </a:rPr>
              <a:t> </a:t>
            </a:r>
            <a:r>
              <a:rPr lang="en-US" sz="3000" b="1" kern="0" dirty="0" err="1">
                <a:effectLst/>
                <a:latin typeface="Elephant Pro" pitchFamily="2" charset="0"/>
                <a:ea typeface="Times New Roman" panose="02020603050405020304" pitchFamily="18" charset="0"/>
              </a:rPr>
              <a:t>tro</a:t>
            </a:r>
            <a:r>
              <a:rPr lang="en-US" sz="3000" dirty="0">
                <a:effectLst/>
                <a:latin typeface="Elephant Pro" pitchFamily="2" charset="0"/>
              </a:rPr>
              <a:t>  </a:t>
            </a:r>
            <a:endParaRPr lang="en-US" sz="3000" i="1" kern="0" dirty="0">
              <a:latin typeface="Elephant Pro" pitchFamily="2" charset="0"/>
              <a:ea typeface="Times New Roman" panose="02020603050405020304" pitchFamily="18" charset="0"/>
            </a:endParaRPr>
          </a:p>
          <a:p>
            <a:pPr marL="0" indent="0">
              <a:buFont typeface="Arial" panose="020B0604020202020204" pitchFamily="34" charset="0"/>
              <a:buNone/>
            </a:pPr>
            <a:br>
              <a:rPr lang="en-US" sz="3000" kern="0" dirty="0">
                <a:latin typeface="Elephant Pro" pitchFamily="2" charset="0"/>
                <a:ea typeface="Times New Roman" panose="02020603050405020304" pitchFamily="18" charset="0"/>
              </a:rPr>
            </a:br>
            <a:endParaRPr lang="en-US" sz="3000" i="1" dirty="0">
              <a:latin typeface="Elephant Pro" pitchFamily="2" charset="0"/>
              <a:ea typeface="Times New Roman" panose="02020603050405020304" pitchFamily="18" charset="0"/>
              <a:cs typeface="Arial" panose="020B0604020202020204" pitchFamily="34" charset="0"/>
            </a:endParaRPr>
          </a:p>
        </p:txBody>
      </p:sp>
      <p:sp>
        <p:nvSpPr>
          <p:cNvPr id="5" name="TextBox 4">
            <a:extLst>
              <a:ext uri="{FF2B5EF4-FFF2-40B4-BE49-F238E27FC236}">
                <a16:creationId xmlns:a16="http://schemas.microsoft.com/office/drawing/2014/main" id="{9198FBF7-19F0-DA1D-5A6B-84237BF816E0}"/>
              </a:ext>
            </a:extLst>
          </p:cNvPr>
          <p:cNvSpPr txBox="1"/>
          <p:nvPr/>
        </p:nvSpPr>
        <p:spPr>
          <a:xfrm>
            <a:off x="9843877" y="954800"/>
            <a:ext cx="2026969" cy="707886"/>
          </a:xfrm>
          <a:prstGeom prst="rect">
            <a:avLst/>
          </a:prstGeom>
          <a:noFill/>
          <a:ln w="50800">
            <a:solidFill>
              <a:schemeClr val="tx1"/>
            </a:solidFill>
          </a:ln>
        </p:spPr>
        <p:txBody>
          <a:bodyPr wrap="square" rtlCol="0">
            <a:spAutoFit/>
          </a:bodyPr>
          <a:lstStyle/>
          <a:p>
            <a:r>
              <a:rPr lang="en-US" sz="4000" dirty="0">
                <a:latin typeface="Elephant Pro" pitchFamily="2" charset="0"/>
              </a:rPr>
              <a:t>GEN X</a:t>
            </a:r>
          </a:p>
        </p:txBody>
      </p:sp>
    </p:spTree>
    <p:extLst>
      <p:ext uri="{BB962C8B-B14F-4D97-AF65-F5344CB8AC3E}">
        <p14:creationId xmlns:p14="http://schemas.microsoft.com/office/powerpoint/2010/main" val="372878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6789E51-4527-6A1C-99E3-66A7DD0AFBDE}"/>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BC2E6332-76BA-4487-D9A7-A08187537D98}"/>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A117CB89-D147-4488-C84F-33D50F02CA2D}"/>
              </a:ext>
            </a:extLst>
          </p:cNvPr>
          <p:cNvSpPr>
            <a:spLocks noGrp="1"/>
          </p:cNvSpPr>
          <p:nvPr>
            <p:ph idx="1"/>
          </p:nvPr>
        </p:nvSpPr>
        <p:spPr>
          <a:xfrm>
            <a:off x="505694" y="1499016"/>
            <a:ext cx="11249891" cy="5006716"/>
          </a:xfrm>
        </p:spPr>
        <p:txBody>
          <a:bodyPr>
            <a:normAutofit/>
          </a:bodyPr>
          <a:lstStyle/>
          <a:p>
            <a:pPr marL="0" indent="0">
              <a:buNone/>
            </a:pPr>
            <a:endParaRPr lang="en-US" sz="2400" kern="0" dirty="0">
              <a:effectLst/>
              <a:latin typeface="Arial" panose="020B0604020202020204" pitchFamily="34" charset="0"/>
              <a:ea typeface="Times New Roman" panose="02020603050405020304" pitchFamily="18" charset="0"/>
            </a:endParaRPr>
          </a:p>
          <a:p>
            <a:pPr marL="0" indent="0">
              <a:buNone/>
            </a:pPr>
            <a:r>
              <a:rPr lang="en-US" sz="2400" kern="0" dirty="0">
                <a:effectLst/>
                <a:latin typeface="Arial" panose="020B0604020202020204" pitchFamily="34" charset="0"/>
                <a:ea typeface="Times New Roman" panose="02020603050405020304" pitchFamily="18" charset="0"/>
              </a:rPr>
              <a:t>2 Corinthians 12:9-10 9 But he said to me, “My grace is sufficient for you, for my power is made perfect in weakness.” Therefore I will boast all the more gladly about my weaknesses, so that Christ’s power may rest on me. 10 That is why, for Christ’s sake, I delight in weaknesses, in insults, in hardships, in persecutions, in difficulties. For when I am weak, then I am strong. </a:t>
            </a:r>
          </a:p>
          <a:p>
            <a:pPr marL="0" indent="0">
              <a:buNone/>
            </a:pPr>
            <a:endParaRPr lang="en-US" sz="2400" kern="0" dirty="0">
              <a:latin typeface="Arial" panose="020B0604020202020204" pitchFamily="34" charset="0"/>
              <a:ea typeface="Times New Roman" panose="02020603050405020304" pitchFamily="18" charset="0"/>
            </a:endParaRPr>
          </a:p>
          <a:p>
            <a:pPr marL="0" indent="0">
              <a:buNone/>
            </a:pPr>
            <a:r>
              <a:rPr lang="en-US" sz="2400" kern="0" dirty="0">
                <a:effectLst/>
                <a:latin typeface="Arial" panose="020B0604020202020204" pitchFamily="34" charset="0"/>
                <a:ea typeface="Times New Roman" panose="02020603050405020304" pitchFamily="18" charset="0"/>
              </a:rPr>
              <a:t>2 </a:t>
            </a:r>
            <a:r>
              <a:rPr lang="en-US" sz="2400" kern="0" dirty="0" err="1">
                <a:effectLst/>
                <a:latin typeface="Arial" panose="020B0604020202020204" pitchFamily="34" charset="0"/>
                <a:ea typeface="Times New Roman" panose="02020603050405020304" pitchFamily="18" charset="0"/>
              </a:rPr>
              <a:t>Korintierbrevet</a:t>
            </a:r>
            <a:r>
              <a:rPr lang="en-US" sz="2400" kern="0" dirty="0">
                <a:effectLst/>
                <a:latin typeface="Arial" panose="020B0604020202020204" pitchFamily="34" charset="0"/>
                <a:ea typeface="Times New Roman" panose="02020603050405020304" pitchFamily="18" charset="0"/>
              </a:rPr>
              <a:t> 12:9-10 men </a:t>
            </a:r>
            <a:r>
              <a:rPr lang="en-US" sz="2400" kern="0" dirty="0" err="1">
                <a:effectLst/>
                <a:latin typeface="Arial" panose="020B0604020202020204" pitchFamily="34" charset="0"/>
                <a:ea typeface="Times New Roman" panose="02020603050405020304" pitchFamily="18" charset="0"/>
              </a:rPr>
              <a:t>han</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svarade</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mig</a:t>
            </a:r>
            <a:r>
              <a:rPr lang="en-US" sz="2400" kern="0" dirty="0">
                <a:effectLst/>
                <a:latin typeface="Arial" panose="020B0604020202020204" pitchFamily="34" charset="0"/>
                <a:ea typeface="Times New Roman" panose="02020603050405020304" pitchFamily="18" charset="0"/>
              </a:rPr>
              <a:t>: "Min </a:t>
            </a:r>
            <a:r>
              <a:rPr lang="en-US" sz="2400" kern="0" dirty="0" err="1">
                <a:effectLst/>
                <a:latin typeface="Arial" panose="020B0604020202020204" pitchFamily="34" charset="0"/>
                <a:ea typeface="Times New Roman" panose="02020603050405020304" pitchFamily="18" charset="0"/>
              </a:rPr>
              <a:t>nåd</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är</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nog</a:t>
            </a:r>
            <a:r>
              <a:rPr lang="en-US" sz="2400" kern="0" dirty="0">
                <a:effectLst/>
                <a:latin typeface="Arial" panose="020B0604020202020204" pitchFamily="34" charset="0"/>
                <a:ea typeface="Times New Roman" panose="02020603050405020304" pitchFamily="18" charset="0"/>
              </a:rPr>
              <a:t> för dig, för min kraft </a:t>
            </a:r>
            <a:r>
              <a:rPr lang="en-US" sz="2400" kern="0" dirty="0" err="1">
                <a:effectLst/>
                <a:latin typeface="Arial" panose="020B0604020202020204" pitchFamily="34" charset="0"/>
                <a:ea typeface="Times New Roman" panose="02020603050405020304" pitchFamily="18" charset="0"/>
              </a:rPr>
              <a:t>fullkomnas</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i</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svaghet</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Därför</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vill</a:t>
            </a:r>
            <a:r>
              <a:rPr lang="en-US" sz="2400" kern="0" dirty="0">
                <a:effectLst/>
                <a:latin typeface="Arial" panose="020B0604020202020204" pitchFamily="34" charset="0"/>
                <a:ea typeface="Times New Roman" panose="02020603050405020304" pitchFamily="18" charset="0"/>
              </a:rPr>
              <a:t> jag </a:t>
            </a:r>
            <a:r>
              <a:rPr lang="en-US" sz="2400" kern="0" dirty="0" err="1">
                <a:effectLst/>
                <a:latin typeface="Arial" panose="020B0604020202020204" pitchFamily="34" charset="0"/>
                <a:ea typeface="Times New Roman" panose="02020603050405020304" pitchFamily="18" charset="0"/>
              </a:rPr>
              <a:t>hellre</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berömma</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mig</a:t>
            </a:r>
            <a:r>
              <a:rPr lang="en-US" sz="2400" kern="0" dirty="0">
                <a:effectLst/>
                <a:latin typeface="Arial" panose="020B0604020202020204" pitchFamily="34" charset="0"/>
                <a:ea typeface="Times New Roman" panose="02020603050405020304" pitchFamily="18" charset="0"/>
              </a:rPr>
              <a:t> av min </a:t>
            </a:r>
            <a:r>
              <a:rPr lang="en-US" sz="2400" kern="0" dirty="0" err="1">
                <a:effectLst/>
                <a:latin typeface="Arial" panose="020B0604020202020204" pitchFamily="34" charset="0"/>
                <a:ea typeface="Times New Roman" panose="02020603050405020304" pitchFamily="18" charset="0"/>
              </a:rPr>
              <a:t>svaghet</a:t>
            </a:r>
            <a:r>
              <a:rPr lang="en-US" sz="2400" kern="0" dirty="0">
                <a:effectLst/>
                <a:latin typeface="Arial" panose="020B0604020202020204" pitchFamily="34" charset="0"/>
                <a:ea typeface="Times New Roman" panose="02020603050405020304" pitchFamily="18" charset="0"/>
              </a:rPr>
              <a:t>, för </a:t>
            </a:r>
            <a:r>
              <a:rPr lang="en-US" sz="2400" kern="0" dirty="0" err="1">
                <a:effectLst/>
                <a:latin typeface="Arial" panose="020B0604020202020204" pitchFamily="34" charset="0"/>
                <a:ea typeface="Times New Roman" panose="02020603050405020304" pitchFamily="18" charset="0"/>
              </a:rPr>
              <a:t>att</a:t>
            </a:r>
            <a:r>
              <a:rPr lang="en-US" sz="2400" kern="0" dirty="0">
                <a:effectLst/>
                <a:latin typeface="Arial" panose="020B0604020202020204" pitchFamily="34" charset="0"/>
                <a:ea typeface="Times New Roman" panose="02020603050405020304" pitchFamily="18" charset="0"/>
              </a:rPr>
              <a:t> Kristi kraft ska </a:t>
            </a:r>
            <a:r>
              <a:rPr lang="en-US" sz="2400" kern="0" dirty="0" err="1">
                <a:effectLst/>
                <a:latin typeface="Arial" panose="020B0604020202020204" pitchFamily="34" charset="0"/>
                <a:ea typeface="Times New Roman" panose="02020603050405020304" pitchFamily="18" charset="0"/>
              </a:rPr>
              <a:t>vila</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över</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mig</a:t>
            </a:r>
            <a:r>
              <a:rPr lang="en-US" sz="2400" kern="0" dirty="0">
                <a:effectLst/>
                <a:latin typeface="Arial" panose="020B0604020202020204" pitchFamily="34" charset="0"/>
                <a:ea typeface="Times New Roman" panose="02020603050405020304" pitchFamily="18" charset="0"/>
              </a:rPr>
              <a:t>. 10  Och </a:t>
            </a:r>
            <a:r>
              <a:rPr lang="en-US" sz="2400" kern="0" dirty="0" err="1">
                <a:effectLst/>
                <a:latin typeface="Arial" panose="020B0604020202020204" pitchFamily="34" charset="0"/>
                <a:ea typeface="Times New Roman" panose="02020603050405020304" pitchFamily="18" charset="0"/>
              </a:rPr>
              <a:t>därför</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gläder</a:t>
            </a:r>
            <a:r>
              <a:rPr lang="en-US" sz="2400" kern="0" dirty="0">
                <a:effectLst/>
                <a:latin typeface="Arial" panose="020B0604020202020204" pitchFamily="34" charset="0"/>
                <a:ea typeface="Times New Roman" panose="02020603050405020304" pitchFamily="18" charset="0"/>
              </a:rPr>
              <a:t> jag </a:t>
            </a:r>
            <a:r>
              <a:rPr lang="en-US" sz="2400" kern="0" dirty="0" err="1">
                <a:effectLst/>
                <a:latin typeface="Arial" panose="020B0604020202020204" pitchFamily="34" charset="0"/>
                <a:ea typeface="Times New Roman" panose="02020603050405020304" pitchFamily="18" charset="0"/>
              </a:rPr>
              <a:t>mig</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över</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svaghet</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misshandel</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nöd</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förföljelser</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och</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ångest</a:t>
            </a:r>
            <a:r>
              <a:rPr lang="en-US" sz="2400" kern="0" dirty="0">
                <a:effectLst/>
                <a:latin typeface="Arial" panose="020B0604020202020204" pitchFamily="34" charset="0"/>
                <a:ea typeface="Times New Roman" panose="02020603050405020304" pitchFamily="18" charset="0"/>
              </a:rPr>
              <a:t> för Kristi skull. För </a:t>
            </a:r>
            <a:r>
              <a:rPr lang="en-US" sz="2400" kern="0" dirty="0" err="1">
                <a:effectLst/>
                <a:latin typeface="Arial" panose="020B0604020202020204" pitchFamily="34" charset="0"/>
                <a:ea typeface="Times New Roman" panose="02020603050405020304" pitchFamily="18" charset="0"/>
              </a:rPr>
              <a:t>när</a:t>
            </a:r>
            <a:r>
              <a:rPr lang="en-US" sz="2400" kern="0" dirty="0">
                <a:effectLst/>
                <a:latin typeface="Arial" panose="020B0604020202020204" pitchFamily="34" charset="0"/>
                <a:ea typeface="Times New Roman" panose="02020603050405020304" pitchFamily="18" charset="0"/>
              </a:rPr>
              <a:t> jag </a:t>
            </a:r>
            <a:r>
              <a:rPr lang="en-US" sz="2400" kern="0" dirty="0" err="1">
                <a:effectLst/>
                <a:latin typeface="Arial" panose="020B0604020202020204" pitchFamily="34" charset="0"/>
                <a:ea typeface="Times New Roman" panose="02020603050405020304" pitchFamily="18" charset="0"/>
              </a:rPr>
              <a:t>är</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svag</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då</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är</a:t>
            </a:r>
            <a:r>
              <a:rPr lang="en-US" sz="2400" kern="0" dirty="0">
                <a:effectLst/>
                <a:latin typeface="Arial" panose="020B0604020202020204" pitchFamily="34" charset="0"/>
                <a:ea typeface="Times New Roman" panose="02020603050405020304" pitchFamily="18" charset="0"/>
              </a:rPr>
              <a:t> jag stark.</a:t>
            </a:r>
          </a:p>
        </p:txBody>
      </p:sp>
      <p:sp>
        <p:nvSpPr>
          <p:cNvPr id="2" name="Content Placeholder 3">
            <a:extLst>
              <a:ext uri="{FF2B5EF4-FFF2-40B4-BE49-F238E27FC236}">
                <a16:creationId xmlns:a16="http://schemas.microsoft.com/office/drawing/2014/main" id="{0A3688B9-D904-B09D-1066-001DC057DEF4}"/>
              </a:ext>
            </a:extLst>
          </p:cNvPr>
          <p:cNvSpPr txBox="1">
            <a:spLocks/>
          </p:cNvSpPr>
          <p:nvPr/>
        </p:nvSpPr>
        <p:spPr>
          <a:xfrm>
            <a:off x="471054" y="482184"/>
            <a:ext cx="11249891" cy="16764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000" b="1" kern="0" dirty="0">
                <a:effectLst/>
                <a:latin typeface="Elephant Pro" pitchFamily="2" charset="0"/>
                <a:ea typeface="Times New Roman" panose="02020603050405020304" pitchFamily="18" charset="0"/>
              </a:rPr>
              <a:t>2. Address skepticism with authenticity </a:t>
            </a:r>
          </a:p>
          <a:p>
            <a:pPr marL="0" indent="0">
              <a:buNone/>
            </a:pPr>
            <a:r>
              <a:rPr lang="en-US" sz="3000" b="1" kern="0" dirty="0" err="1">
                <a:effectLst/>
                <a:latin typeface="Elephant Pro" pitchFamily="2" charset="0"/>
                <a:ea typeface="Times New Roman" panose="02020603050405020304" pitchFamily="18" charset="0"/>
              </a:rPr>
              <a:t>Möt</a:t>
            </a:r>
            <a:r>
              <a:rPr lang="en-US" sz="3000" b="1" kern="0" dirty="0">
                <a:effectLst/>
                <a:latin typeface="Elephant Pro" pitchFamily="2" charset="0"/>
                <a:ea typeface="Times New Roman" panose="02020603050405020304" pitchFamily="18" charset="0"/>
              </a:rPr>
              <a:t> skepsis med </a:t>
            </a:r>
            <a:r>
              <a:rPr lang="en-US" sz="3000" b="1" kern="0" dirty="0" err="1">
                <a:effectLst/>
                <a:latin typeface="Elephant Pro" pitchFamily="2" charset="0"/>
                <a:ea typeface="Times New Roman" panose="02020603050405020304" pitchFamily="18" charset="0"/>
              </a:rPr>
              <a:t>autenticitet</a:t>
            </a:r>
            <a:endParaRPr lang="en-US" sz="3000" b="1" kern="0" dirty="0">
              <a:effectLst/>
              <a:latin typeface="Elephant Pro" pitchFamily="2" charset="0"/>
              <a:ea typeface="Times New Roman" panose="02020603050405020304" pitchFamily="18" charset="0"/>
            </a:endParaRPr>
          </a:p>
          <a:p>
            <a:pPr marL="0" indent="0">
              <a:buNone/>
            </a:pPr>
            <a:r>
              <a:rPr lang="en-US" sz="3000" dirty="0">
                <a:effectLst/>
              </a:rPr>
              <a:t> </a:t>
            </a:r>
            <a:endParaRPr lang="en-US" sz="3000" i="1" kern="0" dirty="0">
              <a:latin typeface="Arial" panose="020B0604020202020204" pitchFamily="34" charset="0"/>
              <a:ea typeface="Times New Roman" panose="02020603050405020304" pitchFamily="18" charset="0"/>
            </a:endParaRPr>
          </a:p>
          <a:p>
            <a:pPr marL="0" indent="0">
              <a:buFont typeface="Arial" panose="020B0604020202020204" pitchFamily="34" charset="0"/>
              <a:buNone/>
            </a:pPr>
            <a:br>
              <a:rPr lang="en-US" sz="3000" kern="0" dirty="0">
                <a:latin typeface="Arial" panose="020B0604020202020204" pitchFamily="34" charset="0"/>
                <a:ea typeface="Times New Roman" panose="02020603050405020304" pitchFamily="18" charset="0"/>
              </a:rPr>
            </a:br>
            <a:endParaRPr lang="en-US" sz="3000" i="1" dirty="0">
              <a:latin typeface="Arial" panose="020B0604020202020204" pitchFamily="34" charset="0"/>
              <a:ea typeface="Times New Roman" panose="02020603050405020304" pitchFamily="18" charset="0"/>
              <a:cs typeface="Arial" panose="020B0604020202020204" pitchFamily="34" charset="0"/>
            </a:endParaRPr>
          </a:p>
        </p:txBody>
      </p:sp>
      <p:sp>
        <p:nvSpPr>
          <p:cNvPr id="3" name="TextBox 2">
            <a:extLst>
              <a:ext uri="{FF2B5EF4-FFF2-40B4-BE49-F238E27FC236}">
                <a16:creationId xmlns:a16="http://schemas.microsoft.com/office/drawing/2014/main" id="{86FC7566-2FBF-0716-955D-9E8161506580}"/>
              </a:ext>
            </a:extLst>
          </p:cNvPr>
          <p:cNvSpPr txBox="1"/>
          <p:nvPr/>
        </p:nvSpPr>
        <p:spPr>
          <a:xfrm>
            <a:off x="9843877" y="954800"/>
            <a:ext cx="2026969" cy="707886"/>
          </a:xfrm>
          <a:prstGeom prst="rect">
            <a:avLst/>
          </a:prstGeom>
          <a:noFill/>
          <a:ln w="50800">
            <a:solidFill>
              <a:schemeClr val="tx1"/>
            </a:solidFill>
          </a:ln>
        </p:spPr>
        <p:txBody>
          <a:bodyPr wrap="square" rtlCol="0">
            <a:spAutoFit/>
          </a:bodyPr>
          <a:lstStyle/>
          <a:p>
            <a:r>
              <a:rPr lang="en-US" sz="4000" dirty="0">
                <a:latin typeface="Elephant Pro" pitchFamily="2" charset="0"/>
              </a:rPr>
              <a:t>GEN X</a:t>
            </a:r>
          </a:p>
        </p:txBody>
      </p:sp>
    </p:spTree>
    <p:extLst>
      <p:ext uri="{BB962C8B-B14F-4D97-AF65-F5344CB8AC3E}">
        <p14:creationId xmlns:p14="http://schemas.microsoft.com/office/powerpoint/2010/main" val="1278816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93D15E-3C44-15BA-1EF1-06B6031A7164}"/>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687A8562-0D28-E7C3-6559-E31A82CF6831}"/>
              </a:ext>
            </a:extLst>
          </p:cNvPr>
          <p:cNvPicPr>
            <a:picLocks noChangeAspect="1"/>
          </p:cNvPicPr>
          <p:nvPr/>
        </p:nvPicPr>
        <p:blipFill>
          <a:blip r:embed="rId2"/>
          <a:stretch>
            <a:fillRect/>
          </a:stretch>
        </p:blipFill>
        <p:spPr>
          <a:xfrm>
            <a:off x="0" y="0"/>
            <a:ext cx="12275130" cy="6904761"/>
          </a:xfrm>
          <a:prstGeom prst="rect">
            <a:avLst/>
          </a:prstGeom>
        </p:spPr>
      </p:pic>
      <p:sp>
        <p:nvSpPr>
          <p:cNvPr id="4" name="Content Placeholder 3">
            <a:extLst>
              <a:ext uri="{FF2B5EF4-FFF2-40B4-BE49-F238E27FC236}">
                <a16:creationId xmlns:a16="http://schemas.microsoft.com/office/drawing/2014/main" id="{6FE168EE-9655-E431-B9A3-551FF21B729D}"/>
              </a:ext>
            </a:extLst>
          </p:cNvPr>
          <p:cNvSpPr>
            <a:spLocks noGrp="1"/>
          </p:cNvSpPr>
          <p:nvPr>
            <p:ph idx="1"/>
          </p:nvPr>
        </p:nvSpPr>
        <p:spPr>
          <a:xfrm>
            <a:off x="7450112" y="1909632"/>
            <a:ext cx="4482060" cy="4995129"/>
          </a:xfrm>
        </p:spPr>
        <p:txBody>
          <a:bodyPr>
            <a:noAutofit/>
          </a:bodyPr>
          <a:lstStyle/>
          <a:p>
            <a:pPr marL="0" marR="0" indent="0">
              <a:buNone/>
            </a:pPr>
            <a:r>
              <a:rPr lang="en-US" sz="3600" b="1" dirty="0">
                <a:effectLst/>
                <a:latin typeface="Elephant Pro" pitchFamily="2" charset="0"/>
                <a:ea typeface="Times New Roman" panose="02020603050405020304" pitchFamily="18" charset="0"/>
                <a:cs typeface="Arial" panose="020B0604020202020204" pitchFamily="34" charset="0"/>
              </a:rPr>
              <a:t>Perseverance in ministry</a:t>
            </a:r>
          </a:p>
          <a:p>
            <a:pPr marL="0" marR="0" indent="0">
              <a:buNone/>
            </a:pPr>
            <a:endParaRPr lang="en-US" sz="3600" b="1" dirty="0">
              <a:effectLst/>
              <a:latin typeface="Elephant Pro" pitchFamily="2" charset="0"/>
              <a:ea typeface="Times New Roman" panose="02020603050405020304" pitchFamily="18" charset="0"/>
              <a:cs typeface="Arial" panose="020B0604020202020204" pitchFamily="34" charset="0"/>
            </a:endParaRPr>
          </a:p>
          <a:p>
            <a:pPr marL="0" marR="0" indent="0">
              <a:buNone/>
            </a:pPr>
            <a:r>
              <a:rPr lang="en-US" sz="3600" b="1" kern="100" dirty="0" err="1">
                <a:latin typeface="Elephant Pro" pitchFamily="2" charset="0"/>
                <a:ea typeface="Times New Roman" panose="02020603050405020304" pitchFamily="18" charset="0"/>
                <a:cs typeface="Arial" panose="020B0604020202020204" pitchFamily="34" charset="0"/>
              </a:rPr>
              <a:t>Uthållighet</a:t>
            </a:r>
            <a:r>
              <a:rPr lang="en-US" sz="3600" b="1" kern="100" dirty="0">
                <a:latin typeface="Elephant Pro" pitchFamily="2" charset="0"/>
                <a:ea typeface="Times New Roman" panose="02020603050405020304" pitchFamily="18" charset="0"/>
                <a:cs typeface="Arial" panose="020B0604020202020204" pitchFamily="34" charset="0"/>
              </a:rPr>
              <a:t> </a:t>
            </a:r>
            <a:r>
              <a:rPr lang="en-US" sz="3600" b="1" kern="100" dirty="0" err="1">
                <a:latin typeface="Elephant Pro" pitchFamily="2" charset="0"/>
                <a:ea typeface="Times New Roman" panose="02020603050405020304" pitchFamily="18" charset="0"/>
                <a:cs typeface="Arial" panose="020B0604020202020204" pitchFamily="34" charset="0"/>
              </a:rPr>
              <a:t>i</a:t>
            </a:r>
            <a:r>
              <a:rPr lang="en-US" sz="3600" b="1" kern="100" dirty="0">
                <a:latin typeface="Elephant Pro" pitchFamily="2" charset="0"/>
                <a:ea typeface="Times New Roman" panose="02020603050405020304" pitchFamily="18" charset="0"/>
                <a:cs typeface="Arial" panose="020B0604020202020204" pitchFamily="34" charset="0"/>
              </a:rPr>
              <a:t> </a:t>
            </a:r>
            <a:r>
              <a:rPr lang="en-US" sz="3600" b="1" kern="100" dirty="0" err="1">
                <a:latin typeface="Elephant Pro" pitchFamily="2" charset="0"/>
                <a:ea typeface="Times New Roman" panose="02020603050405020304" pitchFamily="18" charset="0"/>
                <a:cs typeface="Arial" panose="020B0604020202020204" pitchFamily="34" charset="0"/>
              </a:rPr>
              <a:t>Guds</a:t>
            </a:r>
            <a:r>
              <a:rPr lang="en-US" sz="3600" b="1" kern="100" dirty="0">
                <a:latin typeface="Elephant Pro" pitchFamily="2" charset="0"/>
                <a:ea typeface="Times New Roman" panose="02020603050405020304" pitchFamily="18" charset="0"/>
                <a:cs typeface="Arial" panose="020B0604020202020204" pitchFamily="34" charset="0"/>
              </a:rPr>
              <a:t> </a:t>
            </a:r>
            <a:r>
              <a:rPr lang="en-US" sz="3600" b="1" kern="100" dirty="0" err="1">
                <a:latin typeface="Elephant Pro" pitchFamily="2" charset="0"/>
                <a:ea typeface="Times New Roman" panose="02020603050405020304" pitchFamily="18" charset="0"/>
                <a:cs typeface="Arial" panose="020B0604020202020204" pitchFamily="34" charset="0"/>
              </a:rPr>
              <a:t>arbete</a:t>
            </a:r>
            <a:endParaRPr lang="en-US" sz="3600" kern="100" dirty="0">
              <a:latin typeface="Elephant Pro" pitchFamily="2" charset="0"/>
              <a:ea typeface="Times New Roman" panose="02020603050405020304" pitchFamily="18" charset="0"/>
              <a:cs typeface="Arial" panose="020B0604020202020204" pitchFamily="34" charset="0"/>
            </a:endParaRPr>
          </a:p>
        </p:txBody>
      </p:sp>
      <p:pic>
        <p:nvPicPr>
          <p:cNvPr id="15366" name="Picture 6" descr="Pin page">
            <a:extLst>
              <a:ext uri="{FF2B5EF4-FFF2-40B4-BE49-F238E27FC236}">
                <a16:creationId xmlns:a16="http://schemas.microsoft.com/office/drawing/2014/main" id="{1D45441B-9DF1-2C59-6F97-2DF34FFBA3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80485" cy="6880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195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1D4702E-CD1A-7E22-DF62-A8E31E55CD31}"/>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265FD385-361D-D657-9715-B877FEB2237C}"/>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9517356C-AD71-370C-7CA5-2FCD616CB985}"/>
              </a:ext>
            </a:extLst>
          </p:cNvPr>
          <p:cNvSpPr>
            <a:spLocks noGrp="1"/>
          </p:cNvSpPr>
          <p:nvPr>
            <p:ph idx="1"/>
          </p:nvPr>
        </p:nvSpPr>
        <p:spPr>
          <a:xfrm>
            <a:off x="505694" y="1903749"/>
            <a:ext cx="11249891" cy="4766872"/>
          </a:xfrm>
        </p:spPr>
        <p:txBody>
          <a:bodyPr>
            <a:normAutofit/>
          </a:bodyPr>
          <a:lstStyle/>
          <a:p>
            <a:pPr marL="0" indent="0">
              <a:buNone/>
            </a:pPr>
            <a:r>
              <a:rPr lang="en-US" sz="2400" kern="0" dirty="0">
                <a:effectLst/>
                <a:latin typeface="Arial" panose="020B0604020202020204" pitchFamily="34" charset="0"/>
                <a:ea typeface="Times New Roman" panose="02020603050405020304" pitchFamily="18" charset="0"/>
                <a:cs typeface="Arial" panose="020B0604020202020204" pitchFamily="34" charset="0"/>
              </a:rPr>
              <a:t>Colossians 3:23-24: </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23 Whatever you do, work at it with all your heart, as working for the Lord, not for human masters, 24 since you know that you will receive an inheritance from the Lord as a reward. It is the Lord Christ you are serving. </a:t>
            </a:r>
          </a:p>
          <a:p>
            <a:pPr marL="0" indent="0">
              <a:buNone/>
            </a:pPr>
            <a:endParaRPr lang="en-US" sz="2400" i="1" kern="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Kolosserbrevet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3:23-24 Vad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ni</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än</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gör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gör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det av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hjärtat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som</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för Herren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och</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inte</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för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människor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24 Ni vet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att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det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är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av Herren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ni</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ska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få</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arvet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som</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lön</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Det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är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Herren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Kristus</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ni</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tjänar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p>
          <a:p>
            <a:pPr marL="0" indent="0">
              <a:buNone/>
            </a:pPr>
            <a:endParaRPr lang="en-US" sz="2400" i="1" kern="0" dirty="0">
              <a:effectLst/>
              <a:latin typeface="Arial" panose="020B0604020202020204" pitchFamily="34" charset="0"/>
              <a:ea typeface="Times New Roman" panose="02020603050405020304" pitchFamily="18" charset="0"/>
            </a:endParaRPr>
          </a:p>
          <a:p>
            <a:pPr marL="0" indent="0">
              <a:buNone/>
            </a:pPr>
            <a:br>
              <a:rPr lang="en-US" sz="2400" kern="0" dirty="0">
                <a:effectLst/>
                <a:latin typeface="Arial" panose="020B0604020202020204" pitchFamily="34" charset="0"/>
                <a:ea typeface="Times New Roman" panose="02020603050405020304" pitchFamily="18" charset="0"/>
              </a:rPr>
            </a:br>
            <a:endParaRPr lang="en-US" sz="2400" i="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 name="Content Placeholder 3">
            <a:extLst>
              <a:ext uri="{FF2B5EF4-FFF2-40B4-BE49-F238E27FC236}">
                <a16:creationId xmlns:a16="http://schemas.microsoft.com/office/drawing/2014/main" id="{1B550D58-FE19-C15C-51BC-44BE2286015F}"/>
              </a:ext>
            </a:extLst>
          </p:cNvPr>
          <p:cNvSpPr txBox="1">
            <a:spLocks/>
          </p:cNvSpPr>
          <p:nvPr/>
        </p:nvSpPr>
        <p:spPr>
          <a:xfrm>
            <a:off x="505694" y="632084"/>
            <a:ext cx="11249891" cy="1601449"/>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900" b="1" kern="0" dirty="0">
                <a:effectLst/>
                <a:latin typeface="Elephant Pro" pitchFamily="2" charset="0"/>
                <a:ea typeface="Times New Roman" panose="02020603050405020304" pitchFamily="18" charset="0"/>
              </a:rPr>
              <a:t>3. Integrate faith with practical living </a:t>
            </a:r>
          </a:p>
          <a:p>
            <a:pPr marL="0" indent="0">
              <a:buNone/>
            </a:pPr>
            <a:r>
              <a:rPr lang="en-US" sz="3900" b="1" kern="0" dirty="0" err="1">
                <a:effectLst/>
                <a:latin typeface="Elephant Pro" pitchFamily="2" charset="0"/>
                <a:ea typeface="Times New Roman" panose="02020603050405020304" pitchFamily="18" charset="0"/>
              </a:rPr>
              <a:t>Integrera</a:t>
            </a:r>
            <a:r>
              <a:rPr lang="en-US" sz="3900" b="1" kern="0" dirty="0">
                <a:effectLst/>
                <a:latin typeface="Elephant Pro" pitchFamily="2" charset="0"/>
                <a:ea typeface="Times New Roman" panose="02020603050405020304" pitchFamily="18" charset="0"/>
              </a:rPr>
              <a:t> </a:t>
            </a:r>
            <a:r>
              <a:rPr lang="en-US" sz="3900" b="1" kern="0" dirty="0" err="1">
                <a:effectLst/>
                <a:latin typeface="Elephant Pro" pitchFamily="2" charset="0"/>
                <a:ea typeface="Times New Roman" panose="02020603050405020304" pitchFamily="18" charset="0"/>
              </a:rPr>
              <a:t>tro</a:t>
            </a:r>
            <a:r>
              <a:rPr lang="en-US" sz="3900" b="1" kern="0" dirty="0">
                <a:effectLst/>
                <a:latin typeface="Elephant Pro" pitchFamily="2" charset="0"/>
                <a:ea typeface="Times New Roman" panose="02020603050405020304" pitchFamily="18" charset="0"/>
              </a:rPr>
              <a:t> med </a:t>
            </a:r>
            <a:r>
              <a:rPr lang="en-US" sz="3900" b="1" kern="0" dirty="0" err="1">
                <a:effectLst/>
                <a:latin typeface="Elephant Pro" pitchFamily="2" charset="0"/>
                <a:ea typeface="Times New Roman" panose="02020603050405020304" pitchFamily="18" charset="0"/>
              </a:rPr>
              <a:t>praktiskt</a:t>
            </a:r>
            <a:r>
              <a:rPr lang="en-US" sz="3900" b="1" kern="0" dirty="0">
                <a:effectLst/>
                <a:latin typeface="Elephant Pro" pitchFamily="2" charset="0"/>
                <a:ea typeface="Times New Roman" panose="02020603050405020304" pitchFamily="18" charset="0"/>
              </a:rPr>
              <a:t> liv</a:t>
            </a:r>
          </a:p>
          <a:p>
            <a:pPr marL="0" indent="0">
              <a:buNone/>
            </a:pPr>
            <a:r>
              <a:rPr lang="en-US" sz="1200" dirty="0">
                <a:effectLst/>
              </a:rPr>
              <a:t> </a:t>
            </a:r>
            <a:endParaRPr lang="en-US" sz="1800" i="1" kern="0" dirty="0">
              <a:latin typeface="Arial" panose="020B0604020202020204" pitchFamily="34" charset="0"/>
              <a:ea typeface="Times New Roman" panose="02020603050405020304" pitchFamily="18" charset="0"/>
            </a:endParaRPr>
          </a:p>
          <a:p>
            <a:pPr marL="0" indent="0">
              <a:buFont typeface="Arial" panose="020B0604020202020204" pitchFamily="34" charset="0"/>
              <a:buNone/>
            </a:pPr>
            <a:br>
              <a:rPr lang="en-US" sz="1800" kern="0" dirty="0">
                <a:latin typeface="Arial" panose="020B0604020202020204" pitchFamily="34" charset="0"/>
                <a:ea typeface="Times New Roman" panose="02020603050405020304" pitchFamily="18" charset="0"/>
              </a:rPr>
            </a:br>
            <a:endParaRPr lang="en-US" i="1" dirty="0">
              <a:latin typeface="Arial" panose="020B0604020202020204" pitchFamily="34" charset="0"/>
              <a:ea typeface="Times New Roman" panose="02020603050405020304" pitchFamily="18" charset="0"/>
              <a:cs typeface="Arial" panose="020B0604020202020204" pitchFamily="34" charset="0"/>
            </a:endParaRPr>
          </a:p>
        </p:txBody>
      </p:sp>
      <p:sp>
        <p:nvSpPr>
          <p:cNvPr id="8" name="TextBox 7">
            <a:extLst>
              <a:ext uri="{FF2B5EF4-FFF2-40B4-BE49-F238E27FC236}">
                <a16:creationId xmlns:a16="http://schemas.microsoft.com/office/drawing/2014/main" id="{C3AB1835-FBDB-B9EF-C4D0-898B8F57FC21}"/>
              </a:ext>
            </a:extLst>
          </p:cNvPr>
          <p:cNvSpPr txBox="1"/>
          <p:nvPr/>
        </p:nvSpPr>
        <p:spPr>
          <a:xfrm>
            <a:off x="9843877" y="954800"/>
            <a:ext cx="2026969" cy="707886"/>
          </a:xfrm>
          <a:prstGeom prst="rect">
            <a:avLst/>
          </a:prstGeom>
          <a:noFill/>
          <a:ln w="50800">
            <a:solidFill>
              <a:schemeClr val="tx1"/>
            </a:solidFill>
          </a:ln>
        </p:spPr>
        <p:txBody>
          <a:bodyPr wrap="square" rtlCol="0">
            <a:spAutoFit/>
          </a:bodyPr>
          <a:lstStyle/>
          <a:p>
            <a:r>
              <a:rPr lang="en-US" sz="4000" dirty="0">
                <a:latin typeface="Elephant Pro" pitchFamily="2" charset="0"/>
              </a:rPr>
              <a:t>GEN X</a:t>
            </a:r>
          </a:p>
        </p:txBody>
      </p:sp>
    </p:spTree>
    <p:extLst>
      <p:ext uri="{BB962C8B-B14F-4D97-AF65-F5344CB8AC3E}">
        <p14:creationId xmlns:p14="http://schemas.microsoft.com/office/powerpoint/2010/main" val="37798848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F35D9-18E1-AD27-344B-46321B89EEBF}"/>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91B10E4B-D7C9-0AD3-5439-74096D8655B4}"/>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4D58356B-3A42-0216-EFFE-6A25A402E3C5}"/>
              </a:ext>
            </a:extLst>
          </p:cNvPr>
          <p:cNvSpPr>
            <a:spLocks noGrp="1"/>
          </p:cNvSpPr>
          <p:nvPr>
            <p:ph idx="1"/>
          </p:nvPr>
        </p:nvSpPr>
        <p:spPr>
          <a:xfrm>
            <a:off x="505694" y="2143594"/>
            <a:ext cx="11249891" cy="3942413"/>
          </a:xfrm>
        </p:spPr>
        <p:txBody>
          <a:bodyPr>
            <a:normAutofit/>
          </a:bodyPr>
          <a:lstStyle/>
          <a:p>
            <a:pPr marL="0" indent="0">
              <a:buNone/>
            </a:pPr>
            <a:r>
              <a:rPr lang="en-US" sz="2400" kern="0" dirty="0">
                <a:effectLst/>
                <a:latin typeface="Arial" panose="020B0604020202020204" pitchFamily="34" charset="0"/>
                <a:ea typeface="Times New Roman" panose="02020603050405020304" pitchFamily="18" charset="0"/>
              </a:rPr>
              <a:t>Philippians 4:6-7: "Do not be anxious about anything, but in every situation, by prayer and petition, with thanksgiving, present your requests to God. And the peace of God, which transcends all understanding, will guard your hearts and your minds in Christ Jesus.”</a:t>
            </a:r>
          </a:p>
          <a:p>
            <a:pPr marL="0" indent="0">
              <a:buNone/>
            </a:pPr>
            <a:endParaRPr lang="en-US" sz="2400" kern="0" dirty="0">
              <a:effectLst/>
              <a:latin typeface="Arial" panose="020B0604020202020204" pitchFamily="34" charset="0"/>
              <a:ea typeface="Times New Roman" panose="02020603050405020304" pitchFamily="18" charset="0"/>
            </a:endParaRPr>
          </a:p>
          <a:p>
            <a:pPr marL="0" indent="0">
              <a:buNone/>
            </a:pPr>
            <a:r>
              <a:rPr lang="en-US" sz="2400" kern="0" dirty="0" err="1">
                <a:effectLst/>
                <a:latin typeface="Arial" panose="020B0604020202020204" pitchFamily="34" charset="0"/>
                <a:ea typeface="Times New Roman" panose="02020603050405020304" pitchFamily="18" charset="0"/>
              </a:rPr>
              <a:t>Filipperbrevet</a:t>
            </a:r>
            <a:r>
              <a:rPr lang="en-US" sz="2400" kern="0" dirty="0">
                <a:effectLst/>
                <a:latin typeface="Arial" panose="020B0604020202020204" pitchFamily="34" charset="0"/>
                <a:ea typeface="Times New Roman" panose="02020603050405020304" pitchFamily="18" charset="0"/>
              </a:rPr>
              <a:t> 4:6-7 </a:t>
            </a:r>
            <a:r>
              <a:rPr lang="en-US" sz="2400" kern="0" dirty="0" err="1">
                <a:effectLst/>
                <a:latin typeface="Arial" panose="020B0604020202020204" pitchFamily="34" charset="0"/>
                <a:ea typeface="Times New Roman" panose="02020603050405020304" pitchFamily="18" charset="0"/>
              </a:rPr>
              <a:t>Bekymra</a:t>
            </a:r>
            <a:r>
              <a:rPr lang="en-US" sz="2400" kern="0" dirty="0">
                <a:effectLst/>
                <a:latin typeface="Arial" panose="020B0604020202020204" pitchFamily="34" charset="0"/>
                <a:ea typeface="Times New Roman" panose="02020603050405020304" pitchFamily="18" charset="0"/>
              </a:rPr>
              <a:t> er </a:t>
            </a:r>
            <a:r>
              <a:rPr lang="en-US" sz="2400" kern="0" dirty="0" err="1">
                <a:effectLst/>
                <a:latin typeface="Arial" panose="020B0604020202020204" pitchFamily="34" charset="0"/>
                <a:ea typeface="Times New Roman" panose="02020603050405020304" pitchFamily="18" charset="0"/>
              </a:rPr>
              <a:t>inte</a:t>
            </a:r>
            <a:r>
              <a:rPr lang="en-US" sz="2400" kern="0" dirty="0">
                <a:effectLst/>
                <a:latin typeface="Arial" panose="020B0604020202020204" pitchFamily="34" charset="0"/>
                <a:ea typeface="Times New Roman" panose="02020603050405020304" pitchFamily="18" charset="0"/>
              </a:rPr>
              <a:t> för </a:t>
            </a:r>
            <a:r>
              <a:rPr lang="en-US" sz="2400" kern="0" dirty="0" err="1">
                <a:effectLst/>
                <a:latin typeface="Arial" panose="020B0604020202020204" pitchFamily="34" charset="0"/>
                <a:ea typeface="Times New Roman" panose="02020603050405020304" pitchFamily="18" charset="0"/>
              </a:rPr>
              <a:t>något</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utan</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låt</a:t>
            </a:r>
            <a:r>
              <a:rPr lang="en-US" sz="2400" kern="0" dirty="0">
                <a:effectLst/>
                <a:latin typeface="Arial" panose="020B0604020202020204" pitchFamily="34" charset="0"/>
                <a:ea typeface="Times New Roman" panose="02020603050405020304" pitchFamily="18" charset="0"/>
              </a:rPr>
              <a:t> Gud </a:t>
            </a:r>
            <a:r>
              <a:rPr lang="en-US" sz="2400" kern="0" dirty="0" err="1">
                <a:effectLst/>
                <a:latin typeface="Arial" panose="020B0604020202020204" pitchFamily="34" charset="0"/>
                <a:ea typeface="Times New Roman" panose="02020603050405020304" pitchFamily="18" charset="0"/>
              </a:rPr>
              <a:t>få</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veta</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alla</a:t>
            </a:r>
            <a:r>
              <a:rPr lang="en-US" sz="2400" kern="0" dirty="0">
                <a:effectLst/>
                <a:latin typeface="Arial" panose="020B0604020202020204" pitchFamily="34" charset="0"/>
                <a:ea typeface="Times New Roman" panose="02020603050405020304" pitchFamily="18" charset="0"/>
              </a:rPr>
              <a:t> era </a:t>
            </a:r>
            <a:r>
              <a:rPr lang="en-US" sz="2400" kern="0" dirty="0" err="1">
                <a:effectLst/>
                <a:latin typeface="Arial" panose="020B0604020202020204" pitchFamily="34" charset="0"/>
                <a:ea typeface="Times New Roman" panose="02020603050405020304" pitchFamily="18" charset="0"/>
              </a:rPr>
              <a:t>önskningar</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genom</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bön</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och</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åkallan</a:t>
            </a:r>
            <a:r>
              <a:rPr lang="en-US" sz="2400" kern="0" dirty="0">
                <a:effectLst/>
                <a:latin typeface="Arial" panose="020B0604020202020204" pitchFamily="34" charset="0"/>
                <a:ea typeface="Times New Roman" panose="02020603050405020304" pitchFamily="18" charset="0"/>
              </a:rPr>
              <a:t> med </a:t>
            </a:r>
            <a:r>
              <a:rPr lang="en-US" sz="2400" kern="0" dirty="0" err="1">
                <a:effectLst/>
                <a:latin typeface="Arial" panose="020B0604020202020204" pitchFamily="34" charset="0"/>
                <a:ea typeface="Times New Roman" panose="02020603050405020304" pitchFamily="18" charset="0"/>
              </a:rPr>
              <a:t>tacksägelse</a:t>
            </a:r>
            <a:r>
              <a:rPr lang="en-US" sz="2400" kern="0" dirty="0">
                <a:effectLst/>
                <a:latin typeface="Arial" panose="020B0604020202020204" pitchFamily="34" charset="0"/>
                <a:ea typeface="Times New Roman" panose="02020603050405020304" pitchFamily="18" charset="0"/>
              </a:rPr>
              <a:t>. 7  </a:t>
            </a:r>
            <a:r>
              <a:rPr lang="en-US" sz="2400" kern="0" dirty="0" err="1">
                <a:effectLst/>
                <a:latin typeface="Arial" panose="020B0604020202020204" pitchFamily="34" charset="0"/>
                <a:ea typeface="Times New Roman" panose="02020603050405020304" pitchFamily="18" charset="0"/>
              </a:rPr>
              <a:t>Då</a:t>
            </a:r>
            <a:r>
              <a:rPr lang="en-US" sz="2400" kern="0" dirty="0">
                <a:effectLst/>
                <a:latin typeface="Arial" panose="020B0604020202020204" pitchFamily="34" charset="0"/>
                <a:ea typeface="Times New Roman" panose="02020603050405020304" pitchFamily="18" charset="0"/>
              </a:rPr>
              <a:t> ska </a:t>
            </a:r>
            <a:r>
              <a:rPr lang="en-US" sz="2400" kern="0" dirty="0" err="1">
                <a:effectLst/>
                <a:latin typeface="Arial" panose="020B0604020202020204" pitchFamily="34" charset="0"/>
                <a:ea typeface="Times New Roman" panose="02020603050405020304" pitchFamily="18" charset="0"/>
              </a:rPr>
              <a:t>Guds</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frid</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som</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övergår</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allt</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förstånd</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bevara</a:t>
            </a:r>
            <a:r>
              <a:rPr lang="en-US" sz="2400" kern="0" dirty="0">
                <a:effectLst/>
                <a:latin typeface="Arial" panose="020B0604020202020204" pitchFamily="34" charset="0"/>
                <a:ea typeface="Times New Roman" panose="02020603050405020304" pitchFamily="18" charset="0"/>
              </a:rPr>
              <a:t> era </a:t>
            </a:r>
            <a:r>
              <a:rPr lang="en-US" sz="2400" kern="0" dirty="0" err="1">
                <a:effectLst/>
                <a:latin typeface="Arial" panose="020B0604020202020204" pitchFamily="34" charset="0"/>
                <a:ea typeface="Times New Roman" panose="02020603050405020304" pitchFamily="18" charset="0"/>
              </a:rPr>
              <a:t>hjärtan</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och</a:t>
            </a:r>
            <a:r>
              <a:rPr lang="en-US" sz="2400" kern="0" dirty="0">
                <a:effectLst/>
                <a:latin typeface="Arial" panose="020B0604020202020204" pitchFamily="34" charset="0"/>
                <a:ea typeface="Times New Roman" panose="02020603050405020304" pitchFamily="18" charset="0"/>
              </a:rPr>
              <a:t> era </a:t>
            </a:r>
            <a:r>
              <a:rPr lang="en-US" sz="2400" kern="0" dirty="0" err="1">
                <a:effectLst/>
                <a:latin typeface="Arial" panose="020B0604020202020204" pitchFamily="34" charset="0"/>
                <a:ea typeface="Times New Roman" panose="02020603050405020304" pitchFamily="18" charset="0"/>
              </a:rPr>
              <a:t>tankar</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i</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Kristus</a:t>
            </a:r>
            <a:r>
              <a:rPr lang="en-US" sz="2400" kern="0" dirty="0">
                <a:effectLst/>
                <a:latin typeface="Arial" panose="020B0604020202020204" pitchFamily="34" charset="0"/>
                <a:ea typeface="Times New Roman" panose="02020603050405020304" pitchFamily="18" charset="0"/>
              </a:rPr>
              <a:t> Jesus.</a:t>
            </a:r>
          </a:p>
          <a:p>
            <a:pPr marL="0" indent="0">
              <a:buNone/>
            </a:pPr>
            <a:endParaRPr lang="en-US" sz="2400" kern="0" dirty="0">
              <a:effectLst/>
              <a:latin typeface="Arial" panose="020B0604020202020204" pitchFamily="34" charset="0"/>
              <a:ea typeface="Times New Roman" panose="02020603050405020304" pitchFamily="18" charset="0"/>
            </a:endParaRPr>
          </a:p>
        </p:txBody>
      </p:sp>
      <p:sp>
        <p:nvSpPr>
          <p:cNvPr id="3" name="Content Placeholder 3">
            <a:extLst>
              <a:ext uri="{FF2B5EF4-FFF2-40B4-BE49-F238E27FC236}">
                <a16:creationId xmlns:a16="http://schemas.microsoft.com/office/drawing/2014/main" id="{8982D076-0E95-E2EB-86CE-51EFA7E282A8}"/>
              </a:ext>
            </a:extLst>
          </p:cNvPr>
          <p:cNvSpPr txBox="1">
            <a:spLocks/>
          </p:cNvSpPr>
          <p:nvPr/>
        </p:nvSpPr>
        <p:spPr>
          <a:xfrm>
            <a:off x="505694" y="467194"/>
            <a:ext cx="11249891" cy="16764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000" b="1" kern="0" dirty="0">
                <a:effectLst/>
                <a:latin typeface="Elephant Pro" pitchFamily="2" charset="0"/>
                <a:ea typeface="Times New Roman" panose="02020603050405020304" pitchFamily="18" charset="0"/>
              </a:rPr>
              <a:t>1. Leverage technology for Spiritual growth </a:t>
            </a:r>
          </a:p>
          <a:p>
            <a:pPr marL="0" indent="0">
              <a:buNone/>
            </a:pPr>
            <a:r>
              <a:rPr lang="en-US" sz="3000" b="1" kern="0" dirty="0" err="1">
                <a:effectLst/>
                <a:latin typeface="Elephant Pro" pitchFamily="2" charset="0"/>
                <a:ea typeface="Times New Roman" panose="02020603050405020304" pitchFamily="18" charset="0"/>
              </a:rPr>
              <a:t>Utnyttja</a:t>
            </a:r>
            <a:r>
              <a:rPr lang="en-US" sz="3000" b="1" kern="0" dirty="0">
                <a:effectLst/>
                <a:latin typeface="Elephant Pro" pitchFamily="2" charset="0"/>
                <a:ea typeface="Times New Roman" panose="02020603050405020304" pitchFamily="18" charset="0"/>
              </a:rPr>
              <a:t> </a:t>
            </a:r>
            <a:r>
              <a:rPr lang="en-US" sz="3000" b="1" kern="0" dirty="0" err="1">
                <a:effectLst/>
                <a:latin typeface="Elephant Pro" pitchFamily="2" charset="0"/>
                <a:ea typeface="Times New Roman" panose="02020603050405020304" pitchFamily="18" charset="0"/>
              </a:rPr>
              <a:t>teknologi</a:t>
            </a:r>
            <a:r>
              <a:rPr lang="en-US" sz="3000" b="1" kern="0" dirty="0">
                <a:effectLst/>
                <a:latin typeface="Elephant Pro" pitchFamily="2" charset="0"/>
                <a:ea typeface="Times New Roman" panose="02020603050405020304" pitchFamily="18" charset="0"/>
              </a:rPr>
              <a:t> för </a:t>
            </a:r>
            <a:r>
              <a:rPr lang="en-US" sz="3000" b="1" kern="0" dirty="0" err="1">
                <a:effectLst/>
                <a:latin typeface="Elephant Pro" pitchFamily="2" charset="0"/>
                <a:ea typeface="Times New Roman" panose="02020603050405020304" pitchFamily="18" charset="0"/>
              </a:rPr>
              <a:t>andlig</a:t>
            </a:r>
            <a:r>
              <a:rPr lang="en-US" sz="3000" b="1" kern="0" dirty="0">
                <a:effectLst/>
                <a:latin typeface="Elephant Pro" pitchFamily="2" charset="0"/>
                <a:ea typeface="Times New Roman" panose="02020603050405020304" pitchFamily="18" charset="0"/>
              </a:rPr>
              <a:t> </a:t>
            </a:r>
            <a:r>
              <a:rPr lang="en-US" sz="3000" b="1" kern="0" dirty="0" err="1">
                <a:effectLst/>
                <a:latin typeface="Elephant Pro" pitchFamily="2" charset="0"/>
                <a:ea typeface="Times New Roman" panose="02020603050405020304" pitchFamily="18" charset="0"/>
              </a:rPr>
              <a:t>tillväxt</a:t>
            </a:r>
            <a:r>
              <a:rPr lang="en-US" sz="3000" dirty="0">
                <a:effectLst/>
                <a:latin typeface="Elephant Pro" pitchFamily="2" charset="0"/>
              </a:rPr>
              <a:t> </a:t>
            </a:r>
            <a:endParaRPr lang="en-US" sz="3000" i="1" kern="0" dirty="0">
              <a:latin typeface="Elephant Pro" pitchFamily="2" charset="0"/>
              <a:ea typeface="Times New Roman" panose="02020603050405020304" pitchFamily="18" charset="0"/>
            </a:endParaRPr>
          </a:p>
          <a:p>
            <a:pPr marL="0" indent="0">
              <a:buFont typeface="Arial" panose="020B0604020202020204" pitchFamily="34" charset="0"/>
              <a:buNone/>
            </a:pPr>
            <a:endParaRPr lang="en-US" sz="3000" i="1" dirty="0">
              <a:latin typeface="Elephant Pro" pitchFamily="2" charset="0"/>
              <a:ea typeface="Times New Roman" panose="02020603050405020304" pitchFamily="18" charset="0"/>
              <a:cs typeface="Arial" panose="020B0604020202020204" pitchFamily="34" charset="0"/>
            </a:endParaRPr>
          </a:p>
        </p:txBody>
      </p:sp>
      <p:sp>
        <p:nvSpPr>
          <p:cNvPr id="5" name="TextBox 4">
            <a:extLst>
              <a:ext uri="{FF2B5EF4-FFF2-40B4-BE49-F238E27FC236}">
                <a16:creationId xmlns:a16="http://schemas.microsoft.com/office/drawing/2014/main" id="{3757BED5-D607-7505-4C63-496B2DFB752E}"/>
              </a:ext>
            </a:extLst>
          </p:cNvPr>
          <p:cNvSpPr txBox="1"/>
          <p:nvPr/>
        </p:nvSpPr>
        <p:spPr>
          <a:xfrm>
            <a:off x="9843877" y="954800"/>
            <a:ext cx="2026969" cy="523220"/>
          </a:xfrm>
          <a:prstGeom prst="rect">
            <a:avLst/>
          </a:prstGeom>
          <a:noFill/>
          <a:ln w="50800">
            <a:solidFill>
              <a:schemeClr val="tx1"/>
            </a:solidFill>
          </a:ln>
        </p:spPr>
        <p:txBody>
          <a:bodyPr wrap="square" rtlCol="0">
            <a:spAutoFit/>
          </a:bodyPr>
          <a:lstStyle/>
          <a:p>
            <a:pPr algn="ctr"/>
            <a:r>
              <a:rPr lang="en-US" sz="2800" dirty="0">
                <a:latin typeface="Elephant Pro" pitchFamily="2" charset="0"/>
              </a:rPr>
              <a:t>MILLEN</a:t>
            </a:r>
          </a:p>
        </p:txBody>
      </p:sp>
    </p:spTree>
    <p:extLst>
      <p:ext uri="{BB962C8B-B14F-4D97-AF65-F5344CB8AC3E}">
        <p14:creationId xmlns:p14="http://schemas.microsoft.com/office/powerpoint/2010/main" val="931537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4F141D-4C2F-88E3-CB6D-A87FE1D4DE46}"/>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8B2E5099-85EF-E110-0CB7-DAF7ABE464B9}"/>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2736836B-3B20-A8D0-5B7F-726A93264151}"/>
              </a:ext>
            </a:extLst>
          </p:cNvPr>
          <p:cNvSpPr>
            <a:spLocks noGrp="1"/>
          </p:cNvSpPr>
          <p:nvPr>
            <p:ph idx="1"/>
          </p:nvPr>
        </p:nvSpPr>
        <p:spPr>
          <a:xfrm>
            <a:off x="505694" y="1843790"/>
            <a:ext cx="11249891" cy="5006716"/>
          </a:xfrm>
        </p:spPr>
        <p:txBody>
          <a:bodyPr>
            <a:normAutofit fontScale="92500" lnSpcReduction="10000"/>
          </a:bodyPr>
          <a:lstStyle/>
          <a:p>
            <a:pPr marL="0" indent="0">
              <a:buNone/>
            </a:pPr>
            <a:r>
              <a:rPr lang="en-US" sz="2400" kern="0" dirty="0">
                <a:latin typeface="Arial" panose="020B0604020202020204" pitchFamily="34" charset="0"/>
                <a:ea typeface="Times New Roman" panose="02020603050405020304" pitchFamily="18" charset="0"/>
              </a:rPr>
              <a:t>Acts 2:42-47 They devoted themselves to the apostles’ teaching and to fellowship, to the breaking of bread and to prayer. 43 Everyone was filled with awe at the many wonders and signs performed by the apostles. 44 All the believers were together and had everything in common. 45 They sold property and possessions to give to anyone who had need. 46 Every day they continued to meet together in the temple courts. They broke bread in their homes and ate together with glad and sincere hearts, 47 praising God and enjoying the favor of all the people. And the Lord added to their number daily those who were being saved.</a:t>
            </a:r>
          </a:p>
          <a:p>
            <a:pPr marL="0" indent="0">
              <a:buNone/>
            </a:pPr>
            <a:r>
              <a:rPr lang="en-US" sz="2400" kern="0" dirty="0" err="1">
                <a:latin typeface="Arial" panose="020B0604020202020204" pitchFamily="34" charset="0"/>
                <a:ea typeface="Times New Roman" panose="02020603050405020304" pitchFamily="18" charset="0"/>
              </a:rPr>
              <a:t>Apostlagärningarna</a:t>
            </a:r>
            <a:r>
              <a:rPr lang="en-US" sz="2400" kern="0" dirty="0">
                <a:latin typeface="Arial" panose="020B0604020202020204" pitchFamily="34" charset="0"/>
                <a:ea typeface="Times New Roman" panose="02020603050405020304" pitchFamily="18" charset="0"/>
              </a:rPr>
              <a:t> 2:42-47 De </a:t>
            </a:r>
            <a:r>
              <a:rPr lang="en-US" sz="2400" kern="0" dirty="0" err="1">
                <a:latin typeface="Arial" panose="020B0604020202020204" pitchFamily="34" charset="0"/>
                <a:ea typeface="Times New Roman" panose="02020603050405020304" pitchFamily="18" charset="0"/>
              </a:rPr>
              <a:t>höll</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troget</a:t>
            </a:r>
            <a:r>
              <a:rPr lang="en-US" sz="2400" kern="0" dirty="0">
                <a:latin typeface="Arial" panose="020B0604020202020204" pitchFamily="34" charset="0"/>
                <a:ea typeface="Times New Roman" panose="02020603050405020304" pitchFamily="18" charset="0"/>
              </a:rPr>
              <a:t> fast vid </a:t>
            </a:r>
            <a:r>
              <a:rPr lang="en-US" sz="2400" kern="0" dirty="0" err="1">
                <a:latin typeface="Arial" panose="020B0604020202020204" pitchFamily="34" charset="0"/>
                <a:ea typeface="Times New Roman" panose="02020603050405020304" pitchFamily="18" charset="0"/>
              </a:rPr>
              <a:t>apostlarnas</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undervisning</a:t>
            </a:r>
            <a:r>
              <a:rPr lang="en-US" sz="2400" kern="0" dirty="0">
                <a:latin typeface="Arial" panose="020B0604020202020204" pitchFamily="34" charset="0"/>
                <a:ea typeface="Times New Roman" panose="02020603050405020304" pitchFamily="18" charset="0"/>
              </a:rPr>
              <a:t>[a] </a:t>
            </a:r>
            <a:r>
              <a:rPr lang="en-US" sz="2400" kern="0" dirty="0" err="1">
                <a:latin typeface="Arial" panose="020B0604020202020204" pitchFamily="34" charset="0"/>
                <a:ea typeface="Times New Roman" panose="02020603050405020304" pitchFamily="18" charset="0"/>
              </a:rPr>
              <a:t>och</a:t>
            </a:r>
            <a:r>
              <a:rPr lang="en-US" sz="2400" kern="0" dirty="0">
                <a:latin typeface="Arial" panose="020B0604020202020204" pitchFamily="34" charset="0"/>
                <a:ea typeface="Times New Roman" panose="02020603050405020304" pitchFamily="18" charset="0"/>
              </a:rPr>
              <a:t> vid </a:t>
            </a:r>
            <a:r>
              <a:rPr lang="en-US" sz="2400" kern="0" dirty="0" err="1">
                <a:latin typeface="Arial" panose="020B0604020202020204" pitchFamily="34" charset="0"/>
                <a:ea typeface="Times New Roman" panose="02020603050405020304" pitchFamily="18" charset="0"/>
              </a:rPr>
              <a:t>gemenskapen</a:t>
            </a:r>
            <a:r>
              <a:rPr lang="en-US" sz="2400" kern="0" dirty="0">
                <a:latin typeface="Arial" panose="020B0604020202020204" pitchFamily="34" charset="0"/>
                <a:ea typeface="Times New Roman" panose="02020603050405020304" pitchFamily="18" charset="0"/>
              </a:rPr>
              <a:t>[b], </a:t>
            </a:r>
            <a:r>
              <a:rPr lang="en-US" sz="2400" kern="0" dirty="0" err="1">
                <a:latin typeface="Arial" panose="020B0604020202020204" pitchFamily="34" charset="0"/>
                <a:ea typeface="Times New Roman" panose="02020603050405020304" pitchFamily="18" charset="0"/>
              </a:rPr>
              <a:t>brödsbrytelsen</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och</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bönerna</a:t>
            </a:r>
            <a:r>
              <a:rPr lang="en-US" sz="2400" kern="0" dirty="0">
                <a:latin typeface="Arial" panose="020B0604020202020204" pitchFamily="34" charset="0"/>
                <a:ea typeface="Times New Roman" panose="02020603050405020304" pitchFamily="18" charset="0"/>
              </a:rPr>
              <a:t>. 43 </a:t>
            </a:r>
            <a:r>
              <a:rPr lang="en-US" sz="2400" kern="0" dirty="0" err="1">
                <a:latin typeface="Arial" panose="020B0604020202020204" pitchFamily="34" charset="0"/>
                <a:ea typeface="Times New Roman" panose="02020603050405020304" pitchFamily="18" charset="0"/>
              </a:rPr>
              <a:t>Varje</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själ</a:t>
            </a:r>
            <a:r>
              <a:rPr lang="en-US" sz="2400" kern="0" dirty="0">
                <a:latin typeface="Arial" panose="020B0604020202020204" pitchFamily="34" charset="0"/>
                <a:ea typeface="Times New Roman" panose="02020603050405020304" pitchFamily="18" charset="0"/>
              </a:rPr>
              <a:t> greps av </a:t>
            </a:r>
            <a:r>
              <a:rPr lang="en-US" sz="2400" kern="0" dirty="0" err="1">
                <a:latin typeface="Arial" panose="020B0604020202020204" pitchFamily="34" charset="0"/>
                <a:ea typeface="Times New Roman" panose="02020603050405020304" pitchFamily="18" charset="0"/>
              </a:rPr>
              <a:t>bävan</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och</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många</a:t>
            </a:r>
            <a:r>
              <a:rPr lang="en-US" sz="2400" kern="0" dirty="0">
                <a:latin typeface="Arial" panose="020B0604020202020204" pitchFamily="34" charset="0"/>
                <a:ea typeface="Times New Roman" panose="02020603050405020304" pitchFamily="18" charset="0"/>
              </a:rPr>
              <a:t> under </a:t>
            </a:r>
            <a:r>
              <a:rPr lang="en-US" sz="2400" kern="0" dirty="0" err="1">
                <a:latin typeface="Arial" panose="020B0604020202020204" pitchFamily="34" charset="0"/>
                <a:ea typeface="Times New Roman" panose="02020603050405020304" pitchFamily="18" charset="0"/>
              </a:rPr>
              <a:t>och</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tecken</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gjordes</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genom</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apostlarna</a:t>
            </a:r>
            <a:r>
              <a:rPr lang="en-US" sz="2400" kern="0" dirty="0">
                <a:latin typeface="Arial" panose="020B0604020202020204" pitchFamily="34" charset="0"/>
                <a:ea typeface="Times New Roman" panose="02020603050405020304" pitchFamily="18" charset="0"/>
              </a:rPr>
              <a:t>. 44  </a:t>
            </a:r>
            <a:r>
              <a:rPr lang="en-US" sz="2400" kern="0" dirty="0" err="1">
                <a:latin typeface="Arial" panose="020B0604020202020204" pitchFamily="34" charset="0"/>
                <a:ea typeface="Times New Roman" panose="02020603050405020304" pitchFamily="18" charset="0"/>
              </a:rPr>
              <a:t>Alla</a:t>
            </a:r>
            <a:r>
              <a:rPr lang="en-US" sz="2400" kern="0" dirty="0">
                <a:latin typeface="Arial" panose="020B0604020202020204" pitchFamily="34" charset="0"/>
                <a:ea typeface="Times New Roman" panose="02020603050405020304" pitchFamily="18" charset="0"/>
              </a:rPr>
              <a:t> de </a:t>
            </a:r>
            <a:r>
              <a:rPr lang="en-US" sz="2400" kern="0" dirty="0" err="1">
                <a:latin typeface="Arial" panose="020B0604020202020204" pitchFamily="34" charset="0"/>
                <a:ea typeface="Times New Roman" panose="02020603050405020304" pitchFamily="18" charset="0"/>
              </a:rPr>
              <a:t>troende</a:t>
            </a:r>
            <a:r>
              <a:rPr lang="en-US" sz="2400" kern="0" dirty="0">
                <a:latin typeface="Arial" panose="020B0604020202020204" pitchFamily="34" charset="0"/>
                <a:ea typeface="Times New Roman" panose="02020603050405020304" pitchFamily="18" charset="0"/>
              </a:rPr>
              <a:t> var </a:t>
            </a:r>
            <a:r>
              <a:rPr lang="en-US" sz="2400" kern="0" dirty="0" err="1">
                <a:latin typeface="Arial" panose="020B0604020202020204" pitchFamily="34" charset="0"/>
                <a:ea typeface="Times New Roman" panose="02020603050405020304" pitchFamily="18" charset="0"/>
              </a:rPr>
              <a:t>tillsammans</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och</a:t>
            </a:r>
            <a:r>
              <a:rPr lang="en-US" sz="2400" kern="0" dirty="0">
                <a:latin typeface="Arial" panose="020B0604020202020204" pitchFamily="34" charset="0"/>
                <a:ea typeface="Times New Roman" panose="02020603050405020304" pitchFamily="18" charset="0"/>
              </a:rPr>
              <a:t> hade </a:t>
            </a:r>
            <a:r>
              <a:rPr lang="en-US" sz="2400" kern="0" dirty="0" err="1">
                <a:latin typeface="Arial" panose="020B0604020202020204" pitchFamily="34" charset="0"/>
                <a:ea typeface="Times New Roman" panose="02020603050405020304" pitchFamily="18" charset="0"/>
              </a:rPr>
              <a:t>allt</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gemensamt</a:t>
            </a:r>
            <a:r>
              <a:rPr lang="en-US" sz="2400" kern="0" dirty="0">
                <a:latin typeface="Arial" panose="020B0604020202020204" pitchFamily="34" charset="0"/>
                <a:ea typeface="Times New Roman" panose="02020603050405020304" pitchFamily="18" charset="0"/>
              </a:rPr>
              <a:t>. 45  De </a:t>
            </a:r>
            <a:r>
              <a:rPr lang="en-US" sz="2400" kern="0" dirty="0" err="1">
                <a:latin typeface="Arial" panose="020B0604020202020204" pitchFamily="34" charset="0"/>
                <a:ea typeface="Times New Roman" panose="02020603050405020304" pitchFamily="18" charset="0"/>
              </a:rPr>
              <a:t>började</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sälja</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sina</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egendomar</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och</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ägodelar</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och</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delade</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ut</a:t>
            </a:r>
            <a:r>
              <a:rPr lang="en-US" sz="2400" kern="0" dirty="0">
                <a:latin typeface="Arial" panose="020B0604020202020204" pitchFamily="34" charset="0"/>
                <a:ea typeface="Times New Roman" panose="02020603050405020304" pitchFamily="18" charset="0"/>
              </a:rPr>
              <a:t> till </a:t>
            </a:r>
            <a:r>
              <a:rPr lang="en-US" sz="2400" kern="0" dirty="0" err="1">
                <a:latin typeface="Arial" panose="020B0604020202020204" pitchFamily="34" charset="0"/>
                <a:ea typeface="Times New Roman" panose="02020603050405020304" pitchFamily="18" charset="0"/>
              </a:rPr>
              <a:t>alla</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efter</a:t>
            </a:r>
            <a:r>
              <a:rPr lang="en-US" sz="2400" kern="0" dirty="0">
                <a:latin typeface="Arial" panose="020B0604020202020204" pitchFamily="34" charset="0"/>
                <a:ea typeface="Times New Roman" panose="02020603050405020304" pitchFamily="18" charset="0"/>
              </a:rPr>
              <a:t> vars </a:t>
            </a:r>
            <a:r>
              <a:rPr lang="en-US" sz="2400" kern="0" dirty="0" err="1">
                <a:latin typeface="Arial" panose="020B0604020202020204" pitchFamily="34" charset="0"/>
                <a:ea typeface="Times New Roman" panose="02020603050405020304" pitchFamily="18" charset="0"/>
              </a:rPr>
              <a:t>och</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ens</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behov</a:t>
            </a:r>
            <a:r>
              <a:rPr lang="en-US" sz="2400" kern="0" dirty="0">
                <a:latin typeface="Arial" panose="020B0604020202020204" pitchFamily="34" charset="0"/>
                <a:ea typeface="Times New Roman" panose="02020603050405020304" pitchFamily="18" charset="0"/>
              </a:rPr>
              <a:t>. 46 </a:t>
            </a:r>
            <a:r>
              <a:rPr lang="en-US" sz="2400" kern="0" dirty="0" err="1">
                <a:latin typeface="Arial" panose="020B0604020202020204" pitchFamily="34" charset="0"/>
                <a:ea typeface="Times New Roman" panose="02020603050405020304" pitchFamily="18" charset="0"/>
              </a:rPr>
              <a:t>Varje</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dag</a:t>
            </a:r>
            <a:r>
              <a:rPr lang="en-US" sz="2400" kern="0" dirty="0">
                <a:latin typeface="Arial" panose="020B0604020202020204" pitchFamily="34" charset="0"/>
                <a:ea typeface="Times New Roman" panose="02020603050405020304" pitchFamily="18" charset="0"/>
              </a:rPr>
              <a:t> var de </a:t>
            </a:r>
            <a:r>
              <a:rPr lang="en-US" sz="2400" kern="0" dirty="0" err="1">
                <a:latin typeface="Arial" panose="020B0604020202020204" pitchFamily="34" charset="0"/>
                <a:ea typeface="Times New Roman" panose="02020603050405020304" pitchFamily="18" charset="0"/>
              </a:rPr>
              <a:t>troget</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och</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enigt</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tillsammans</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i</a:t>
            </a:r>
            <a:r>
              <a:rPr lang="en-US" sz="2400" kern="0" dirty="0">
                <a:latin typeface="Arial" panose="020B0604020202020204" pitchFamily="34" charset="0"/>
                <a:ea typeface="Times New Roman" panose="02020603050405020304" pitchFamily="18" charset="0"/>
              </a:rPr>
              <a:t> templet, </a:t>
            </a:r>
            <a:r>
              <a:rPr lang="en-US" sz="2400" kern="0" dirty="0" err="1">
                <a:latin typeface="Arial" panose="020B0604020202020204" pitchFamily="34" charset="0"/>
                <a:ea typeface="Times New Roman" panose="02020603050405020304" pitchFamily="18" charset="0"/>
              </a:rPr>
              <a:t>och</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i</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hemmen</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bröt</a:t>
            </a:r>
            <a:r>
              <a:rPr lang="en-US" sz="2400" kern="0" dirty="0">
                <a:latin typeface="Arial" panose="020B0604020202020204" pitchFamily="34" charset="0"/>
                <a:ea typeface="Times New Roman" panose="02020603050405020304" pitchFamily="18" charset="0"/>
              </a:rPr>
              <a:t> de </a:t>
            </a:r>
            <a:r>
              <a:rPr lang="en-US" sz="2400" kern="0" dirty="0" err="1">
                <a:latin typeface="Arial" panose="020B0604020202020204" pitchFamily="34" charset="0"/>
                <a:ea typeface="Times New Roman" panose="02020603050405020304" pitchFamily="18" charset="0"/>
              </a:rPr>
              <a:t>bröd</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och</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delade</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måltid</a:t>
            </a:r>
            <a:r>
              <a:rPr lang="en-US" sz="2400" kern="0" dirty="0">
                <a:latin typeface="Arial" panose="020B0604020202020204" pitchFamily="34" charset="0"/>
                <a:ea typeface="Times New Roman" panose="02020603050405020304" pitchFamily="18" charset="0"/>
              </a:rPr>
              <a:t> med </a:t>
            </a:r>
            <a:r>
              <a:rPr lang="en-US" sz="2400" kern="0" dirty="0" err="1">
                <a:latin typeface="Arial" panose="020B0604020202020204" pitchFamily="34" charset="0"/>
                <a:ea typeface="Times New Roman" panose="02020603050405020304" pitchFamily="18" charset="0"/>
              </a:rPr>
              <a:t>varandra</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i</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jublande</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innerlig</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glädje</a:t>
            </a:r>
            <a:r>
              <a:rPr lang="en-US" sz="2400" kern="0" dirty="0">
                <a:latin typeface="Arial" panose="020B0604020202020204" pitchFamily="34" charset="0"/>
                <a:ea typeface="Times New Roman" panose="02020603050405020304" pitchFamily="18" charset="0"/>
              </a:rPr>
              <a:t>. 47  De </a:t>
            </a:r>
            <a:r>
              <a:rPr lang="en-US" sz="2400" kern="0" dirty="0" err="1">
                <a:latin typeface="Arial" panose="020B0604020202020204" pitchFamily="34" charset="0"/>
                <a:ea typeface="Times New Roman" panose="02020603050405020304" pitchFamily="18" charset="0"/>
              </a:rPr>
              <a:t>prisade</a:t>
            </a:r>
            <a:r>
              <a:rPr lang="en-US" sz="2400" kern="0" dirty="0">
                <a:latin typeface="Arial" panose="020B0604020202020204" pitchFamily="34" charset="0"/>
                <a:ea typeface="Times New Roman" panose="02020603050405020304" pitchFamily="18" charset="0"/>
              </a:rPr>
              <a:t> Gud </a:t>
            </a:r>
            <a:r>
              <a:rPr lang="en-US" sz="2400" kern="0" dirty="0" err="1">
                <a:latin typeface="Arial" panose="020B0604020202020204" pitchFamily="34" charset="0"/>
                <a:ea typeface="Times New Roman" panose="02020603050405020304" pitchFamily="18" charset="0"/>
              </a:rPr>
              <a:t>och</a:t>
            </a:r>
            <a:r>
              <a:rPr lang="en-US" sz="2400" kern="0" dirty="0">
                <a:latin typeface="Arial" panose="020B0604020202020204" pitchFamily="34" charset="0"/>
                <a:ea typeface="Times New Roman" panose="02020603050405020304" pitchFamily="18" charset="0"/>
              </a:rPr>
              <a:t> var </a:t>
            </a:r>
            <a:r>
              <a:rPr lang="en-US" sz="2400" kern="0" dirty="0" err="1">
                <a:latin typeface="Arial" panose="020B0604020202020204" pitchFamily="34" charset="0"/>
                <a:ea typeface="Times New Roman" panose="02020603050405020304" pitchFamily="18" charset="0"/>
              </a:rPr>
              <a:t>omtyckta</a:t>
            </a:r>
            <a:r>
              <a:rPr lang="en-US" sz="2400" kern="0" dirty="0">
                <a:latin typeface="Arial" panose="020B0604020202020204" pitchFamily="34" charset="0"/>
                <a:ea typeface="Times New Roman" panose="02020603050405020304" pitchFamily="18" charset="0"/>
              </a:rPr>
              <a:t> av </a:t>
            </a:r>
            <a:r>
              <a:rPr lang="en-US" sz="2400" kern="0" dirty="0" err="1">
                <a:latin typeface="Arial" panose="020B0604020202020204" pitchFamily="34" charset="0"/>
                <a:ea typeface="Times New Roman" panose="02020603050405020304" pitchFamily="18" charset="0"/>
              </a:rPr>
              <a:t>hela</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folket</a:t>
            </a:r>
            <a:r>
              <a:rPr lang="en-US" sz="2400" kern="0" dirty="0">
                <a:latin typeface="Arial" panose="020B0604020202020204" pitchFamily="34" charset="0"/>
                <a:ea typeface="Times New Roman" panose="02020603050405020304" pitchFamily="18" charset="0"/>
              </a:rPr>
              <a:t>. Och Herren </a:t>
            </a:r>
            <a:r>
              <a:rPr lang="en-US" sz="2400" kern="0" dirty="0" err="1">
                <a:latin typeface="Arial" panose="020B0604020202020204" pitchFamily="34" charset="0"/>
                <a:ea typeface="Times New Roman" panose="02020603050405020304" pitchFamily="18" charset="0"/>
              </a:rPr>
              <a:t>ökade</a:t>
            </a:r>
            <a:r>
              <a:rPr lang="en-US" sz="2400" kern="0" dirty="0">
                <a:latin typeface="Arial" panose="020B0604020202020204" pitchFamily="34" charset="0"/>
                <a:ea typeface="Times New Roman" panose="02020603050405020304" pitchFamily="18" charset="0"/>
              </a:rPr>
              <a:t> var </a:t>
            </a:r>
            <a:r>
              <a:rPr lang="en-US" sz="2400" kern="0" dirty="0" err="1">
                <a:latin typeface="Arial" panose="020B0604020202020204" pitchFamily="34" charset="0"/>
                <a:ea typeface="Times New Roman" panose="02020603050405020304" pitchFamily="18" charset="0"/>
              </a:rPr>
              <a:t>dag</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skaran</a:t>
            </a:r>
            <a:r>
              <a:rPr lang="en-US" sz="2400" kern="0" dirty="0">
                <a:latin typeface="Arial" panose="020B0604020202020204" pitchFamily="34" charset="0"/>
                <a:ea typeface="Times New Roman" panose="02020603050405020304" pitchFamily="18" charset="0"/>
              </a:rPr>
              <a:t> med dem </a:t>
            </a:r>
            <a:r>
              <a:rPr lang="en-US" sz="2400" kern="0" dirty="0" err="1">
                <a:latin typeface="Arial" panose="020B0604020202020204" pitchFamily="34" charset="0"/>
                <a:ea typeface="Times New Roman" panose="02020603050405020304" pitchFamily="18" charset="0"/>
              </a:rPr>
              <a:t>som</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blev</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frälsta</a:t>
            </a:r>
            <a:r>
              <a:rPr lang="en-US" sz="2400" kern="0" dirty="0">
                <a:latin typeface="Arial" panose="020B0604020202020204" pitchFamily="34" charset="0"/>
                <a:ea typeface="Times New Roman" panose="02020603050405020304" pitchFamily="18" charset="0"/>
              </a:rPr>
              <a:t>.</a:t>
            </a:r>
          </a:p>
          <a:p>
            <a:pPr marL="0" indent="0">
              <a:buNone/>
            </a:pPr>
            <a:endParaRPr lang="en-US" sz="2400" kern="0" dirty="0">
              <a:latin typeface="Arial" panose="020B0604020202020204" pitchFamily="34" charset="0"/>
              <a:ea typeface="Times New Roman" panose="02020603050405020304" pitchFamily="18" charset="0"/>
            </a:endParaRPr>
          </a:p>
          <a:p>
            <a:pPr marL="0" indent="0">
              <a:buNone/>
            </a:pPr>
            <a:endParaRPr lang="en-US" sz="2400" kern="0" dirty="0">
              <a:effectLst/>
              <a:latin typeface="Arial" panose="020B0604020202020204" pitchFamily="34" charset="0"/>
              <a:ea typeface="Times New Roman" panose="02020603050405020304" pitchFamily="18" charset="0"/>
            </a:endParaRPr>
          </a:p>
        </p:txBody>
      </p:sp>
      <p:sp>
        <p:nvSpPr>
          <p:cNvPr id="2" name="Content Placeholder 3">
            <a:extLst>
              <a:ext uri="{FF2B5EF4-FFF2-40B4-BE49-F238E27FC236}">
                <a16:creationId xmlns:a16="http://schemas.microsoft.com/office/drawing/2014/main" id="{3D981A17-B15A-7DC5-5C9B-F9E757F889B0}"/>
              </a:ext>
            </a:extLst>
          </p:cNvPr>
          <p:cNvSpPr txBox="1">
            <a:spLocks/>
          </p:cNvSpPr>
          <p:nvPr/>
        </p:nvSpPr>
        <p:spPr>
          <a:xfrm>
            <a:off x="471054" y="482184"/>
            <a:ext cx="11249891" cy="136160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000" b="1" kern="0" dirty="0">
                <a:effectLst/>
                <a:latin typeface="Elephant Pro" pitchFamily="2" charset="0"/>
                <a:ea typeface="Times New Roman" panose="02020603050405020304" pitchFamily="18" charset="0"/>
              </a:rPr>
              <a:t>2. Foster community engagement </a:t>
            </a:r>
          </a:p>
          <a:p>
            <a:pPr marL="0" indent="0">
              <a:buNone/>
            </a:pPr>
            <a:r>
              <a:rPr lang="en-US" sz="3000" b="1" kern="0" dirty="0" err="1">
                <a:effectLst/>
                <a:latin typeface="Elephant Pro" pitchFamily="2" charset="0"/>
                <a:ea typeface="Times New Roman" panose="02020603050405020304" pitchFamily="18" charset="0"/>
              </a:rPr>
              <a:t>Främja</a:t>
            </a:r>
            <a:r>
              <a:rPr lang="en-US" sz="3000" b="1" kern="0" dirty="0">
                <a:effectLst/>
                <a:latin typeface="Elephant Pro" pitchFamily="2" charset="0"/>
                <a:ea typeface="Times New Roman" panose="02020603050405020304" pitchFamily="18" charset="0"/>
              </a:rPr>
              <a:t> </a:t>
            </a:r>
            <a:r>
              <a:rPr lang="en-US" sz="3000" b="1" kern="0" dirty="0" err="1">
                <a:effectLst/>
                <a:latin typeface="Elephant Pro" pitchFamily="2" charset="0"/>
                <a:ea typeface="Times New Roman" panose="02020603050405020304" pitchFamily="18" charset="0"/>
              </a:rPr>
              <a:t>samhällsengagemang</a:t>
            </a:r>
            <a:r>
              <a:rPr lang="en-US" sz="3000" dirty="0">
                <a:effectLst/>
              </a:rPr>
              <a:t> </a:t>
            </a:r>
            <a:endParaRPr lang="en-US" sz="3000" i="1" kern="0" dirty="0">
              <a:latin typeface="Arial" panose="020B06040202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D3BF5495-C348-EC15-CF74-BFBB8545D355}"/>
              </a:ext>
            </a:extLst>
          </p:cNvPr>
          <p:cNvSpPr txBox="1"/>
          <p:nvPr/>
        </p:nvSpPr>
        <p:spPr>
          <a:xfrm>
            <a:off x="9843877" y="954800"/>
            <a:ext cx="2026969" cy="523220"/>
          </a:xfrm>
          <a:prstGeom prst="rect">
            <a:avLst/>
          </a:prstGeom>
          <a:noFill/>
          <a:ln w="50800">
            <a:solidFill>
              <a:schemeClr val="tx1"/>
            </a:solidFill>
          </a:ln>
        </p:spPr>
        <p:txBody>
          <a:bodyPr wrap="square" rtlCol="0">
            <a:spAutoFit/>
          </a:bodyPr>
          <a:lstStyle/>
          <a:p>
            <a:pPr algn="ctr"/>
            <a:r>
              <a:rPr lang="en-US" sz="2800" dirty="0">
                <a:latin typeface="Elephant Pro" pitchFamily="2" charset="0"/>
              </a:rPr>
              <a:t>MILLEN</a:t>
            </a:r>
          </a:p>
        </p:txBody>
      </p:sp>
    </p:spTree>
    <p:extLst>
      <p:ext uri="{BB962C8B-B14F-4D97-AF65-F5344CB8AC3E}">
        <p14:creationId xmlns:p14="http://schemas.microsoft.com/office/powerpoint/2010/main" val="258409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988F68-2417-6996-0074-117203577588}"/>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7634F4EB-4A1C-4BDA-CF30-DB043CFA308B}"/>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5D354C61-E1EF-410D-B34D-467005438B48}"/>
              </a:ext>
            </a:extLst>
          </p:cNvPr>
          <p:cNvSpPr>
            <a:spLocks noGrp="1"/>
          </p:cNvSpPr>
          <p:nvPr>
            <p:ph idx="1"/>
          </p:nvPr>
        </p:nvSpPr>
        <p:spPr>
          <a:xfrm>
            <a:off x="505694" y="1753849"/>
            <a:ext cx="11249891" cy="4766872"/>
          </a:xfrm>
        </p:spPr>
        <p:txBody>
          <a:bodyPr>
            <a:noAutofit/>
          </a:bodyPr>
          <a:lstStyle/>
          <a:p>
            <a:pPr marL="0" indent="0">
              <a:buNone/>
            </a:pPr>
            <a:endParaRPr lang="en-US" sz="2400" kern="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2400" i="1" kern="0" dirty="0">
                <a:effectLst/>
                <a:latin typeface="Arial" panose="020B0604020202020204" pitchFamily="34" charset="0"/>
                <a:ea typeface="Times New Roman" panose="02020603050405020304" pitchFamily="18" charset="0"/>
                <a:cs typeface="Arial" panose="020B0604020202020204" pitchFamily="34" charset="0"/>
              </a:rPr>
              <a:t>Romans 5:3-5 Not only so, but we[a] also glory in our sufferings, because we know that suffering produces perseverance; 4 perseverance, character; and character, hope. 5 And hope does not put us to shame, because God’s love has been poured out into our hearts through the Holy Spirit, who has been given to us.</a:t>
            </a:r>
          </a:p>
          <a:p>
            <a:pPr marL="0" indent="0">
              <a:buNone/>
            </a:pPr>
            <a:endParaRPr lang="en-US" sz="2400" i="1" kern="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Romarbrevet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5:3-5 Men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inte</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bara det, vi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gläder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oss</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också</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mitt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i</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våra</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lidanden</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för vi vet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att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lidandet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ger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tålamod</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4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tålamodet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fasthet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och</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fastheten</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hopp</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5  Och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hoppet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sviker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oss</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inte</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för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Guds</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kärlek</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är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utgjuten</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i</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våra</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hjärtan</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genom</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den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helige</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Ande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som</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han</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har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gett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oss</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a:t>
            </a:r>
          </a:p>
          <a:p>
            <a:pPr marL="0" indent="0">
              <a:buNone/>
            </a:pPr>
            <a:endParaRPr lang="en-US" sz="2400" i="1" kern="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sz="2400" i="1" kern="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sz="2400" i="1" kern="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sz="2400" i="1" kern="0" dirty="0">
              <a:effectLst/>
              <a:latin typeface="Arial" panose="020B0604020202020204" pitchFamily="34" charset="0"/>
              <a:ea typeface="Times New Roman" panose="02020603050405020304" pitchFamily="18" charset="0"/>
            </a:endParaRPr>
          </a:p>
          <a:p>
            <a:pPr marL="0" indent="0">
              <a:buNone/>
            </a:pPr>
            <a:br>
              <a:rPr lang="en-US" sz="2400" kern="0" dirty="0">
                <a:effectLst/>
                <a:latin typeface="Arial" panose="020B0604020202020204" pitchFamily="34" charset="0"/>
                <a:ea typeface="Times New Roman" panose="02020603050405020304" pitchFamily="18" charset="0"/>
              </a:rPr>
            </a:br>
            <a:endParaRPr lang="en-US" sz="2400" i="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 name="Content Placeholder 3">
            <a:extLst>
              <a:ext uri="{FF2B5EF4-FFF2-40B4-BE49-F238E27FC236}">
                <a16:creationId xmlns:a16="http://schemas.microsoft.com/office/drawing/2014/main" id="{5DAACFEC-2D12-7464-7337-5BCF0F0EAA0E}"/>
              </a:ext>
            </a:extLst>
          </p:cNvPr>
          <p:cNvSpPr txBox="1">
            <a:spLocks/>
          </p:cNvSpPr>
          <p:nvPr/>
        </p:nvSpPr>
        <p:spPr>
          <a:xfrm>
            <a:off x="505694" y="482184"/>
            <a:ext cx="11249891" cy="160144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900" b="1" kern="0" dirty="0">
                <a:effectLst/>
                <a:latin typeface="Elephant Pro" pitchFamily="2" charset="0"/>
                <a:ea typeface="Times New Roman" panose="02020603050405020304" pitchFamily="18" charset="0"/>
              </a:rPr>
              <a:t>3. Link perseverance to purpose </a:t>
            </a:r>
          </a:p>
          <a:p>
            <a:pPr marL="0" indent="0">
              <a:buNone/>
            </a:pPr>
            <a:r>
              <a:rPr lang="en-US" sz="3900" b="1" kern="0" dirty="0" err="1">
                <a:effectLst/>
                <a:latin typeface="Elephant Pro" pitchFamily="2" charset="0"/>
                <a:ea typeface="Times New Roman" panose="02020603050405020304" pitchFamily="18" charset="0"/>
              </a:rPr>
              <a:t>Koppla</a:t>
            </a:r>
            <a:r>
              <a:rPr lang="en-US" sz="3900" b="1" kern="0" dirty="0">
                <a:effectLst/>
                <a:latin typeface="Elephant Pro" pitchFamily="2" charset="0"/>
                <a:ea typeface="Times New Roman" panose="02020603050405020304" pitchFamily="18" charset="0"/>
              </a:rPr>
              <a:t> </a:t>
            </a:r>
            <a:r>
              <a:rPr lang="en-US" sz="3900" b="1" kern="0" dirty="0" err="1">
                <a:effectLst/>
                <a:latin typeface="Elephant Pro" pitchFamily="2" charset="0"/>
                <a:ea typeface="Times New Roman" panose="02020603050405020304" pitchFamily="18" charset="0"/>
              </a:rPr>
              <a:t>uthållighet</a:t>
            </a:r>
            <a:r>
              <a:rPr lang="en-US" sz="3900" b="1" kern="0" dirty="0">
                <a:effectLst/>
                <a:latin typeface="Elephant Pro" pitchFamily="2" charset="0"/>
                <a:ea typeface="Times New Roman" panose="02020603050405020304" pitchFamily="18" charset="0"/>
              </a:rPr>
              <a:t> till </a:t>
            </a:r>
            <a:r>
              <a:rPr lang="en-US" sz="3900" b="1" kern="0" dirty="0" err="1">
                <a:effectLst/>
                <a:latin typeface="Elephant Pro" pitchFamily="2" charset="0"/>
                <a:ea typeface="Times New Roman" panose="02020603050405020304" pitchFamily="18" charset="0"/>
              </a:rPr>
              <a:t>syfte</a:t>
            </a:r>
            <a:r>
              <a:rPr lang="en-US" sz="1200" dirty="0">
                <a:effectLst/>
              </a:rPr>
              <a:t> </a:t>
            </a:r>
            <a:endParaRPr lang="en-US" sz="1800" i="1" kern="0" dirty="0">
              <a:latin typeface="Arial" panose="020B0604020202020204" pitchFamily="34" charset="0"/>
              <a:ea typeface="Times New Roman" panose="02020603050405020304" pitchFamily="18" charset="0"/>
            </a:endParaRPr>
          </a:p>
          <a:p>
            <a:pPr marL="0" indent="0">
              <a:buFont typeface="Arial" panose="020B0604020202020204" pitchFamily="34" charset="0"/>
              <a:buNone/>
            </a:pPr>
            <a:br>
              <a:rPr lang="en-US" sz="1800" kern="0" dirty="0">
                <a:latin typeface="Arial" panose="020B0604020202020204" pitchFamily="34" charset="0"/>
                <a:ea typeface="Times New Roman" panose="02020603050405020304" pitchFamily="18" charset="0"/>
              </a:rPr>
            </a:br>
            <a:endParaRPr lang="en-US" i="1" dirty="0">
              <a:latin typeface="Arial" panose="020B0604020202020204" pitchFamily="34" charset="0"/>
              <a:ea typeface="Times New Roman" panose="02020603050405020304" pitchFamily="18" charset="0"/>
              <a:cs typeface="Arial" panose="020B0604020202020204" pitchFamily="34" charset="0"/>
            </a:endParaRPr>
          </a:p>
        </p:txBody>
      </p:sp>
      <p:sp>
        <p:nvSpPr>
          <p:cNvPr id="6" name="TextBox 5">
            <a:extLst>
              <a:ext uri="{FF2B5EF4-FFF2-40B4-BE49-F238E27FC236}">
                <a16:creationId xmlns:a16="http://schemas.microsoft.com/office/drawing/2014/main" id="{5D9E29CB-67D1-C3F5-2334-592547E6CD85}"/>
              </a:ext>
            </a:extLst>
          </p:cNvPr>
          <p:cNvSpPr txBox="1"/>
          <p:nvPr/>
        </p:nvSpPr>
        <p:spPr>
          <a:xfrm>
            <a:off x="9843877" y="954800"/>
            <a:ext cx="2026969" cy="523220"/>
          </a:xfrm>
          <a:prstGeom prst="rect">
            <a:avLst/>
          </a:prstGeom>
          <a:noFill/>
          <a:ln w="50800">
            <a:solidFill>
              <a:schemeClr val="tx1"/>
            </a:solidFill>
          </a:ln>
        </p:spPr>
        <p:txBody>
          <a:bodyPr wrap="square" rtlCol="0">
            <a:spAutoFit/>
          </a:bodyPr>
          <a:lstStyle/>
          <a:p>
            <a:pPr algn="ctr"/>
            <a:r>
              <a:rPr lang="en-US" sz="2800" dirty="0">
                <a:latin typeface="Elephant Pro" pitchFamily="2" charset="0"/>
              </a:rPr>
              <a:t>MILLEN</a:t>
            </a:r>
          </a:p>
        </p:txBody>
      </p:sp>
    </p:spTree>
    <p:extLst>
      <p:ext uri="{BB962C8B-B14F-4D97-AF65-F5344CB8AC3E}">
        <p14:creationId xmlns:p14="http://schemas.microsoft.com/office/powerpoint/2010/main" val="4149482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B82F2-3E04-CAA9-C7C1-C3EB755C0BAC}"/>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6E8B5A32-D747-7CCA-19BF-9C660EB0B884}"/>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2267FEB6-3A48-8972-79D0-7916554A326A}"/>
              </a:ext>
            </a:extLst>
          </p:cNvPr>
          <p:cNvSpPr>
            <a:spLocks noGrp="1"/>
          </p:cNvSpPr>
          <p:nvPr>
            <p:ph idx="1"/>
          </p:nvPr>
        </p:nvSpPr>
        <p:spPr>
          <a:xfrm>
            <a:off x="505694" y="2143594"/>
            <a:ext cx="11249891" cy="6220918"/>
          </a:xfrm>
        </p:spPr>
        <p:txBody>
          <a:bodyPr>
            <a:normAutofit/>
          </a:bodyPr>
          <a:lstStyle/>
          <a:p>
            <a:pPr marL="0" indent="0">
              <a:buNone/>
            </a:pPr>
            <a:r>
              <a:rPr lang="en-US" sz="2400" kern="0" dirty="0">
                <a:effectLst/>
                <a:latin typeface="Arial" panose="020B0604020202020204" pitchFamily="34" charset="0"/>
                <a:ea typeface="Times New Roman" panose="02020603050405020304" pitchFamily="18" charset="0"/>
              </a:rPr>
              <a:t>Matthew 11:28-30 “Come to me, all you who are weary and burdened, and I will give you rest. 29 Take my yoke upon you and learn from me, for I am gentle and humble in heart, and you will find rest for your souls. 30 For my yoke is easy and my burden is light.”</a:t>
            </a:r>
          </a:p>
          <a:p>
            <a:pPr marL="0" indent="0">
              <a:buNone/>
            </a:pPr>
            <a:endParaRPr lang="en-US" sz="2400" kern="0" dirty="0">
              <a:latin typeface="Arial" panose="020B0604020202020204" pitchFamily="34" charset="0"/>
              <a:ea typeface="Times New Roman" panose="02020603050405020304" pitchFamily="18" charset="0"/>
            </a:endParaRPr>
          </a:p>
          <a:p>
            <a:pPr marL="0" indent="0">
              <a:buNone/>
            </a:pPr>
            <a:r>
              <a:rPr lang="en-US" sz="2400" kern="0" dirty="0" err="1">
                <a:effectLst/>
                <a:latin typeface="Arial" panose="020B0604020202020204" pitchFamily="34" charset="0"/>
                <a:ea typeface="Times New Roman" panose="02020603050405020304" pitchFamily="18" charset="0"/>
              </a:rPr>
              <a:t>Matteusevangeliet</a:t>
            </a:r>
            <a:r>
              <a:rPr lang="en-US" sz="2400" kern="0" dirty="0">
                <a:effectLst/>
                <a:latin typeface="Arial" panose="020B0604020202020204" pitchFamily="34" charset="0"/>
                <a:ea typeface="Times New Roman" panose="02020603050405020304" pitchFamily="18" charset="0"/>
              </a:rPr>
              <a:t> 11:28-30 Kom till </a:t>
            </a:r>
            <a:r>
              <a:rPr lang="en-US" sz="2400" kern="0" dirty="0" err="1">
                <a:effectLst/>
                <a:latin typeface="Arial" panose="020B0604020202020204" pitchFamily="34" charset="0"/>
                <a:ea typeface="Times New Roman" panose="02020603050405020304" pitchFamily="18" charset="0"/>
              </a:rPr>
              <a:t>mig</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alla</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ni</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som</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arbetar</a:t>
            </a:r>
            <a:r>
              <a:rPr lang="en-US" sz="2400" kern="0" dirty="0">
                <a:effectLst/>
                <a:latin typeface="Arial" panose="020B0604020202020204" pitchFamily="34" charset="0"/>
                <a:ea typeface="Times New Roman" panose="02020603050405020304" pitchFamily="18" charset="0"/>
              </a:rPr>
              <a:t>[a] </a:t>
            </a:r>
            <a:r>
              <a:rPr lang="en-US" sz="2400" kern="0" dirty="0" err="1">
                <a:effectLst/>
                <a:latin typeface="Arial" panose="020B0604020202020204" pitchFamily="34" charset="0"/>
                <a:ea typeface="Times New Roman" panose="02020603050405020304" pitchFamily="18" charset="0"/>
              </a:rPr>
              <a:t>och</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är</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tyngda</a:t>
            </a:r>
            <a:r>
              <a:rPr lang="en-US" sz="2400" kern="0" dirty="0">
                <a:effectLst/>
                <a:latin typeface="Arial" panose="020B0604020202020204" pitchFamily="34" charset="0"/>
                <a:ea typeface="Times New Roman" panose="02020603050405020304" pitchFamily="18" charset="0"/>
              </a:rPr>
              <a:t> av </a:t>
            </a:r>
            <a:r>
              <a:rPr lang="en-US" sz="2400" kern="0" dirty="0" err="1">
                <a:effectLst/>
                <a:latin typeface="Arial" panose="020B0604020202020204" pitchFamily="34" charset="0"/>
                <a:ea typeface="Times New Roman" panose="02020603050405020304" pitchFamily="18" charset="0"/>
              </a:rPr>
              <a:t>bördor</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så</a:t>
            </a:r>
            <a:r>
              <a:rPr lang="en-US" sz="2400" kern="0" dirty="0">
                <a:effectLst/>
                <a:latin typeface="Arial" panose="020B0604020202020204" pitchFamily="34" charset="0"/>
                <a:ea typeface="Times New Roman" panose="02020603050405020304" pitchFamily="18" charset="0"/>
              </a:rPr>
              <a:t> ska jag </a:t>
            </a:r>
            <a:r>
              <a:rPr lang="en-US" sz="2400" kern="0" dirty="0" err="1">
                <a:effectLst/>
                <a:latin typeface="Arial" panose="020B0604020202020204" pitchFamily="34" charset="0"/>
                <a:ea typeface="Times New Roman" panose="02020603050405020304" pitchFamily="18" charset="0"/>
              </a:rPr>
              <a:t>ge</a:t>
            </a:r>
            <a:r>
              <a:rPr lang="en-US" sz="2400" kern="0" dirty="0">
                <a:effectLst/>
                <a:latin typeface="Arial" panose="020B0604020202020204" pitchFamily="34" charset="0"/>
                <a:ea typeface="Times New Roman" panose="02020603050405020304" pitchFamily="18" charset="0"/>
              </a:rPr>
              <a:t> er </a:t>
            </a:r>
            <a:r>
              <a:rPr lang="en-US" sz="2400" kern="0" dirty="0" err="1">
                <a:effectLst/>
                <a:latin typeface="Arial" panose="020B0604020202020204" pitchFamily="34" charset="0"/>
                <a:ea typeface="Times New Roman" panose="02020603050405020304" pitchFamily="18" charset="0"/>
              </a:rPr>
              <a:t>vila</a:t>
            </a:r>
            <a:r>
              <a:rPr lang="en-US" sz="2400" kern="0" dirty="0">
                <a:effectLst/>
                <a:latin typeface="Arial" panose="020B0604020202020204" pitchFamily="34" charset="0"/>
                <a:ea typeface="Times New Roman" panose="02020603050405020304" pitchFamily="18" charset="0"/>
              </a:rPr>
              <a:t>. 29  Ta </a:t>
            </a:r>
            <a:r>
              <a:rPr lang="en-US" sz="2400" kern="0" dirty="0" err="1">
                <a:effectLst/>
                <a:latin typeface="Arial" panose="020B0604020202020204" pitchFamily="34" charset="0"/>
                <a:ea typeface="Times New Roman" panose="02020603050405020304" pitchFamily="18" charset="0"/>
              </a:rPr>
              <a:t>på</a:t>
            </a:r>
            <a:r>
              <a:rPr lang="en-US" sz="2400" kern="0" dirty="0">
                <a:effectLst/>
                <a:latin typeface="Arial" panose="020B0604020202020204" pitchFamily="34" charset="0"/>
                <a:ea typeface="Times New Roman" panose="02020603050405020304" pitchFamily="18" charset="0"/>
              </a:rPr>
              <a:t> er mitt ok </a:t>
            </a:r>
            <a:r>
              <a:rPr lang="en-US" sz="2400" kern="0" dirty="0" err="1">
                <a:effectLst/>
                <a:latin typeface="Arial" panose="020B0604020202020204" pitchFamily="34" charset="0"/>
                <a:ea typeface="Times New Roman" panose="02020603050405020304" pitchFamily="18" charset="0"/>
              </a:rPr>
              <a:t>och</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lär</a:t>
            </a:r>
            <a:r>
              <a:rPr lang="en-US" sz="2400" kern="0" dirty="0">
                <a:effectLst/>
                <a:latin typeface="Arial" panose="020B0604020202020204" pitchFamily="34" charset="0"/>
                <a:ea typeface="Times New Roman" panose="02020603050405020304" pitchFamily="18" charset="0"/>
              </a:rPr>
              <a:t> av </a:t>
            </a:r>
            <a:r>
              <a:rPr lang="en-US" sz="2400" kern="0" dirty="0" err="1">
                <a:effectLst/>
                <a:latin typeface="Arial" panose="020B0604020202020204" pitchFamily="34" charset="0"/>
                <a:ea typeface="Times New Roman" panose="02020603050405020304" pitchFamily="18" charset="0"/>
              </a:rPr>
              <a:t>mig</a:t>
            </a:r>
            <a:r>
              <a:rPr lang="en-US" sz="2400" kern="0" dirty="0">
                <a:effectLst/>
                <a:latin typeface="Arial" panose="020B0604020202020204" pitchFamily="34" charset="0"/>
                <a:ea typeface="Times New Roman" panose="02020603050405020304" pitchFamily="18" charset="0"/>
              </a:rPr>
              <a:t>, för jag </a:t>
            </a:r>
            <a:r>
              <a:rPr lang="en-US" sz="2400" kern="0" dirty="0" err="1">
                <a:effectLst/>
                <a:latin typeface="Arial" panose="020B0604020202020204" pitchFamily="34" charset="0"/>
                <a:ea typeface="Times New Roman" panose="02020603050405020304" pitchFamily="18" charset="0"/>
              </a:rPr>
              <a:t>är</a:t>
            </a:r>
            <a:r>
              <a:rPr lang="en-US" sz="2400" kern="0" dirty="0">
                <a:effectLst/>
                <a:latin typeface="Arial" panose="020B0604020202020204" pitchFamily="34" charset="0"/>
                <a:ea typeface="Times New Roman" panose="02020603050405020304" pitchFamily="18" charset="0"/>
              </a:rPr>
              <a:t> mild </a:t>
            </a:r>
            <a:r>
              <a:rPr lang="en-US" sz="2400" kern="0" dirty="0" err="1">
                <a:effectLst/>
                <a:latin typeface="Arial" panose="020B0604020202020204" pitchFamily="34" charset="0"/>
                <a:ea typeface="Times New Roman" panose="02020603050405020304" pitchFamily="18" charset="0"/>
              </a:rPr>
              <a:t>och</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ödmjuk</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i</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hjärtat</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Då</a:t>
            </a:r>
            <a:r>
              <a:rPr lang="en-US" sz="2400" kern="0" dirty="0">
                <a:effectLst/>
                <a:latin typeface="Arial" panose="020B0604020202020204" pitchFamily="34" charset="0"/>
                <a:ea typeface="Times New Roman" panose="02020603050405020304" pitchFamily="18" charset="0"/>
              </a:rPr>
              <a:t> ska </a:t>
            </a:r>
            <a:r>
              <a:rPr lang="en-US" sz="2400" kern="0" dirty="0" err="1">
                <a:effectLst/>
                <a:latin typeface="Arial" panose="020B0604020202020204" pitchFamily="34" charset="0"/>
                <a:ea typeface="Times New Roman" panose="02020603050405020304" pitchFamily="18" charset="0"/>
              </a:rPr>
              <a:t>ni</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finna</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ro</a:t>
            </a:r>
            <a:r>
              <a:rPr lang="en-US" sz="2400" kern="0" dirty="0">
                <a:effectLst/>
                <a:latin typeface="Arial" panose="020B0604020202020204" pitchFamily="34" charset="0"/>
                <a:ea typeface="Times New Roman" panose="02020603050405020304" pitchFamily="18" charset="0"/>
              </a:rPr>
              <a:t> för era </a:t>
            </a:r>
            <a:r>
              <a:rPr lang="en-US" sz="2400" kern="0" dirty="0" err="1">
                <a:effectLst/>
                <a:latin typeface="Arial" panose="020B0604020202020204" pitchFamily="34" charset="0"/>
                <a:ea typeface="Times New Roman" panose="02020603050405020304" pitchFamily="18" charset="0"/>
              </a:rPr>
              <a:t>själar</a:t>
            </a:r>
            <a:r>
              <a:rPr lang="en-US" sz="2400" kern="0" dirty="0">
                <a:effectLst/>
                <a:latin typeface="Arial" panose="020B0604020202020204" pitchFamily="34" charset="0"/>
                <a:ea typeface="Times New Roman" panose="02020603050405020304" pitchFamily="18" charset="0"/>
              </a:rPr>
              <a:t>, 30  för mitt ok </a:t>
            </a:r>
            <a:r>
              <a:rPr lang="en-US" sz="2400" kern="0" dirty="0" err="1">
                <a:effectLst/>
                <a:latin typeface="Arial" panose="020B0604020202020204" pitchFamily="34" charset="0"/>
                <a:ea typeface="Times New Roman" panose="02020603050405020304" pitchFamily="18" charset="0"/>
              </a:rPr>
              <a:t>är</a:t>
            </a:r>
            <a:r>
              <a:rPr lang="en-US" sz="2400" kern="0" dirty="0">
                <a:effectLst/>
                <a:latin typeface="Arial" panose="020B0604020202020204" pitchFamily="34" charset="0"/>
                <a:ea typeface="Times New Roman" panose="02020603050405020304" pitchFamily="18" charset="0"/>
              </a:rPr>
              <a:t> milt </a:t>
            </a:r>
            <a:r>
              <a:rPr lang="en-US" sz="2400" kern="0" dirty="0" err="1">
                <a:effectLst/>
                <a:latin typeface="Arial" panose="020B0604020202020204" pitchFamily="34" charset="0"/>
                <a:ea typeface="Times New Roman" panose="02020603050405020304" pitchFamily="18" charset="0"/>
              </a:rPr>
              <a:t>och</a:t>
            </a:r>
            <a:r>
              <a:rPr lang="en-US" sz="2400" kern="0" dirty="0">
                <a:effectLst/>
                <a:latin typeface="Arial" panose="020B0604020202020204" pitchFamily="34" charset="0"/>
                <a:ea typeface="Times New Roman" panose="02020603050405020304" pitchFamily="18" charset="0"/>
              </a:rPr>
              <a:t> min </a:t>
            </a:r>
            <a:r>
              <a:rPr lang="en-US" sz="2400" kern="0" dirty="0" err="1">
                <a:effectLst/>
                <a:latin typeface="Arial" panose="020B0604020202020204" pitchFamily="34" charset="0"/>
                <a:ea typeface="Times New Roman" panose="02020603050405020304" pitchFamily="18" charset="0"/>
              </a:rPr>
              <a:t>börda</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är</a:t>
            </a:r>
            <a:r>
              <a:rPr lang="en-US" sz="2400" kern="0" dirty="0">
                <a:effectLst/>
                <a:latin typeface="Arial" panose="020B0604020202020204" pitchFamily="34" charset="0"/>
                <a:ea typeface="Times New Roman" panose="02020603050405020304" pitchFamily="18" charset="0"/>
              </a:rPr>
              <a:t> </a:t>
            </a:r>
            <a:r>
              <a:rPr lang="en-US" sz="2400" kern="0" dirty="0" err="1">
                <a:effectLst/>
                <a:latin typeface="Arial" panose="020B0604020202020204" pitchFamily="34" charset="0"/>
                <a:ea typeface="Times New Roman" panose="02020603050405020304" pitchFamily="18" charset="0"/>
              </a:rPr>
              <a:t>lätt</a:t>
            </a:r>
            <a:r>
              <a:rPr lang="en-US" sz="2400" kern="0" dirty="0">
                <a:effectLst/>
                <a:latin typeface="Arial" panose="020B0604020202020204" pitchFamily="34" charset="0"/>
                <a:ea typeface="Times New Roman" panose="02020603050405020304" pitchFamily="18" charset="0"/>
              </a:rPr>
              <a:t>."</a:t>
            </a:r>
          </a:p>
          <a:p>
            <a:pPr marL="0" indent="0">
              <a:buNone/>
            </a:pPr>
            <a:endParaRPr lang="en-US" sz="2400" kern="0" dirty="0">
              <a:effectLst/>
              <a:latin typeface="Arial" panose="020B0604020202020204" pitchFamily="34" charset="0"/>
              <a:ea typeface="Times New Roman" panose="02020603050405020304" pitchFamily="18" charset="0"/>
            </a:endParaRPr>
          </a:p>
          <a:p>
            <a:pPr marL="0" indent="0">
              <a:buNone/>
            </a:pPr>
            <a:endParaRPr lang="en-US" sz="2400" kern="0" dirty="0">
              <a:effectLst/>
              <a:latin typeface="Arial" panose="020B0604020202020204" pitchFamily="34" charset="0"/>
              <a:ea typeface="Times New Roman" panose="02020603050405020304" pitchFamily="18" charset="0"/>
            </a:endParaRPr>
          </a:p>
          <a:p>
            <a:pPr marL="0" indent="0">
              <a:buNone/>
            </a:pPr>
            <a:endParaRPr lang="en-US" sz="2400" kern="0" dirty="0">
              <a:effectLst/>
              <a:latin typeface="Arial" panose="020B0604020202020204" pitchFamily="34" charset="0"/>
              <a:ea typeface="Times New Roman" panose="02020603050405020304" pitchFamily="18" charset="0"/>
            </a:endParaRPr>
          </a:p>
        </p:txBody>
      </p:sp>
      <p:sp>
        <p:nvSpPr>
          <p:cNvPr id="3" name="Content Placeholder 3">
            <a:extLst>
              <a:ext uri="{FF2B5EF4-FFF2-40B4-BE49-F238E27FC236}">
                <a16:creationId xmlns:a16="http://schemas.microsoft.com/office/drawing/2014/main" id="{8FBE055D-C61B-76F7-463C-E1219070D788}"/>
              </a:ext>
            </a:extLst>
          </p:cNvPr>
          <p:cNvSpPr txBox="1">
            <a:spLocks/>
          </p:cNvSpPr>
          <p:nvPr/>
        </p:nvSpPr>
        <p:spPr>
          <a:xfrm>
            <a:off x="620955" y="467194"/>
            <a:ext cx="11249891" cy="16764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AutoNum type="arabicPeriod"/>
            </a:pPr>
            <a:r>
              <a:rPr lang="en-US" sz="3000" b="1" kern="0" dirty="0">
                <a:effectLst/>
                <a:latin typeface="Elephant Pro" pitchFamily="2" charset="0"/>
                <a:ea typeface="Times New Roman" panose="02020603050405020304" pitchFamily="18" charset="0"/>
              </a:rPr>
              <a:t>Provide mentorship and guidance </a:t>
            </a:r>
          </a:p>
          <a:p>
            <a:pPr marL="0" indent="0">
              <a:buNone/>
            </a:pPr>
            <a:r>
              <a:rPr lang="en-US" sz="3000" b="1" kern="0" dirty="0">
                <a:effectLst/>
                <a:latin typeface="Elephant Pro" pitchFamily="2" charset="0"/>
                <a:ea typeface="Times New Roman" panose="02020603050405020304" pitchFamily="18" charset="0"/>
              </a:rPr>
              <a:t>Ge </a:t>
            </a:r>
            <a:r>
              <a:rPr lang="en-US" sz="3000" b="1" kern="0" dirty="0" err="1">
                <a:effectLst/>
                <a:latin typeface="Elephant Pro" pitchFamily="2" charset="0"/>
                <a:ea typeface="Times New Roman" panose="02020603050405020304" pitchFamily="18" charset="0"/>
              </a:rPr>
              <a:t>mentorskap</a:t>
            </a:r>
            <a:r>
              <a:rPr lang="en-US" sz="3000" b="1" kern="0" dirty="0">
                <a:effectLst/>
                <a:latin typeface="Elephant Pro" pitchFamily="2" charset="0"/>
                <a:ea typeface="Times New Roman" panose="02020603050405020304" pitchFamily="18" charset="0"/>
              </a:rPr>
              <a:t> </a:t>
            </a:r>
            <a:r>
              <a:rPr lang="en-US" sz="3000" b="1" kern="0" dirty="0" err="1">
                <a:effectLst/>
                <a:latin typeface="Elephant Pro" pitchFamily="2" charset="0"/>
                <a:ea typeface="Times New Roman" panose="02020603050405020304" pitchFamily="18" charset="0"/>
              </a:rPr>
              <a:t>och</a:t>
            </a:r>
            <a:r>
              <a:rPr lang="en-US" sz="3000" b="1" kern="0" dirty="0">
                <a:effectLst/>
                <a:latin typeface="Elephant Pro" pitchFamily="2" charset="0"/>
                <a:ea typeface="Times New Roman" panose="02020603050405020304" pitchFamily="18" charset="0"/>
              </a:rPr>
              <a:t> </a:t>
            </a:r>
            <a:r>
              <a:rPr lang="en-US" sz="3000" b="1" kern="0" dirty="0" err="1">
                <a:effectLst/>
                <a:latin typeface="Elephant Pro" pitchFamily="2" charset="0"/>
                <a:ea typeface="Times New Roman" panose="02020603050405020304" pitchFamily="18" charset="0"/>
              </a:rPr>
              <a:t>vägledning</a:t>
            </a:r>
            <a:r>
              <a:rPr lang="en-US" sz="3000" b="1" kern="0" dirty="0">
                <a:effectLst/>
                <a:latin typeface="Elephant Pro" pitchFamily="2" charset="0"/>
                <a:ea typeface="Times New Roman" panose="02020603050405020304" pitchFamily="18" charset="0"/>
              </a:rPr>
              <a:t> </a:t>
            </a:r>
          </a:p>
          <a:p>
            <a:pPr marL="0" indent="0">
              <a:buNone/>
            </a:pPr>
            <a:br>
              <a:rPr lang="en-US" sz="3000" kern="0" dirty="0">
                <a:latin typeface="Elephant Pro" pitchFamily="2" charset="0"/>
                <a:ea typeface="Times New Roman" panose="02020603050405020304" pitchFamily="18" charset="0"/>
              </a:rPr>
            </a:br>
            <a:endParaRPr lang="en-US" sz="3000" i="1" dirty="0">
              <a:latin typeface="Elephant Pro" pitchFamily="2" charset="0"/>
              <a:ea typeface="Times New Roman" panose="02020603050405020304" pitchFamily="18" charset="0"/>
              <a:cs typeface="Arial" panose="020B0604020202020204" pitchFamily="34" charset="0"/>
            </a:endParaRPr>
          </a:p>
        </p:txBody>
      </p:sp>
      <p:sp>
        <p:nvSpPr>
          <p:cNvPr id="5" name="TextBox 4">
            <a:extLst>
              <a:ext uri="{FF2B5EF4-FFF2-40B4-BE49-F238E27FC236}">
                <a16:creationId xmlns:a16="http://schemas.microsoft.com/office/drawing/2014/main" id="{3E0FC9BF-7C41-BACA-D8AD-7E0FB891E0AA}"/>
              </a:ext>
            </a:extLst>
          </p:cNvPr>
          <p:cNvSpPr txBox="1"/>
          <p:nvPr/>
        </p:nvSpPr>
        <p:spPr>
          <a:xfrm>
            <a:off x="9843877" y="954800"/>
            <a:ext cx="2026969" cy="707886"/>
          </a:xfrm>
          <a:prstGeom prst="rect">
            <a:avLst/>
          </a:prstGeom>
          <a:noFill/>
          <a:ln w="50800">
            <a:solidFill>
              <a:schemeClr val="tx1"/>
            </a:solidFill>
          </a:ln>
        </p:spPr>
        <p:txBody>
          <a:bodyPr wrap="square" rtlCol="0">
            <a:spAutoFit/>
          </a:bodyPr>
          <a:lstStyle/>
          <a:p>
            <a:r>
              <a:rPr lang="en-US" sz="4000" dirty="0">
                <a:latin typeface="Elephant Pro" pitchFamily="2" charset="0"/>
              </a:rPr>
              <a:t>GEN Z</a:t>
            </a:r>
          </a:p>
        </p:txBody>
      </p:sp>
    </p:spTree>
    <p:extLst>
      <p:ext uri="{BB962C8B-B14F-4D97-AF65-F5344CB8AC3E}">
        <p14:creationId xmlns:p14="http://schemas.microsoft.com/office/powerpoint/2010/main" val="272328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FB57EB-F099-0134-BE8D-B95738C6C40B}"/>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50A1EB54-D46D-69A0-153C-6D28F85A7C66}"/>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DCCF8C91-A409-2FF8-E14A-D334BE6A00E2}"/>
              </a:ext>
            </a:extLst>
          </p:cNvPr>
          <p:cNvSpPr>
            <a:spLocks noGrp="1"/>
          </p:cNvSpPr>
          <p:nvPr>
            <p:ph idx="1"/>
          </p:nvPr>
        </p:nvSpPr>
        <p:spPr>
          <a:xfrm>
            <a:off x="505694" y="1933730"/>
            <a:ext cx="11249891" cy="4572001"/>
          </a:xfrm>
        </p:spPr>
        <p:txBody>
          <a:bodyPr>
            <a:normAutofit/>
          </a:bodyPr>
          <a:lstStyle/>
          <a:p>
            <a:pPr marL="0" indent="0">
              <a:buNone/>
            </a:pPr>
            <a:r>
              <a:rPr lang="en-US" sz="2400" kern="0" dirty="0">
                <a:latin typeface="Arial" panose="020B0604020202020204" pitchFamily="34" charset="0"/>
                <a:ea typeface="Times New Roman" panose="02020603050405020304" pitchFamily="18" charset="0"/>
              </a:rPr>
              <a:t>Romans 8:18: "I consider that our present sufferings are not worth comparing with the glory that will be revealed in us.”</a:t>
            </a:r>
          </a:p>
          <a:p>
            <a:pPr marL="0" indent="0">
              <a:buNone/>
            </a:pPr>
            <a:endParaRPr lang="en-US" sz="2400" kern="0" dirty="0">
              <a:latin typeface="Arial" panose="020B0604020202020204" pitchFamily="34" charset="0"/>
              <a:ea typeface="Times New Roman" panose="02020603050405020304" pitchFamily="18" charset="0"/>
            </a:endParaRPr>
          </a:p>
          <a:p>
            <a:pPr marL="0" indent="0">
              <a:buNone/>
            </a:pPr>
            <a:r>
              <a:rPr lang="en-US" sz="2400" kern="0" dirty="0" err="1">
                <a:latin typeface="Arial" panose="020B0604020202020204" pitchFamily="34" charset="0"/>
                <a:ea typeface="Times New Roman" panose="02020603050405020304" pitchFamily="18" charset="0"/>
              </a:rPr>
              <a:t>Romarbrevet</a:t>
            </a:r>
            <a:r>
              <a:rPr lang="en-US" sz="2400" kern="0" dirty="0">
                <a:latin typeface="Arial" panose="020B0604020202020204" pitchFamily="34" charset="0"/>
                <a:ea typeface="Times New Roman" panose="02020603050405020304" pitchFamily="18" charset="0"/>
              </a:rPr>
              <a:t> 8:18  Jag </a:t>
            </a:r>
            <a:r>
              <a:rPr lang="en-US" sz="2400" kern="0" dirty="0" err="1">
                <a:latin typeface="Arial" panose="020B0604020202020204" pitchFamily="34" charset="0"/>
                <a:ea typeface="Times New Roman" panose="02020603050405020304" pitchFamily="18" charset="0"/>
              </a:rPr>
              <a:t>menar</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att</a:t>
            </a:r>
            <a:r>
              <a:rPr lang="en-US" sz="2400" kern="0" dirty="0">
                <a:latin typeface="Arial" panose="020B0604020202020204" pitchFamily="34" charset="0"/>
                <a:ea typeface="Times New Roman" panose="02020603050405020304" pitchFamily="18" charset="0"/>
              </a:rPr>
              <a:t> den </a:t>
            </a:r>
            <a:r>
              <a:rPr lang="en-US" sz="2400" kern="0" dirty="0" err="1">
                <a:latin typeface="Arial" panose="020B0604020202020204" pitchFamily="34" charset="0"/>
                <a:ea typeface="Times New Roman" panose="02020603050405020304" pitchFamily="18" charset="0"/>
              </a:rPr>
              <a:t>här</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tidens</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lidanden</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inte</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kan</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jämföras</a:t>
            </a:r>
            <a:r>
              <a:rPr lang="en-US" sz="2400" kern="0" dirty="0">
                <a:latin typeface="Arial" panose="020B0604020202020204" pitchFamily="34" charset="0"/>
                <a:ea typeface="Times New Roman" panose="02020603050405020304" pitchFamily="18" charset="0"/>
              </a:rPr>
              <a:t> med den </a:t>
            </a:r>
            <a:r>
              <a:rPr lang="en-US" sz="2400" kern="0" dirty="0" err="1">
                <a:latin typeface="Arial" panose="020B0604020202020204" pitchFamily="34" charset="0"/>
                <a:ea typeface="Times New Roman" panose="02020603050405020304" pitchFamily="18" charset="0"/>
              </a:rPr>
              <a:t>härlighet</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som</a:t>
            </a:r>
            <a:r>
              <a:rPr lang="en-US" sz="2400" kern="0" dirty="0">
                <a:latin typeface="Arial" panose="020B0604020202020204" pitchFamily="34" charset="0"/>
                <a:ea typeface="Times New Roman" panose="02020603050405020304" pitchFamily="18" charset="0"/>
              </a:rPr>
              <a:t> ska </a:t>
            </a:r>
            <a:r>
              <a:rPr lang="en-US" sz="2400" kern="0" dirty="0" err="1">
                <a:latin typeface="Arial" panose="020B0604020202020204" pitchFamily="34" charset="0"/>
                <a:ea typeface="Times New Roman" panose="02020603050405020304" pitchFamily="18" charset="0"/>
              </a:rPr>
              <a:t>uppenbaras</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och</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bli</a:t>
            </a:r>
            <a:r>
              <a:rPr lang="en-US" sz="2400" kern="0" dirty="0">
                <a:latin typeface="Arial" panose="020B0604020202020204" pitchFamily="34" charset="0"/>
                <a:ea typeface="Times New Roman" panose="02020603050405020304" pitchFamily="18" charset="0"/>
              </a:rPr>
              <a:t> </a:t>
            </a:r>
            <a:r>
              <a:rPr lang="en-US" sz="2400" kern="0" dirty="0" err="1">
                <a:latin typeface="Arial" panose="020B0604020202020204" pitchFamily="34" charset="0"/>
                <a:ea typeface="Times New Roman" panose="02020603050405020304" pitchFamily="18" charset="0"/>
              </a:rPr>
              <a:t>vår</a:t>
            </a:r>
            <a:r>
              <a:rPr lang="en-US" sz="2400" kern="0" dirty="0">
                <a:latin typeface="Arial" panose="020B0604020202020204" pitchFamily="34" charset="0"/>
                <a:ea typeface="Times New Roman" panose="02020603050405020304" pitchFamily="18" charset="0"/>
              </a:rPr>
              <a:t>. </a:t>
            </a:r>
          </a:p>
          <a:p>
            <a:pPr marL="0" indent="0">
              <a:buNone/>
            </a:pPr>
            <a:br>
              <a:rPr lang="en-US" sz="2400" kern="0" dirty="0">
                <a:latin typeface="Arial" panose="020B0604020202020204" pitchFamily="34" charset="0"/>
                <a:ea typeface="Times New Roman" panose="02020603050405020304" pitchFamily="18" charset="0"/>
              </a:rPr>
            </a:br>
            <a:endParaRPr lang="en-US" sz="2400" kern="0" dirty="0">
              <a:effectLst/>
              <a:latin typeface="Arial" panose="020B0604020202020204" pitchFamily="34" charset="0"/>
              <a:ea typeface="Times New Roman" panose="02020603050405020304" pitchFamily="18" charset="0"/>
            </a:endParaRPr>
          </a:p>
        </p:txBody>
      </p:sp>
      <p:sp>
        <p:nvSpPr>
          <p:cNvPr id="2" name="Content Placeholder 3">
            <a:extLst>
              <a:ext uri="{FF2B5EF4-FFF2-40B4-BE49-F238E27FC236}">
                <a16:creationId xmlns:a16="http://schemas.microsoft.com/office/drawing/2014/main" id="{E3620A76-1567-4025-1277-3048DF924673}"/>
              </a:ext>
            </a:extLst>
          </p:cNvPr>
          <p:cNvSpPr txBox="1">
            <a:spLocks/>
          </p:cNvSpPr>
          <p:nvPr/>
        </p:nvSpPr>
        <p:spPr>
          <a:xfrm>
            <a:off x="471054" y="482184"/>
            <a:ext cx="11249891" cy="16764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000" b="1" kern="0" dirty="0">
                <a:effectLst/>
                <a:latin typeface="Elephant Pro" pitchFamily="2" charset="0"/>
                <a:ea typeface="Times New Roman" panose="02020603050405020304" pitchFamily="18" charset="0"/>
              </a:rPr>
              <a:t>2. Create digital-friendly resources </a:t>
            </a:r>
          </a:p>
          <a:p>
            <a:pPr marL="0" indent="0">
              <a:buNone/>
            </a:pPr>
            <a:r>
              <a:rPr lang="en-US" sz="3000" b="1" kern="0" dirty="0">
                <a:effectLst/>
                <a:latin typeface="Elephant Pro" pitchFamily="2" charset="0"/>
                <a:ea typeface="Times New Roman" panose="02020603050405020304" pitchFamily="18" charset="0"/>
              </a:rPr>
              <a:t>Skapa </a:t>
            </a:r>
            <a:r>
              <a:rPr lang="en-US" sz="3000" b="1" kern="0" dirty="0" err="1">
                <a:effectLst/>
                <a:latin typeface="Elephant Pro" pitchFamily="2" charset="0"/>
                <a:ea typeface="Times New Roman" panose="02020603050405020304" pitchFamily="18" charset="0"/>
              </a:rPr>
              <a:t>resurser</a:t>
            </a:r>
            <a:r>
              <a:rPr lang="en-US" sz="3000" b="1" kern="0" dirty="0">
                <a:effectLst/>
                <a:latin typeface="Elephant Pro" pitchFamily="2" charset="0"/>
                <a:ea typeface="Times New Roman" panose="02020603050405020304" pitchFamily="18" charset="0"/>
              </a:rPr>
              <a:t> </a:t>
            </a:r>
            <a:r>
              <a:rPr lang="en-US" sz="3000" b="1" kern="0" dirty="0" err="1">
                <a:effectLst/>
                <a:latin typeface="Elephant Pro" pitchFamily="2" charset="0"/>
                <a:ea typeface="Times New Roman" panose="02020603050405020304" pitchFamily="18" charset="0"/>
              </a:rPr>
              <a:t>som</a:t>
            </a:r>
            <a:r>
              <a:rPr lang="en-US" sz="3000" b="1" kern="0" dirty="0">
                <a:effectLst/>
                <a:latin typeface="Elephant Pro" pitchFamily="2" charset="0"/>
                <a:ea typeface="Times New Roman" panose="02020603050405020304" pitchFamily="18" charset="0"/>
              </a:rPr>
              <a:t> </a:t>
            </a:r>
            <a:r>
              <a:rPr lang="en-US" sz="3000" b="1" kern="0" dirty="0" err="1">
                <a:effectLst/>
                <a:latin typeface="Elephant Pro" pitchFamily="2" charset="0"/>
                <a:ea typeface="Times New Roman" panose="02020603050405020304" pitchFamily="18" charset="0"/>
              </a:rPr>
              <a:t>är</a:t>
            </a:r>
            <a:r>
              <a:rPr lang="en-US" sz="3000" b="1" kern="0" dirty="0">
                <a:effectLst/>
                <a:latin typeface="Elephant Pro" pitchFamily="2" charset="0"/>
                <a:ea typeface="Times New Roman" panose="02020603050405020304" pitchFamily="18" charset="0"/>
              </a:rPr>
              <a:t> </a:t>
            </a:r>
            <a:r>
              <a:rPr lang="en-US" sz="3000" b="1" kern="0" dirty="0" err="1">
                <a:effectLst/>
                <a:latin typeface="Elephant Pro" pitchFamily="2" charset="0"/>
                <a:ea typeface="Times New Roman" panose="02020603050405020304" pitchFamily="18" charset="0"/>
              </a:rPr>
              <a:t>digitalt</a:t>
            </a:r>
            <a:r>
              <a:rPr lang="en-US" sz="3000" b="1" kern="0" dirty="0">
                <a:effectLst/>
                <a:latin typeface="Elephant Pro" pitchFamily="2" charset="0"/>
                <a:ea typeface="Times New Roman" panose="02020603050405020304" pitchFamily="18" charset="0"/>
              </a:rPr>
              <a:t> </a:t>
            </a:r>
            <a:r>
              <a:rPr lang="en-US" sz="3000" b="1" kern="0" dirty="0" err="1">
                <a:effectLst/>
                <a:latin typeface="Elephant Pro" pitchFamily="2" charset="0"/>
                <a:ea typeface="Times New Roman" panose="02020603050405020304" pitchFamily="18" charset="0"/>
              </a:rPr>
              <a:t>vänliga</a:t>
            </a:r>
            <a:r>
              <a:rPr lang="en-US" sz="3000" dirty="0">
                <a:effectLst/>
              </a:rPr>
              <a:t> </a:t>
            </a:r>
            <a:br>
              <a:rPr lang="en-US" sz="3000" kern="0" dirty="0">
                <a:latin typeface="Arial" panose="020B0604020202020204" pitchFamily="34" charset="0"/>
                <a:ea typeface="Times New Roman" panose="02020603050405020304" pitchFamily="18" charset="0"/>
              </a:rPr>
            </a:br>
            <a:endParaRPr lang="en-US" sz="3000" i="1" dirty="0">
              <a:latin typeface="Arial" panose="020B0604020202020204" pitchFamily="34" charset="0"/>
              <a:ea typeface="Times New Roman" panose="02020603050405020304" pitchFamily="18" charset="0"/>
              <a:cs typeface="Arial" panose="020B0604020202020204" pitchFamily="34" charset="0"/>
            </a:endParaRPr>
          </a:p>
        </p:txBody>
      </p:sp>
      <p:sp>
        <p:nvSpPr>
          <p:cNvPr id="3" name="TextBox 2">
            <a:extLst>
              <a:ext uri="{FF2B5EF4-FFF2-40B4-BE49-F238E27FC236}">
                <a16:creationId xmlns:a16="http://schemas.microsoft.com/office/drawing/2014/main" id="{FCF25095-24A9-8F97-B200-3CC89F0684BB}"/>
              </a:ext>
            </a:extLst>
          </p:cNvPr>
          <p:cNvSpPr txBox="1"/>
          <p:nvPr/>
        </p:nvSpPr>
        <p:spPr>
          <a:xfrm>
            <a:off x="9843877" y="954800"/>
            <a:ext cx="2026969" cy="707886"/>
          </a:xfrm>
          <a:prstGeom prst="rect">
            <a:avLst/>
          </a:prstGeom>
          <a:noFill/>
          <a:ln w="50800">
            <a:solidFill>
              <a:schemeClr val="tx1"/>
            </a:solidFill>
          </a:ln>
        </p:spPr>
        <p:txBody>
          <a:bodyPr wrap="square" rtlCol="0">
            <a:spAutoFit/>
          </a:bodyPr>
          <a:lstStyle/>
          <a:p>
            <a:r>
              <a:rPr lang="en-US" sz="4000" dirty="0">
                <a:latin typeface="Elephant Pro" pitchFamily="2" charset="0"/>
              </a:rPr>
              <a:t>GEN Z</a:t>
            </a:r>
          </a:p>
        </p:txBody>
      </p:sp>
    </p:spTree>
    <p:extLst>
      <p:ext uri="{BB962C8B-B14F-4D97-AF65-F5344CB8AC3E}">
        <p14:creationId xmlns:p14="http://schemas.microsoft.com/office/powerpoint/2010/main" val="301336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B8839-C7CE-DAB2-178B-44D07CD114E0}"/>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FBA7D0DE-188C-E35A-DFD8-FAAEFB83F0A8}"/>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B8BA4067-7510-76DB-DB14-C10BDAF6A791}"/>
              </a:ext>
            </a:extLst>
          </p:cNvPr>
          <p:cNvSpPr>
            <a:spLocks noGrp="1"/>
          </p:cNvSpPr>
          <p:nvPr>
            <p:ph idx="1"/>
          </p:nvPr>
        </p:nvSpPr>
        <p:spPr>
          <a:xfrm>
            <a:off x="505694" y="2164929"/>
            <a:ext cx="11249891" cy="4766872"/>
          </a:xfrm>
        </p:spPr>
        <p:txBody>
          <a:bodyPr>
            <a:normAutofit/>
          </a:bodyPr>
          <a:lstStyle/>
          <a:p>
            <a:pPr marL="0" indent="0">
              <a:buNone/>
            </a:pPr>
            <a:r>
              <a:rPr lang="en-US" sz="2400" i="1" kern="0" dirty="0">
                <a:effectLst/>
                <a:latin typeface="Arial" panose="020B0604020202020204" pitchFamily="34" charset="0"/>
                <a:ea typeface="Times New Roman" panose="02020603050405020304" pitchFamily="18" charset="0"/>
                <a:cs typeface="Arial" panose="020B0604020202020204" pitchFamily="34" charset="0"/>
              </a:rPr>
              <a:t>Micah 6:8 He has shown you, O mortal, what is good.</a:t>
            </a:r>
            <a:r>
              <a:rPr lang="en-US" sz="2400" i="1" kern="0" dirty="0">
                <a:latin typeface="Arial" panose="020B0604020202020204" pitchFamily="34" charset="0"/>
                <a:ea typeface="Times New Roman" panose="02020603050405020304" pitchFamily="18" charset="0"/>
                <a:cs typeface="Arial" panose="020B0604020202020204" pitchFamily="34" charset="0"/>
              </a:rPr>
              <a:t> </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And what does the Lord require of you? To act justly and to love mercy and to walk humbly with your God.</a:t>
            </a:r>
          </a:p>
          <a:p>
            <a:pPr marL="0" indent="0">
              <a:buNone/>
            </a:pPr>
            <a:endParaRPr lang="en-US" sz="2400" i="1" kern="0"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2400" i="1" kern="0" dirty="0">
                <a:effectLst/>
                <a:latin typeface="Arial" panose="020B0604020202020204" pitchFamily="34" charset="0"/>
                <a:ea typeface="Times New Roman" panose="02020603050405020304" pitchFamily="18" charset="0"/>
                <a:cs typeface="Arial" panose="020B0604020202020204" pitchFamily="34" charset="0"/>
              </a:rPr>
              <a:t>Mika 6:8 Han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har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sagt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dig, du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människa</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vad</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som</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är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gott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a:t>
            </a:r>
            <a:r>
              <a:rPr lang="en-US" sz="2400" i="1" kern="0" dirty="0">
                <a:latin typeface="Arial" panose="020B0604020202020204" pitchFamily="34" charset="0"/>
                <a:ea typeface="Times New Roman" panose="02020603050405020304" pitchFamily="18" charset="0"/>
                <a:cs typeface="Arial" panose="020B0604020202020204" pitchFamily="34" charset="0"/>
              </a:rPr>
              <a:t> </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Vad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begär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Herren av dig</a:t>
            </a:r>
            <a:r>
              <a:rPr lang="en-US" sz="2400" i="1" kern="0" dirty="0">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annat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än</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att</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du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gör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det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rätta</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älskar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barmhärtighet</a:t>
            </a:r>
            <a:r>
              <a:rPr lang="en-US" sz="2400" i="1" kern="0" dirty="0">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och</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vandrar</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i</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 </a:t>
            </a:r>
            <a:r>
              <a:rPr lang="en-US" sz="2400" i="1" kern="0" dirty="0" err="1">
                <a:effectLst/>
                <a:latin typeface="Arial" panose="020B0604020202020204" pitchFamily="34" charset="0"/>
                <a:ea typeface="Times New Roman" panose="02020603050405020304" pitchFamily="18" charset="0"/>
                <a:cs typeface="Arial" panose="020B0604020202020204" pitchFamily="34" charset="0"/>
              </a:rPr>
              <a:t>ödmjukhet</a:t>
            </a:r>
            <a:r>
              <a:rPr lang="en-US" sz="2400" i="1" kern="0" dirty="0">
                <a:latin typeface="Arial" panose="020B0604020202020204" pitchFamily="34" charset="0"/>
                <a:ea typeface="Times New Roman" panose="02020603050405020304" pitchFamily="18" charset="0"/>
                <a:cs typeface="Arial" panose="020B0604020202020204" pitchFamily="34" charset="0"/>
              </a:rPr>
              <a:t> </a:t>
            </a:r>
            <a:r>
              <a:rPr lang="en-US" sz="2400" i="1" kern="0" dirty="0">
                <a:effectLst/>
                <a:latin typeface="Arial" panose="020B0604020202020204" pitchFamily="34" charset="0"/>
                <a:ea typeface="Times New Roman" panose="02020603050405020304" pitchFamily="18" charset="0"/>
                <a:cs typeface="Arial" panose="020B0604020202020204" pitchFamily="34" charset="0"/>
              </a:rPr>
              <a:t>med din Gud?</a:t>
            </a:r>
          </a:p>
          <a:p>
            <a:pPr marL="0" indent="0">
              <a:buNone/>
            </a:pPr>
            <a:endParaRPr lang="en-US" sz="2400" i="1" kern="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sz="2400" i="1" kern="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sz="2400" i="1" kern="0" dirty="0">
              <a:effectLst/>
              <a:latin typeface="Arial" panose="020B0604020202020204" pitchFamily="34" charset="0"/>
              <a:ea typeface="Times New Roman" panose="02020603050405020304" pitchFamily="18" charset="0"/>
            </a:endParaRPr>
          </a:p>
          <a:p>
            <a:pPr marL="0" indent="0">
              <a:buNone/>
            </a:pPr>
            <a:br>
              <a:rPr lang="en-US" sz="2400" kern="0" dirty="0">
                <a:effectLst/>
                <a:latin typeface="Arial" panose="020B0604020202020204" pitchFamily="34" charset="0"/>
                <a:ea typeface="Times New Roman" panose="02020603050405020304" pitchFamily="18" charset="0"/>
              </a:rPr>
            </a:br>
            <a:endParaRPr lang="en-US" sz="2400" i="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 name="Content Placeholder 3">
            <a:extLst>
              <a:ext uri="{FF2B5EF4-FFF2-40B4-BE49-F238E27FC236}">
                <a16:creationId xmlns:a16="http://schemas.microsoft.com/office/drawing/2014/main" id="{862869DB-D9EA-583B-8FA7-EFB51FDBF31A}"/>
              </a:ext>
            </a:extLst>
          </p:cNvPr>
          <p:cNvSpPr txBox="1">
            <a:spLocks/>
          </p:cNvSpPr>
          <p:nvPr/>
        </p:nvSpPr>
        <p:spPr>
          <a:xfrm>
            <a:off x="505694" y="632084"/>
            <a:ext cx="11249891" cy="160144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900" b="1" kern="0" dirty="0">
                <a:effectLst/>
                <a:latin typeface="Elephant Pro" pitchFamily="2" charset="0"/>
                <a:ea typeface="Times New Roman" panose="02020603050405020304" pitchFamily="18" charset="0"/>
              </a:rPr>
              <a:t>3. Align faith with social justice </a:t>
            </a:r>
          </a:p>
          <a:p>
            <a:pPr marL="0" indent="0">
              <a:buNone/>
            </a:pPr>
            <a:r>
              <a:rPr lang="en-US" sz="3900" b="1" kern="0" dirty="0" err="1">
                <a:effectLst/>
                <a:latin typeface="Elephant Pro" pitchFamily="2" charset="0"/>
                <a:ea typeface="Times New Roman" panose="02020603050405020304" pitchFamily="18" charset="0"/>
              </a:rPr>
              <a:t>Koppla</a:t>
            </a:r>
            <a:r>
              <a:rPr lang="en-US" sz="3900" b="1" kern="0" dirty="0">
                <a:effectLst/>
                <a:latin typeface="Elephant Pro" pitchFamily="2" charset="0"/>
                <a:ea typeface="Times New Roman" panose="02020603050405020304" pitchFamily="18" charset="0"/>
              </a:rPr>
              <a:t> </a:t>
            </a:r>
            <a:r>
              <a:rPr lang="en-US" sz="3900" b="1" kern="0" dirty="0" err="1">
                <a:effectLst/>
                <a:latin typeface="Elephant Pro" pitchFamily="2" charset="0"/>
                <a:ea typeface="Times New Roman" panose="02020603050405020304" pitchFamily="18" charset="0"/>
              </a:rPr>
              <a:t>tro</a:t>
            </a:r>
            <a:r>
              <a:rPr lang="en-US" sz="3900" b="1" kern="0" dirty="0">
                <a:effectLst/>
                <a:latin typeface="Elephant Pro" pitchFamily="2" charset="0"/>
                <a:ea typeface="Times New Roman" panose="02020603050405020304" pitchFamily="18" charset="0"/>
              </a:rPr>
              <a:t> med social </a:t>
            </a:r>
            <a:r>
              <a:rPr lang="en-US" sz="3900" b="1" kern="0" dirty="0" err="1">
                <a:effectLst/>
                <a:latin typeface="Elephant Pro" pitchFamily="2" charset="0"/>
                <a:ea typeface="Times New Roman" panose="02020603050405020304" pitchFamily="18" charset="0"/>
              </a:rPr>
              <a:t>rättvisa</a:t>
            </a:r>
            <a:r>
              <a:rPr lang="en-US" sz="1200" dirty="0">
                <a:effectLst/>
              </a:rPr>
              <a:t> </a:t>
            </a:r>
            <a:endParaRPr lang="en-US" sz="1800" i="1" kern="0" dirty="0">
              <a:latin typeface="Arial" panose="020B0604020202020204" pitchFamily="34" charset="0"/>
              <a:ea typeface="Times New Roman" panose="02020603050405020304" pitchFamily="18" charset="0"/>
            </a:endParaRPr>
          </a:p>
          <a:p>
            <a:pPr marL="0" indent="0">
              <a:buFont typeface="Arial" panose="020B0604020202020204" pitchFamily="34" charset="0"/>
              <a:buNone/>
            </a:pPr>
            <a:br>
              <a:rPr lang="en-US" sz="1800" kern="0" dirty="0">
                <a:latin typeface="Arial" panose="020B0604020202020204" pitchFamily="34" charset="0"/>
                <a:ea typeface="Times New Roman" panose="02020603050405020304" pitchFamily="18" charset="0"/>
              </a:rPr>
            </a:br>
            <a:endParaRPr lang="en-US" i="1" dirty="0">
              <a:latin typeface="Arial" panose="020B0604020202020204" pitchFamily="34" charset="0"/>
              <a:ea typeface="Times New Roman" panose="02020603050405020304" pitchFamily="18" charset="0"/>
              <a:cs typeface="Arial" panose="020B0604020202020204" pitchFamily="34" charset="0"/>
            </a:endParaRPr>
          </a:p>
        </p:txBody>
      </p:sp>
      <p:sp>
        <p:nvSpPr>
          <p:cNvPr id="8" name="TextBox 7">
            <a:extLst>
              <a:ext uri="{FF2B5EF4-FFF2-40B4-BE49-F238E27FC236}">
                <a16:creationId xmlns:a16="http://schemas.microsoft.com/office/drawing/2014/main" id="{A5FA8402-1A3B-C113-4FD0-5040E53932E5}"/>
              </a:ext>
            </a:extLst>
          </p:cNvPr>
          <p:cNvSpPr txBox="1"/>
          <p:nvPr/>
        </p:nvSpPr>
        <p:spPr>
          <a:xfrm>
            <a:off x="9843877" y="954800"/>
            <a:ext cx="2026969" cy="707886"/>
          </a:xfrm>
          <a:prstGeom prst="rect">
            <a:avLst/>
          </a:prstGeom>
          <a:noFill/>
          <a:ln w="50800">
            <a:solidFill>
              <a:schemeClr val="tx1"/>
            </a:solidFill>
          </a:ln>
        </p:spPr>
        <p:txBody>
          <a:bodyPr wrap="square" rtlCol="0">
            <a:spAutoFit/>
          </a:bodyPr>
          <a:lstStyle/>
          <a:p>
            <a:r>
              <a:rPr lang="en-US" sz="4000" dirty="0">
                <a:latin typeface="Elephant Pro" pitchFamily="2" charset="0"/>
              </a:rPr>
              <a:t>GEN Z</a:t>
            </a:r>
          </a:p>
        </p:txBody>
      </p:sp>
    </p:spTree>
    <p:extLst>
      <p:ext uri="{BB962C8B-B14F-4D97-AF65-F5344CB8AC3E}">
        <p14:creationId xmlns:p14="http://schemas.microsoft.com/office/powerpoint/2010/main" val="533782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916CB6-1F95-2618-231C-1ED42E96A208}"/>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C522D6B4-3140-51E1-256B-FE5BDFA045E3}"/>
              </a:ext>
            </a:extLst>
          </p:cNvPr>
          <p:cNvPicPr>
            <a:picLocks noChangeAspect="1"/>
          </p:cNvPicPr>
          <p:nvPr/>
        </p:nvPicPr>
        <p:blipFill>
          <a:blip r:embed="rId2"/>
          <a:stretch>
            <a:fillRect/>
          </a:stretch>
        </p:blipFill>
        <p:spPr>
          <a:xfrm>
            <a:off x="-83130" y="10506"/>
            <a:ext cx="12275130" cy="6904761"/>
          </a:xfrm>
          <a:prstGeom prst="rect">
            <a:avLst/>
          </a:prstGeom>
        </p:spPr>
      </p:pic>
      <p:graphicFrame>
        <p:nvGraphicFramePr>
          <p:cNvPr id="8" name="Table 7">
            <a:extLst>
              <a:ext uri="{FF2B5EF4-FFF2-40B4-BE49-F238E27FC236}">
                <a16:creationId xmlns:a16="http://schemas.microsoft.com/office/drawing/2014/main" id="{985F0ECF-D9A2-2B7E-E656-555FB9B970A6}"/>
              </a:ext>
            </a:extLst>
          </p:cNvPr>
          <p:cNvGraphicFramePr>
            <a:graphicFrameLocks noGrp="1"/>
          </p:cNvGraphicFramePr>
          <p:nvPr/>
        </p:nvGraphicFramePr>
        <p:xfrm>
          <a:off x="100629" y="1255077"/>
          <a:ext cx="11921483" cy="5400554"/>
        </p:xfrm>
        <a:graphic>
          <a:graphicData uri="http://schemas.openxmlformats.org/drawingml/2006/table">
            <a:tbl>
              <a:tblPr firstRow="1" firstCol="1" bandRow="1">
                <a:tableStyleId>{5C22544A-7EE6-4342-B048-85BDC9FD1C3A}</a:tableStyleId>
              </a:tblPr>
              <a:tblGrid>
                <a:gridCol w="1677958">
                  <a:extLst>
                    <a:ext uri="{9D8B030D-6E8A-4147-A177-3AD203B41FA5}">
                      <a16:colId xmlns:a16="http://schemas.microsoft.com/office/drawing/2014/main" val="551731912"/>
                    </a:ext>
                  </a:extLst>
                </a:gridCol>
                <a:gridCol w="1885703">
                  <a:extLst>
                    <a:ext uri="{9D8B030D-6E8A-4147-A177-3AD203B41FA5}">
                      <a16:colId xmlns:a16="http://schemas.microsoft.com/office/drawing/2014/main" val="2678673278"/>
                    </a:ext>
                  </a:extLst>
                </a:gridCol>
                <a:gridCol w="2556886">
                  <a:extLst>
                    <a:ext uri="{9D8B030D-6E8A-4147-A177-3AD203B41FA5}">
                      <a16:colId xmlns:a16="http://schemas.microsoft.com/office/drawing/2014/main" val="2239311762"/>
                    </a:ext>
                  </a:extLst>
                </a:gridCol>
                <a:gridCol w="5800936">
                  <a:extLst>
                    <a:ext uri="{9D8B030D-6E8A-4147-A177-3AD203B41FA5}">
                      <a16:colId xmlns:a16="http://schemas.microsoft.com/office/drawing/2014/main" val="4121128795"/>
                    </a:ext>
                  </a:extLst>
                </a:gridCol>
              </a:tblGrid>
              <a:tr h="718520">
                <a:tc>
                  <a:txBody>
                    <a:bodyPr/>
                    <a:lstStyle/>
                    <a:p>
                      <a:pPr marL="0" marR="0">
                        <a:lnSpc>
                          <a:spcPct val="115000"/>
                        </a:lnSpc>
                      </a:pPr>
                      <a:r>
                        <a:rPr lang="en-US" sz="1900" kern="100" dirty="0">
                          <a:effectLst/>
                        </a:rPr>
                        <a:t> Generation</a:t>
                      </a:r>
                      <a:endParaRPr lang="en-US" sz="1900" kern="100" dirty="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nSpc>
                          <a:spcPct val="115000"/>
                        </a:lnSpc>
                      </a:pPr>
                      <a:r>
                        <a:rPr lang="en-US" sz="1900" kern="100" dirty="0">
                          <a:effectLst/>
                        </a:rPr>
                        <a:t> Key Traits</a:t>
                      </a:r>
                      <a:endParaRPr lang="en-US" sz="1900" kern="100" dirty="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nSpc>
                          <a:spcPct val="115000"/>
                        </a:lnSpc>
                      </a:pPr>
                      <a:r>
                        <a:rPr lang="en-US" sz="1900" kern="100" dirty="0">
                          <a:effectLst/>
                        </a:rPr>
                        <a:t> Relevant Scriptures</a:t>
                      </a:r>
                      <a:endParaRPr lang="en-US" sz="1900" kern="100" dirty="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nSpc>
                          <a:spcPct val="115000"/>
                        </a:lnSpc>
                      </a:pPr>
                      <a:r>
                        <a:rPr lang="en-US" sz="1900" kern="100" dirty="0">
                          <a:effectLst/>
                        </a:rPr>
                        <a:t> Focus Areas</a:t>
                      </a:r>
                      <a:endParaRPr lang="en-US" sz="1900" kern="100" dirty="0">
                        <a:effectLst/>
                        <a:latin typeface="Times New Roman" panose="02020603050405020304" pitchFamily="18" charset="0"/>
                        <a:ea typeface="Times New Roman" panose="02020603050405020304" pitchFamily="18" charset="0"/>
                      </a:endParaRPr>
                    </a:p>
                  </a:txBody>
                  <a:tcPr marL="15393" marR="15393" marT="15393" marB="15393" anchor="ctr"/>
                </a:tc>
                <a:extLst>
                  <a:ext uri="{0D108BD9-81ED-4DB2-BD59-A6C34878D82A}">
                    <a16:rowId xmlns:a16="http://schemas.microsoft.com/office/drawing/2014/main" val="4177036577"/>
                  </a:ext>
                </a:extLst>
              </a:tr>
              <a:tr h="1441572">
                <a:tc>
                  <a:txBody>
                    <a:bodyPr/>
                    <a:lstStyle/>
                    <a:p>
                      <a:pPr marL="0" marR="0" algn="ctr">
                        <a:lnSpc>
                          <a:spcPct val="115000"/>
                        </a:lnSpc>
                      </a:pPr>
                      <a:r>
                        <a:rPr lang="en-US" sz="1900" kern="100">
                          <a:effectLst/>
                        </a:rPr>
                        <a:t>Gen X</a:t>
                      </a:r>
                    </a:p>
                    <a:p>
                      <a:pPr marL="0" marR="0" algn="ctr">
                        <a:lnSpc>
                          <a:spcPct val="115000"/>
                        </a:lnSpc>
                      </a:pPr>
                      <a:r>
                        <a:rPr lang="en-US" sz="1900" kern="100">
                          <a:effectLst/>
                        </a:rPr>
                        <a:t>(Born 1965–1980)</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a:effectLst/>
                        </a:rPr>
                        <a:t>Independence, Skepticism, Work-Life Balance</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a:effectLst/>
                        </a:rPr>
                        <a:t>Philippians 2:12-13, </a:t>
                      </a:r>
                    </a:p>
                    <a:p>
                      <a:pPr marL="0" marR="0" algn="ctr">
                        <a:lnSpc>
                          <a:spcPct val="115000"/>
                        </a:lnSpc>
                      </a:pPr>
                      <a:r>
                        <a:rPr lang="en-US" sz="1900" kern="100">
                          <a:effectLst/>
                        </a:rPr>
                        <a:t>2 Corinthians 12:9-10, Colossians 3:23-24</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a:effectLst/>
                        </a:rPr>
                        <a:t>Personal responsibility, authentic faith, practical applications of perseverance.</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extLst>
                  <a:ext uri="{0D108BD9-81ED-4DB2-BD59-A6C34878D82A}">
                    <a16:rowId xmlns:a16="http://schemas.microsoft.com/office/drawing/2014/main" val="861345157"/>
                  </a:ext>
                </a:extLst>
              </a:tr>
              <a:tr h="1441572">
                <a:tc>
                  <a:txBody>
                    <a:bodyPr/>
                    <a:lstStyle/>
                    <a:p>
                      <a:pPr marL="0" marR="0" algn="ctr">
                        <a:lnSpc>
                          <a:spcPct val="115000"/>
                        </a:lnSpc>
                      </a:pPr>
                      <a:r>
                        <a:rPr lang="en-US" sz="1900" kern="100">
                          <a:effectLst/>
                        </a:rPr>
                        <a:t>Millennials</a:t>
                      </a:r>
                    </a:p>
                    <a:p>
                      <a:pPr marL="0" marR="0" algn="ctr">
                        <a:lnSpc>
                          <a:spcPct val="115000"/>
                        </a:lnSpc>
                      </a:pPr>
                      <a:r>
                        <a:rPr lang="en-US" sz="1900" kern="100">
                          <a:effectLst/>
                        </a:rPr>
                        <a:t>(Born 1981–1996)</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a:effectLst/>
                        </a:rPr>
                        <a:t>Digital natives, Community-focused, Purpose-driven</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dirty="0">
                          <a:effectLst/>
                        </a:rPr>
                        <a:t>Philippians 4:6-7, </a:t>
                      </a:r>
                    </a:p>
                    <a:p>
                      <a:pPr marL="0" marR="0" algn="ctr">
                        <a:lnSpc>
                          <a:spcPct val="115000"/>
                        </a:lnSpc>
                      </a:pPr>
                      <a:r>
                        <a:rPr lang="en-US" sz="1900" kern="100" dirty="0">
                          <a:effectLst/>
                        </a:rPr>
                        <a:t>Acts 2:42-47, </a:t>
                      </a:r>
                    </a:p>
                    <a:p>
                      <a:pPr marL="0" marR="0" algn="ctr">
                        <a:lnSpc>
                          <a:spcPct val="115000"/>
                        </a:lnSpc>
                      </a:pPr>
                      <a:r>
                        <a:rPr lang="en-US" sz="1900" kern="100" dirty="0">
                          <a:effectLst/>
                        </a:rPr>
                        <a:t>Romans 5:3-5</a:t>
                      </a:r>
                      <a:endParaRPr lang="en-US" sz="1900" kern="100" dirty="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a:effectLst/>
                        </a:rPr>
                        <a:t>Digital engagement, community-based ministry, linking perseverance to meaningful goals.</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extLst>
                  <a:ext uri="{0D108BD9-81ED-4DB2-BD59-A6C34878D82A}">
                    <a16:rowId xmlns:a16="http://schemas.microsoft.com/office/drawing/2014/main" val="1787046945"/>
                  </a:ext>
                </a:extLst>
              </a:tr>
              <a:tr h="1798890">
                <a:tc>
                  <a:txBody>
                    <a:bodyPr/>
                    <a:lstStyle/>
                    <a:p>
                      <a:pPr marL="0" marR="0" algn="ctr">
                        <a:lnSpc>
                          <a:spcPct val="115000"/>
                        </a:lnSpc>
                      </a:pPr>
                      <a:r>
                        <a:rPr lang="en-US" sz="1900" kern="100">
                          <a:effectLst/>
                        </a:rPr>
                        <a:t>Gen Z</a:t>
                      </a:r>
                    </a:p>
                    <a:p>
                      <a:pPr marL="0" marR="0" algn="ctr">
                        <a:lnSpc>
                          <a:spcPct val="115000"/>
                        </a:lnSpc>
                      </a:pPr>
                      <a:r>
                        <a:rPr lang="en-US" sz="1900" kern="100">
                          <a:effectLst/>
                        </a:rPr>
                        <a:t>(Born 1997–2012)</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a:effectLst/>
                        </a:rPr>
                        <a:t>Mental health awareness, Activism,</a:t>
                      </a:r>
                    </a:p>
                    <a:p>
                      <a:pPr marL="0" marR="0" algn="ctr">
                        <a:lnSpc>
                          <a:spcPct val="115000"/>
                        </a:lnSpc>
                      </a:pPr>
                      <a:r>
                        <a:rPr lang="en-US" sz="1900" kern="100">
                          <a:effectLst/>
                        </a:rPr>
                        <a:t>Digital immersion</a:t>
                      </a:r>
                      <a:endParaRPr lang="en-US" sz="1900" kern="10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dirty="0">
                          <a:effectLst/>
                        </a:rPr>
                        <a:t>Matthew 11:28-30, Romans 8:18, </a:t>
                      </a:r>
                    </a:p>
                    <a:p>
                      <a:pPr marL="0" marR="0" algn="ctr">
                        <a:lnSpc>
                          <a:spcPct val="115000"/>
                        </a:lnSpc>
                      </a:pPr>
                      <a:r>
                        <a:rPr lang="en-US" sz="1900" kern="100" dirty="0">
                          <a:effectLst/>
                        </a:rPr>
                        <a:t>Micah 6:8</a:t>
                      </a:r>
                      <a:endParaRPr lang="en-US" sz="1900" kern="100" dirty="0">
                        <a:effectLst/>
                        <a:latin typeface="Times New Roman" panose="02020603050405020304" pitchFamily="18" charset="0"/>
                        <a:ea typeface="Times New Roman" panose="02020603050405020304" pitchFamily="18" charset="0"/>
                      </a:endParaRPr>
                    </a:p>
                  </a:txBody>
                  <a:tcPr marL="15393" marR="15393" marT="15393" marB="15393" anchor="ctr"/>
                </a:tc>
                <a:tc>
                  <a:txBody>
                    <a:bodyPr/>
                    <a:lstStyle/>
                    <a:p>
                      <a:pPr marL="0" marR="0" algn="ctr">
                        <a:lnSpc>
                          <a:spcPct val="115000"/>
                        </a:lnSpc>
                      </a:pPr>
                      <a:r>
                        <a:rPr lang="en-US" sz="1900" kern="100" dirty="0">
                          <a:effectLst/>
                        </a:rPr>
                        <a:t>Address emotional well-being, use digital tools effectively, and align biblical principles with their passion for justice.</a:t>
                      </a:r>
                      <a:endParaRPr lang="en-US" sz="1900" kern="100" dirty="0">
                        <a:effectLst/>
                        <a:latin typeface="Times New Roman" panose="02020603050405020304" pitchFamily="18" charset="0"/>
                        <a:ea typeface="Times New Roman" panose="02020603050405020304" pitchFamily="18" charset="0"/>
                      </a:endParaRPr>
                    </a:p>
                  </a:txBody>
                  <a:tcPr marL="15393" marR="15393" marT="15393" marB="15393" anchor="ctr"/>
                </a:tc>
                <a:extLst>
                  <a:ext uri="{0D108BD9-81ED-4DB2-BD59-A6C34878D82A}">
                    <a16:rowId xmlns:a16="http://schemas.microsoft.com/office/drawing/2014/main" val="2359945032"/>
                  </a:ext>
                </a:extLst>
              </a:tr>
            </a:tbl>
          </a:graphicData>
        </a:graphic>
      </p:graphicFrame>
      <p:sp>
        <p:nvSpPr>
          <p:cNvPr id="9" name="Rectangle 2">
            <a:extLst>
              <a:ext uri="{FF2B5EF4-FFF2-40B4-BE49-F238E27FC236}">
                <a16:creationId xmlns:a16="http://schemas.microsoft.com/office/drawing/2014/main" id="{FAA1D228-CCD0-512C-C924-43A689D7629F}"/>
              </a:ext>
            </a:extLst>
          </p:cNvPr>
          <p:cNvSpPr>
            <a:spLocks noChangeArrowheads="1"/>
          </p:cNvSpPr>
          <p:nvPr/>
        </p:nvSpPr>
        <p:spPr bwMode="auto">
          <a:xfrm>
            <a:off x="629587" y="401959"/>
            <a:ext cx="684155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Summary Table Gen X, </a:t>
            </a:r>
            <a:r>
              <a:rPr kumimoji="0" lang="en-US" altLang="en-US" sz="2400" b="1"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Mellennials</a:t>
            </a:r>
            <a:r>
              <a:rPr kumimoji="0" lang="en-US" altLang="en-US"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and Gen Z</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99838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2EFD6-03D7-8BC3-662D-CCF98B873BDF}"/>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895445E2-14B6-172A-44F2-7ACBDAF13D50}"/>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DE7720A5-284D-7145-7931-CDCF2CB9D5FE}"/>
              </a:ext>
            </a:extLst>
          </p:cNvPr>
          <p:cNvSpPr>
            <a:spLocks noGrp="1"/>
          </p:cNvSpPr>
          <p:nvPr>
            <p:ph idx="1"/>
          </p:nvPr>
        </p:nvSpPr>
        <p:spPr>
          <a:xfrm>
            <a:off x="505694" y="622644"/>
            <a:ext cx="11249891" cy="5576341"/>
          </a:xfrm>
        </p:spPr>
        <p:txBody>
          <a:bodyPr>
            <a:normAutofit/>
          </a:bodyPr>
          <a:lstStyle/>
          <a:p>
            <a:pPr marL="0" marR="0" indent="0">
              <a:buNone/>
            </a:pPr>
            <a:r>
              <a:rPr lang="en-US" b="1" dirty="0">
                <a:effectLst/>
                <a:latin typeface="Arial" panose="020B0604020202020204" pitchFamily="34" charset="0"/>
                <a:ea typeface="Times New Roman" panose="02020603050405020304" pitchFamily="18" charset="0"/>
                <a:cs typeface="Arial" panose="020B0604020202020204" pitchFamily="34" charset="0"/>
              </a:rPr>
              <a:t>Assignment: </a:t>
            </a:r>
          </a:p>
          <a:p>
            <a:pPr marL="0" marR="0" indent="0">
              <a:buNone/>
            </a:pPr>
            <a:r>
              <a:rPr lang="en-US" b="1" dirty="0">
                <a:effectLst/>
                <a:latin typeface="Arial" panose="020B0604020202020204" pitchFamily="34" charset="0"/>
                <a:ea typeface="Times New Roman" panose="02020603050405020304" pitchFamily="18" charset="0"/>
                <a:cs typeface="Arial" panose="020B0604020202020204" pitchFamily="34" charset="0"/>
              </a:rPr>
              <a:t>Take 10 minutes to identify why you might have problems with perseverance in your life. </a:t>
            </a:r>
          </a:p>
          <a:p>
            <a:pPr marL="0" marR="0" indent="0">
              <a:buNone/>
            </a:pPr>
            <a:r>
              <a:rPr lang="en-US" b="1" dirty="0">
                <a:effectLst/>
                <a:latin typeface="Arial" panose="020B0604020202020204" pitchFamily="34" charset="0"/>
                <a:ea typeface="Times New Roman" panose="02020603050405020304" pitchFamily="18" charset="0"/>
                <a:cs typeface="Arial" panose="020B0604020202020204" pitchFamily="34" charset="0"/>
              </a:rPr>
              <a:t>Also, identify in which areas of your life you have problems persevering.</a:t>
            </a:r>
          </a:p>
          <a:p>
            <a:pPr marL="0" marR="0" indent="0">
              <a:buNone/>
            </a:pPr>
            <a:endParaRPr lang="en-US" b="1"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b="1" dirty="0" err="1">
                <a:effectLst/>
                <a:latin typeface="Arial" panose="020B0604020202020204" pitchFamily="34" charset="0"/>
                <a:ea typeface="Times New Roman" panose="02020603050405020304" pitchFamily="18" charset="0"/>
                <a:cs typeface="Arial" panose="020B0604020202020204" pitchFamily="34" charset="0"/>
              </a:rPr>
              <a:t>Uppdrag</a:t>
            </a:r>
            <a:r>
              <a:rPr lang="en-US" b="1" dirty="0">
                <a:effectLst/>
                <a:latin typeface="Arial" panose="020B0604020202020204" pitchFamily="34" charset="0"/>
                <a:ea typeface="Times New Roman" panose="02020603050405020304" pitchFamily="18" charset="0"/>
                <a:cs typeface="Arial" panose="020B0604020202020204" pitchFamily="34" charset="0"/>
              </a:rPr>
              <a:t>: </a:t>
            </a:r>
          </a:p>
          <a:p>
            <a:pPr marL="0" indent="0">
              <a:buNone/>
            </a:pPr>
            <a:r>
              <a:rPr lang="en-US" b="1" dirty="0">
                <a:effectLst/>
                <a:latin typeface="Arial" panose="020B0604020202020204" pitchFamily="34" charset="0"/>
                <a:ea typeface="Times New Roman" panose="02020603050405020304" pitchFamily="18" charset="0"/>
                <a:cs typeface="Arial" panose="020B0604020202020204" pitchFamily="34" charset="0"/>
              </a:rPr>
              <a:t>Ta 10 </a:t>
            </a:r>
            <a:r>
              <a:rPr lang="en-US" b="1" dirty="0" err="1">
                <a:effectLst/>
                <a:latin typeface="Arial" panose="020B0604020202020204" pitchFamily="34" charset="0"/>
                <a:ea typeface="Times New Roman" panose="02020603050405020304" pitchFamily="18" charset="0"/>
                <a:cs typeface="Arial" panose="020B0604020202020204" pitchFamily="34" charset="0"/>
              </a:rPr>
              <a:t>minuter</a:t>
            </a:r>
            <a:r>
              <a:rPr lang="en-US" b="1" dirty="0">
                <a:effectLst/>
                <a:latin typeface="Arial" panose="020B0604020202020204" pitchFamily="34" charset="0"/>
                <a:ea typeface="Times New Roman" panose="02020603050405020304" pitchFamily="18" charset="0"/>
                <a:cs typeface="Arial" panose="020B0604020202020204" pitchFamily="34" charset="0"/>
              </a:rPr>
              <a:t> för </a:t>
            </a:r>
            <a:r>
              <a:rPr lang="en-US" b="1" dirty="0" err="1">
                <a:effectLst/>
                <a:latin typeface="Arial" panose="020B0604020202020204" pitchFamily="34" charset="0"/>
                <a:ea typeface="Times New Roman" panose="02020603050405020304" pitchFamily="18" charset="0"/>
                <a:cs typeface="Arial" panose="020B0604020202020204" pitchFamily="34" charset="0"/>
              </a:rPr>
              <a:t>att</a:t>
            </a:r>
            <a:r>
              <a:rPr lang="en-US" b="1" dirty="0">
                <a:effectLst/>
                <a:latin typeface="Arial" panose="020B0604020202020204" pitchFamily="34" charset="0"/>
                <a:ea typeface="Times New Roman" panose="02020603050405020304" pitchFamily="18" charset="0"/>
                <a:cs typeface="Arial" panose="020B0604020202020204" pitchFamily="34" charset="0"/>
              </a:rPr>
              <a:t> </a:t>
            </a:r>
            <a:r>
              <a:rPr lang="en-US" b="1" dirty="0" err="1">
                <a:effectLst/>
                <a:latin typeface="Arial" panose="020B0604020202020204" pitchFamily="34" charset="0"/>
                <a:ea typeface="Times New Roman" panose="02020603050405020304" pitchFamily="18" charset="0"/>
                <a:cs typeface="Arial" panose="020B0604020202020204" pitchFamily="34" charset="0"/>
              </a:rPr>
              <a:t>identifiera</a:t>
            </a:r>
            <a:r>
              <a:rPr lang="en-US" b="1" dirty="0">
                <a:effectLst/>
                <a:latin typeface="Arial" panose="020B0604020202020204" pitchFamily="34" charset="0"/>
                <a:ea typeface="Times New Roman" panose="02020603050405020304" pitchFamily="18" charset="0"/>
                <a:cs typeface="Arial" panose="020B0604020202020204" pitchFamily="34" charset="0"/>
              </a:rPr>
              <a:t> </a:t>
            </a:r>
            <a:r>
              <a:rPr lang="en-US" b="1" dirty="0" err="1">
                <a:effectLst/>
                <a:latin typeface="Arial" panose="020B0604020202020204" pitchFamily="34" charset="0"/>
                <a:ea typeface="Times New Roman" panose="02020603050405020304" pitchFamily="18" charset="0"/>
                <a:cs typeface="Arial" panose="020B0604020202020204" pitchFamily="34" charset="0"/>
              </a:rPr>
              <a:t>varför</a:t>
            </a:r>
            <a:r>
              <a:rPr lang="en-US" b="1" dirty="0">
                <a:effectLst/>
                <a:latin typeface="Arial" panose="020B0604020202020204" pitchFamily="34" charset="0"/>
                <a:ea typeface="Times New Roman" panose="02020603050405020304" pitchFamily="18" charset="0"/>
                <a:cs typeface="Arial" panose="020B0604020202020204" pitchFamily="34" charset="0"/>
              </a:rPr>
              <a:t> du </a:t>
            </a:r>
            <a:r>
              <a:rPr lang="en-US" b="1" dirty="0" err="1">
                <a:effectLst/>
                <a:latin typeface="Arial" panose="020B0604020202020204" pitchFamily="34" charset="0"/>
                <a:ea typeface="Times New Roman" panose="02020603050405020304" pitchFamily="18" charset="0"/>
                <a:cs typeface="Arial" panose="020B0604020202020204" pitchFamily="34" charset="0"/>
              </a:rPr>
              <a:t>kan</a:t>
            </a:r>
            <a:r>
              <a:rPr lang="en-US" b="1" dirty="0">
                <a:effectLst/>
                <a:latin typeface="Arial" panose="020B0604020202020204" pitchFamily="34" charset="0"/>
                <a:ea typeface="Times New Roman" panose="02020603050405020304" pitchFamily="18" charset="0"/>
                <a:cs typeface="Arial" panose="020B0604020202020204" pitchFamily="34" charset="0"/>
              </a:rPr>
              <a:t> ha problem med </a:t>
            </a:r>
            <a:r>
              <a:rPr lang="en-US" b="1" dirty="0" err="1">
                <a:effectLst/>
                <a:latin typeface="Arial" panose="020B0604020202020204" pitchFamily="34" charset="0"/>
                <a:ea typeface="Times New Roman" panose="02020603050405020304" pitchFamily="18" charset="0"/>
                <a:cs typeface="Arial" panose="020B0604020202020204" pitchFamily="34" charset="0"/>
              </a:rPr>
              <a:t>uthållighet</a:t>
            </a:r>
            <a:r>
              <a:rPr lang="en-US" b="1" dirty="0">
                <a:effectLst/>
                <a:latin typeface="Arial" panose="020B0604020202020204" pitchFamily="34" charset="0"/>
                <a:ea typeface="Times New Roman" panose="02020603050405020304" pitchFamily="18" charset="0"/>
                <a:cs typeface="Arial" panose="020B0604020202020204" pitchFamily="34" charset="0"/>
              </a:rPr>
              <a:t> </a:t>
            </a:r>
            <a:r>
              <a:rPr lang="en-US" b="1" dirty="0" err="1">
                <a:effectLst/>
                <a:latin typeface="Arial" panose="020B0604020202020204" pitchFamily="34" charset="0"/>
                <a:ea typeface="Times New Roman" panose="02020603050405020304" pitchFamily="18" charset="0"/>
                <a:cs typeface="Arial" panose="020B0604020202020204" pitchFamily="34" charset="0"/>
              </a:rPr>
              <a:t>i</a:t>
            </a:r>
            <a:r>
              <a:rPr lang="en-US" b="1" dirty="0">
                <a:effectLst/>
                <a:latin typeface="Arial" panose="020B0604020202020204" pitchFamily="34" charset="0"/>
                <a:ea typeface="Times New Roman" panose="02020603050405020304" pitchFamily="18" charset="0"/>
                <a:cs typeface="Arial" panose="020B0604020202020204" pitchFamily="34" charset="0"/>
              </a:rPr>
              <a:t> </a:t>
            </a:r>
            <a:r>
              <a:rPr lang="en-US" b="1" dirty="0" err="1">
                <a:effectLst/>
                <a:latin typeface="Arial" panose="020B0604020202020204" pitchFamily="34" charset="0"/>
                <a:ea typeface="Times New Roman" panose="02020603050405020304" pitchFamily="18" charset="0"/>
                <a:cs typeface="Arial" panose="020B0604020202020204" pitchFamily="34" charset="0"/>
              </a:rPr>
              <a:t>ditt</a:t>
            </a:r>
            <a:r>
              <a:rPr lang="en-US" b="1" dirty="0">
                <a:effectLst/>
                <a:latin typeface="Arial" panose="020B0604020202020204" pitchFamily="34" charset="0"/>
                <a:ea typeface="Times New Roman" panose="02020603050405020304" pitchFamily="18" charset="0"/>
                <a:cs typeface="Arial" panose="020B0604020202020204" pitchFamily="34" charset="0"/>
              </a:rPr>
              <a:t> liv. </a:t>
            </a:r>
          </a:p>
          <a:p>
            <a:pPr marL="0" indent="0">
              <a:buNone/>
            </a:pPr>
            <a:r>
              <a:rPr lang="en-US" b="1" dirty="0" err="1">
                <a:effectLst/>
                <a:latin typeface="Arial" panose="020B0604020202020204" pitchFamily="34" charset="0"/>
                <a:ea typeface="Times New Roman" panose="02020603050405020304" pitchFamily="18" charset="0"/>
                <a:cs typeface="Arial" panose="020B0604020202020204" pitchFamily="34" charset="0"/>
              </a:rPr>
              <a:t>Identifiera</a:t>
            </a:r>
            <a:r>
              <a:rPr lang="en-US" b="1" dirty="0">
                <a:effectLst/>
                <a:latin typeface="Arial" panose="020B0604020202020204" pitchFamily="34" charset="0"/>
                <a:ea typeface="Times New Roman" panose="02020603050405020304" pitchFamily="18" charset="0"/>
                <a:cs typeface="Arial" panose="020B0604020202020204" pitchFamily="34" charset="0"/>
              </a:rPr>
              <a:t> </a:t>
            </a:r>
            <a:r>
              <a:rPr lang="en-US" b="1" dirty="0" err="1">
                <a:effectLst/>
                <a:latin typeface="Arial" panose="020B0604020202020204" pitchFamily="34" charset="0"/>
                <a:ea typeface="Times New Roman" panose="02020603050405020304" pitchFamily="18" charset="0"/>
                <a:cs typeface="Arial" panose="020B0604020202020204" pitchFamily="34" charset="0"/>
              </a:rPr>
              <a:t>också</a:t>
            </a:r>
            <a:r>
              <a:rPr lang="en-US" b="1" dirty="0">
                <a:effectLst/>
                <a:latin typeface="Arial" panose="020B0604020202020204" pitchFamily="34" charset="0"/>
                <a:ea typeface="Times New Roman" panose="02020603050405020304" pitchFamily="18" charset="0"/>
                <a:cs typeface="Arial" panose="020B0604020202020204" pitchFamily="34" charset="0"/>
              </a:rPr>
              <a:t> </a:t>
            </a:r>
            <a:r>
              <a:rPr lang="en-US" b="1" dirty="0" err="1">
                <a:effectLst/>
                <a:latin typeface="Arial" panose="020B0604020202020204" pitchFamily="34" charset="0"/>
                <a:ea typeface="Times New Roman" panose="02020603050405020304" pitchFamily="18" charset="0"/>
                <a:cs typeface="Arial" panose="020B0604020202020204" pitchFamily="34" charset="0"/>
              </a:rPr>
              <a:t>inom</a:t>
            </a:r>
            <a:r>
              <a:rPr lang="en-US" b="1" dirty="0">
                <a:effectLst/>
                <a:latin typeface="Arial" panose="020B0604020202020204" pitchFamily="34" charset="0"/>
                <a:ea typeface="Times New Roman" panose="02020603050405020304" pitchFamily="18" charset="0"/>
                <a:cs typeface="Arial" panose="020B0604020202020204" pitchFamily="34" charset="0"/>
              </a:rPr>
              <a:t> </a:t>
            </a:r>
            <a:r>
              <a:rPr lang="en-US" b="1" dirty="0" err="1">
                <a:effectLst/>
                <a:latin typeface="Arial" panose="020B0604020202020204" pitchFamily="34" charset="0"/>
                <a:ea typeface="Times New Roman" panose="02020603050405020304" pitchFamily="18" charset="0"/>
                <a:cs typeface="Arial" panose="020B0604020202020204" pitchFamily="34" charset="0"/>
              </a:rPr>
              <a:t>vilka</a:t>
            </a:r>
            <a:r>
              <a:rPr lang="en-US" b="1" dirty="0">
                <a:effectLst/>
                <a:latin typeface="Arial" panose="020B0604020202020204" pitchFamily="34" charset="0"/>
                <a:ea typeface="Times New Roman" panose="02020603050405020304" pitchFamily="18" charset="0"/>
                <a:cs typeface="Arial" panose="020B0604020202020204" pitchFamily="34" charset="0"/>
              </a:rPr>
              <a:t> </a:t>
            </a:r>
            <a:r>
              <a:rPr lang="en-US" b="1" dirty="0" err="1">
                <a:effectLst/>
                <a:latin typeface="Arial" panose="020B0604020202020204" pitchFamily="34" charset="0"/>
                <a:ea typeface="Times New Roman" panose="02020603050405020304" pitchFamily="18" charset="0"/>
                <a:cs typeface="Arial" panose="020B0604020202020204" pitchFamily="34" charset="0"/>
              </a:rPr>
              <a:t>områden</a:t>
            </a:r>
            <a:r>
              <a:rPr lang="en-US" b="1" dirty="0">
                <a:effectLst/>
                <a:latin typeface="Arial" panose="020B0604020202020204" pitchFamily="34" charset="0"/>
                <a:ea typeface="Times New Roman" panose="02020603050405020304" pitchFamily="18" charset="0"/>
                <a:cs typeface="Arial" panose="020B0604020202020204" pitchFamily="34" charset="0"/>
              </a:rPr>
              <a:t> </a:t>
            </a:r>
            <a:r>
              <a:rPr lang="en-US" b="1" dirty="0" err="1">
                <a:effectLst/>
                <a:latin typeface="Arial" panose="020B0604020202020204" pitchFamily="34" charset="0"/>
                <a:ea typeface="Times New Roman" panose="02020603050405020304" pitchFamily="18" charset="0"/>
                <a:cs typeface="Arial" panose="020B0604020202020204" pitchFamily="34" charset="0"/>
              </a:rPr>
              <a:t>i</a:t>
            </a:r>
            <a:r>
              <a:rPr lang="en-US" b="1" dirty="0">
                <a:effectLst/>
                <a:latin typeface="Arial" panose="020B0604020202020204" pitchFamily="34" charset="0"/>
                <a:ea typeface="Times New Roman" panose="02020603050405020304" pitchFamily="18" charset="0"/>
                <a:cs typeface="Arial" panose="020B0604020202020204" pitchFamily="34" charset="0"/>
              </a:rPr>
              <a:t> </a:t>
            </a:r>
            <a:r>
              <a:rPr lang="en-US" b="1" dirty="0" err="1">
                <a:effectLst/>
                <a:latin typeface="Arial" panose="020B0604020202020204" pitchFamily="34" charset="0"/>
                <a:ea typeface="Times New Roman" panose="02020603050405020304" pitchFamily="18" charset="0"/>
                <a:cs typeface="Arial" panose="020B0604020202020204" pitchFamily="34" charset="0"/>
              </a:rPr>
              <a:t>ditt</a:t>
            </a:r>
            <a:r>
              <a:rPr lang="en-US" b="1" dirty="0">
                <a:effectLst/>
                <a:latin typeface="Arial" panose="020B0604020202020204" pitchFamily="34" charset="0"/>
                <a:ea typeface="Times New Roman" panose="02020603050405020304" pitchFamily="18" charset="0"/>
                <a:cs typeface="Arial" panose="020B0604020202020204" pitchFamily="34" charset="0"/>
              </a:rPr>
              <a:t> liv du </a:t>
            </a:r>
            <a:r>
              <a:rPr lang="en-US" b="1" dirty="0" err="1">
                <a:effectLst/>
                <a:latin typeface="Arial" panose="020B0604020202020204" pitchFamily="34" charset="0"/>
                <a:ea typeface="Times New Roman" panose="02020603050405020304" pitchFamily="18" charset="0"/>
                <a:cs typeface="Arial" panose="020B0604020202020204" pitchFamily="34" charset="0"/>
              </a:rPr>
              <a:t>har</a:t>
            </a:r>
            <a:r>
              <a:rPr lang="en-US" b="1" dirty="0">
                <a:effectLst/>
                <a:latin typeface="Arial" panose="020B0604020202020204" pitchFamily="34" charset="0"/>
                <a:ea typeface="Times New Roman" panose="02020603050405020304" pitchFamily="18" charset="0"/>
                <a:cs typeface="Arial" panose="020B0604020202020204" pitchFamily="34" charset="0"/>
              </a:rPr>
              <a:t> problem med </a:t>
            </a:r>
            <a:r>
              <a:rPr lang="en-US" b="1" dirty="0" err="1">
                <a:effectLst/>
                <a:latin typeface="Arial" panose="020B0604020202020204" pitchFamily="34" charset="0"/>
                <a:ea typeface="Times New Roman" panose="02020603050405020304" pitchFamily="18" charset="0"/>
                <a:cs typeface="Arial" panose="020B0604020202020204" pitchFamily="34" charset="0"/>
              </a:rPr>
              <a:t>att</a:t>
            </a:r>
            <a:r>
              <a:rPr lang="en-US" b="1" dirty="0">
                <a:effectLst/>
                <a:latin typeface="Arial" panose="020B0604020202020204" pitchFamily="34" charset="0"/>
                <a:ea typeface="Times New Roman" panose="02020603050405020304" pitchFamily="18" charset="0"/>
                <a:cs typeface="Arial" panose="020B0604020202020204" pitchFamily="34" charset="0"/>
              </a:rPr>
              <a:t> </a:t>
            </a:r>
            <a:r>
              <a:rPr lang="en-US" b="1" dirty="0" err="1">
                <a:effectLst/>
                <a:latin typeface="Arial" panose="020B0604020202020204" pitchFamily="34" charset="0"/>
                <a:ea typeface="Times New Roman" panose="02020603050405020304" pitchFamily="18" charset="0"/>
                <a:cs typeface="Arial" panose="020B0604020202020204" pitchFamily="34" charset="0"/>
              </a:rPr>
              <a:t>hålla</a:t>
            </a:r>
            <a:r>
              <a:rPr lang="en-US" b="1" dirty="0">
                <a:effectLst/>
                <a:latin typeface="Arial" panose="020B0604020202020204" pitchFamily="34" charset="0"/>
                <a:ea typeface="Times New Roman" panose="02020603050405020304" pitchFamily="18" charset="0"/>
                <a:cs typeface="Arial" panose="020B0604020202020204" pitchFamily="34" charset="0"/>
              </a:rPr>
              <a:t> </a:t>
            </a:r>
            <a:r>
              <a:rPr lang="en-US" b="1" dirty="0" err="1">
                <a:effectLst/>
                <a:latin typeface="Arial" panose="020B0604020202020204" pitchFamily="34" charset="0"/>
                <a:ea typeface="Times New Roman" panose="02020603050405020304" pitchFamily="18" charset="0"/>
                <a:cs typeface="Arial" panose="020B0604020202020204" pitchFamily="34" charset="0"/>
              </a:rPr>
              <a:t>ut.</a:t>
            </a:r>
            <a:endParaRPr lang="en-US" b="1" dirty="0">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15000"/>
              </a:lnSpc>
              <a:spcAft>
                <a:spcPts val="800"/>
              </a:spcAft>
              <a:buNone/>
            </a:pPr>
            <a:endParaRPr lang="en-US"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3873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470707D-8CB7-5122-9A63-ECD132B85963}"/>
            </a:ext>
          </a:extLst>
        </p:cNvPr>
        <p:cNvGrpSpPr/>
        <p:nvPr/>
      </p:nvGrpSpPr>
      <p:grpSpPr>
        <a:xfrm>
          <a:off x="0" y="0"/>
          <a:ext cx="0" cy="0"/>
          <a:chOff x="0" y="0"/>
          <a:chExt cx="0" cy="0"/>
        </a:xfrm>
      </p:grpSpPr>
      <p:pic>
        <p:nvPicPr>
          <p:cNvPr id="6" name="Picture 5" descr="A blue rectangle with white dots&#10;&#10;Description automatically generated">
            <a:extLst>
              <a:ext uri="{FF2B5EF4-FFF2-40B4-BE49-F238E27FC236}">
                <a16:creationId xmlns:a16="http://schemas.microsoft.com/office/drawing/2014/main" id="{E009F4FB-4AE2-50A7-4181-F28AF817E9F5}"/>
              </a:ext>
            </a:extLst>
          </p:cNvPr>
          <p:cNvPicPr>
            <a:picLocks noChangeAspect="1"/>
          </p:cNvPicPr>
          <p:nvPr/>
        </p:nvPicPr>
        <p:blipFill>
          <a:blip r:embed="rId3"/>
          <a:stretch>
            <a:fillRect/>
          </a:stretch>
        </p:blipFill>
        <p:spPr>
          <a:xfrm>
            <a:off x="0" y="161867"/>
            <a:ext cx="12275130" cy="6899565"/>
          </a:xfrm>
          <a:prstGeom prst="rect">
            <a:avLst/>
          </a:prstGeom>
        </p:spPr>
      </p:pic>
      <p:sp>
        <p:nvSpPr>
          <p:cNvPr id="5" name="TextBox 4">
            <a:extLst>
              <a:ext uri="{FF2B5EF4-FFF2-40B4-BE49-F238E27FC236}">
                <a16:creationId xmlns:a16="http://schemas.microsoft.com/office/drawing/2014/main" id="{BB2EF549-0285-8255-41A1-FF9307AE73C2}"/>
              </a:ext>
            </a:extLst>
          </p:cNvPr>
          <p:cNvSpPr txBox="1"/>
          <p:nvPr/>
        </p:nvSpPr>
        <p:spPr>
          <a:xfrm>
            <a:off x="3874026" y="700928"/>
            <a:ext cx="7599516" cy="5386090"/>
          </a:xfrm>
          <a:prstGeom prst="rect">
            <a:avLst/>
          </a:prstGeom>
          <a:noFill/>
        </p:spPr>
        <p:txBody>
          <a:bodyPr wrap="square" rtlCol="0">
            <a:spAutoFit/>
          </a:bodyPr>
          <a:lstStyle/>
          <a:p>
            <a:pPr marL="0" marR="0"/>
            <a:r>
              <a:rPr lang="en-US" sz="3200" i="1" dirty="0">
                <a:effectLst/>
                <a:latin typeface="Arial" panose="020B0604020202020204" pitchFamily="34" charset="0"/>
                <a:ea typeface="Times New Roman" panose="02020603050405020304" pitchFamily="18" charset="0"/>
              </a:rPr>
              <a:t>The Oxford Dictionary explains the word perseverance in the following way: </a:t>
            </a:r>
          </a:p>
          <a:p>
            <a:pPr marL="0" marR="0"/>
            <a:endParaRPr lang="en-US" sz="3200" i="1" dirty="0">
              <a:effectLst/>
              <a:latin typeface="Arial" panose="020B0604020202020204" pitchFamily="34" charset="0"/>
              <a:ea typeface="Times New Roman" panose="02020603050405020304" pitchFamily="18" charset="0"/>
            </a:endParaRPr>
          </a:p>
          <a:p>
            <a:pPr marL="0" marR="0"/>
            <a:r>
              <a:rPr lang="en-US" sz="3200" b="1" i="1" dirty="0">
                <a:latin typeface="Arial" panose="020B0604020202020204" pitchFamily="34" charset="0"/>
                <a:ea typeface="Times New Roman" panose="02020603050405020304" pitchFamily="18" charset="0"/>
              </a:rPr>
              <a:t>Perseverance: </a:t>
            </a:r>
            <a:r>
              <a:rPr lang="en-US" sz="3200" b="1" i="1" dirty="0">
                <a:effectLst/>
                <a:latin typeface="Arial" panose="020B0604020202020204" pitchFamily="34" charset="0"/>
                <a:ea typeface="Times New Roman" panose="02020603050405020304" pitchFamily="18" charset="0"/>
              </a:rPr>
              <a:t>the fact of continuing to try to do something despite difficulties,… </a:t>
            </a:r>
          </a:p>
          <a:p>
            <a:pPr marL="0" marR="0"/>
            <a:endParaRPr lang="en-US" sz="3200" b="1" i="1" dirty="0">
              <a:effectLst/>
              <a:latin typeface="Arial" panose="020B0604020202020204" pitchFamily="34" charset="0"/>
              <a:ea typeface="Times New Roman" panose="02020603050405020304" pitchFamily="18" charset="0"/>
            </a:endParaRPr>
          </a:p>
          <a:p>
            <a:pPr marL="0" marR="0"/>
            <a:r>
              <a:rPr lang="en-US" sz="3200" b="1" i="1" dirty="0" err="1">
                <a:latin typeface="Arial" panose="020B0604020202020204" pitchFamily="34" charset="0"/>
                <a:cs typeface="Arial" panose="020B0604020202020204" pitchFamily="34" charset="0"/>
              </a:rPr>
              <a:t>Uthållighet</a:t>
            </a:r>
            <a:r>
              <a:rPr lang="en-US" sz="3200" b="1" i="1" dirty="0">
                <a:latin typeface="Arial" panose="020B0604020202020204" pitchFamily="34" charset="0"/>
                <a:cs typeface="Arial" panose="020B0604020202020204" pitchFamily="34" charset="0"/>
              </a:rPr>
              <a:t>: </a:t>
            </a:r>
            <a:r>
              <a:rPr lang="en-US" sz="3200" b="1" i="1" dirty="0" err="1">
                <a:latin typeface="Arial" panose="020B0604020202020204" pitchFamily="34" charset="0"/>
                <a:cs typeface="Arial" panose="020B0604020202020204" pitchFamily="34" charset="0"/>
              </a:rPr>
              <a:t>att</a:t>
            </a:r>
            <a:r>
              <a:rPr lang="en-US" sz="3200" b="1" i="1" dirty="0">
                <a:latin typeface="Arial" panose="020B0604020202020204" pitchFamily="34" charset="0"/>
                <a:cs typeface="Arial" panose="020B0604020202020204" pitchFamily="34" charset="0"/>
              </a:rPr>
              <a:t> </a:t>
            </a:r>
            <a:r>
              <a:rPr lang="en-US" sz="3200" b="1" i="1" dirty="0" err="1">
                <a:latin typeface="Arial" panose="020B0604020202020204" pitchFamily="34" charset="0"/>
                <a:cs typeface="Arial" panose="020B0604020202020204" pitchFamily="34" charset="0"/>
              </a:rPr>
              <a:t>fortsätta</a:t>
            </a:r>
            <a:r>
              <a:rPr lang="en-US" sz="3200" b="1" i="1" dirty="0">
                <a:latin typeface="Arial" panose="020B0604020202020204" pitchFamily="34" charset="0"/>
                <a:cs typeface="Arial" panose="020B0604020202020204" pitchFamily="34" charset="0"/>
              </a:rPr>
              <a:t> </a:t>
            </a:r>
            <a:r>
              <a:rPr lang="en-US" sz="3200" b="1" i="1" dirty="0" err="1">
                <a:latin typeface="Arial" panose="020B0604020202020204" pitchFamily="34" charset="0"/>
                <a:cs typeface="Arial" panose="020B0604020202020204" pitchFamily="34" charset="0"/>
              </a:rPr>
              <a:t>att</a:t>
            </a:r>
            <a:r>
              <a:rPr lang="en-US" sz="3200" b="1" i="1" dirty="0">
                <a:latin typeface="Arial" panose="020B0604020202020204" pitchFamily="34" charset="0"/>
                <a:cs typeface="Arial" panose="020B0604020202020204" pitchFamily="34" charset="0"/>
              </a:rPr>
              <a:t> </a:t>
            </a:r>
            <a:r>
              <a:rPr lang="en-US" sz="3200" b="1" i="1" dirty="0" err="1">
                <a:latin typeface="Arial" panose="020B0604020202020204" pitchFamily="34" charset="0"/>
                <a:cs typeface="Arial" panose="020B0604020202020204" pitchFamily="34" charset="0"/>
              </a:rPr>
              <a:t>försöka</a:t>
            </a:r>
            <a:r>
              <a:rPr lang="en-US" sz="3200" b="1" i="1" dirty="0">
                <a:latin typeface="Arial" panose="020B0604020202020204" pitchFamily="34" charset="0"/>
                <a:cs typeface="Arial" panose="020B0604020202020204" pitchFamily="34" charset="0"/>
              </a:rPr>
              <a:t> </a:t>
            </a:r>
            <a:r>
              <a:rPr lang="en-US" sz="3200" b="1" i="1" dirty="0" err="1">
                <a:latin typeface="Arial" panose="020B0604020202020204" pitchFamily="34" charset="0"/>
                <a:cs typeface="Arial" panose="020B0604020202020204" pitchFamily="34" charset="0"/>
              </a:rPr>
              <a:t>göra</a:t>
            </a:r>
            <a:r>
              <a:rPr lang="en-US" sz="3200" b="1" i="1" dirty="0">
                <a:latin typeface="Arial" panose="020B0604020202020204" pitchFamily="34" charset="0"/>
                <a:cs typeface="Arial" panose="020B0604020202020204" pitchFamily="34" charset="0"/>
              </a:rPr>
              <a:t> </a:t>
            </a:r>
            <a:r>
              <a:rPr lang="en-US" sz="3200" b="1" i="1" dirty="0" err="1">
                <a:latin typeface="Arial" panose="020B0604020202020204" pitchFamily="34" charset="0"/>
                <a:cs typeface="Arial" panose="020B0604020202020204" pitchFamily="34" charset="0"/>
              </a:rPr>
              <a:t>något</a:t>
            </a:r>
            <a:r>
              <a:rPr lang="en-US" sz="3200" b="1" i="1" dirty="0">
                <a:latin typeface="Arial" panose="020B0604020202020204" pitchFamily="34" charset="0"/>
                <a:cs typeface="Arial" panose="020B0604020202020204" pitchFamily="34" charset="0"/>
              </a:rPr>
              <a:t> trots </a:t>
            </a:r>
            <a:r>
              <a:rPr lang="en-US" sz="3200" b="1" i="1" dirty="0" err="1">
                <a:latin typeface="Arial" panose="020B0604020202020204" pitchFamily="34" charset="0"/>
                <a:cs typeface="Arial" panose="020B0604020202020204" pitchFamily="34" charset="0"/>
              </a:rPr>
              <a:t>svårigheter</a:t>
            </a:r>
            <a:r>
              <a:rPr lang="en-US" sz="3200" b="1" i="1" dirty="0">
                <a:latin typeface="Arial" panose="020B0604020202020204" pitchFamily="34" charset="0"/>
                <a:cs typeface="Arial" panose="020B0604020202020204" pitchFamily="34" charset="0"/>
              </a:rPr>
              <a:t>,...</a:t>
            </a:r>
            <a:endParaRPr lang="en-US" sz="3200" b="1" i="1" dirty="0">
              <a:effectLst/>
              <a:latin typeface="Arial" panose="020B0604020202020204" pitchFamily="34" charset="0"/>
              <a:ea typeface="Times New Roman" panose="02020603050405020304" pitchFamily="18" charset="0"/>
              <a:cs typeface="Arial" panose="020B0604020202020204" pitchFamily="34" charset="0"/>
            </a:endParaRPr>
          </a:p>
          <a:p>
            <a:endParaRPr lang="en-US" sz="3200" dirty="0">
              <a:effectLst/>
              <a:latin typeface="Times New Roman" panose="02020603050405020304" pitchFamily="18" charset="0"/>
              <a:ea typeface="Times New Roman" panose="02020603050405020304" pitchFamily="18" charset="0"/>
            </a:endParaRPr>
          </a:p>
          <a:p>
            <a:endParaRPr lang="en-US" sz="2400" dirty="0">
              <a:latin typeface="Arial" panose="020B0604020202020204" pitchFamily="34" charset="0"/>
              <a:cs typeface="Arial" panose="020B0604020202020204" pitchFamily="34" charset="0"/>
            </a:endParaRPr>
          </a:p>
        </p:txBody>
      </p:sp>
      <p:pic>
        <p:nvPicPr>
          <p:cNvPr id="1028" name="Picture 4" descr="Compact Oxford Dictionary Of Current English">
            <a:extLst>
              <a:ext uri="{FF2B5EF4-FFF2-40B4-BE49-F238E27FC236}">
                <a16:creationId xmlns:a16="http://schemas.microsoft.com/office/drawing/2014/main" id="{B86A3A03-792C-C73B-5ABE-A7CF6347650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597" t="2874" r="6534" b="4186"/>
          <a:stretch/>
        </p:blipFill>
        <p:spPr bwMode="auto">
          <a:xfrm>
            <a:off x="922608" y="1067335"/>
            <a:ext cx="2575010" cy="4266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9104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6B8E0D5-19A3-08DD-1FBE-50FBBBC057D0}"/>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44719AF6-0527-5249-5A24-EBBEA79D84EC}"/>
              </a:ext>
            </a:extLst>
          </p:cNvPr>
          <p:cNvSpPr/>
          <p:nvPr/>
        </p:nvSpPr>
        <p:spPr>
          <a:xfrm>
            <a:off x="-29980" y="0"/>
            <a:ext cx="1222198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82" name="Picture 10" descr="Snail PNG transparent image download, size: 900x537px">
            <a:extLst>
              <a:ext uri="{FF2B5EF4-FFF2-40B4-BE49-F238E27FC236}">
                <a16:creationId xmlns:a16="http://schemas.microsoft.com/office/drawing/2014/main" id="{32D8F653-7644-D5E3-6E00-A10947E84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854" y="908960"/>
            <a:ext cx="7399207" cy="43988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DCF2347-50F8-D582-940F-23F33B668968}"/>
              </a:ext>
            </a:extLst>
          </p:cNvPr>
          <p:cNvSpPr txBox="1"/>
          <p:nvPr/>
        </p:nvSpPr>
        <p:spPr>
          <a:xfrm>
            <a:off x="3905684" y="856357"/>
            <a:ext cx="7599516" cy="6001643"/>
          </a:xfrm>
          <a:prstGeom prst="rect">
            <a:avLst/>
          </a:prstGeom>
          <a:noFill/>
        </p:spPr>
        <p:txBody>
          <a:bodyPr wrap="square" rtlCol="0">
            <a:spAutoFit/>
          </a:bodyPr>
          <a:lstStyle/>
          <a:p>
            <a:pPr algn="r" defTabSz="914400" eaLnBrk="0" fontAlgn="base" hangingPunct="0">
              <a:spcBef>
                <a:spcPct val="0"/>
              </a:spcBef>
              <a:spcAft>
                <a:spcPct val="0"/>
              </a:spcAft>
            </a:pPr>
            <a:r>
              <a:rPr kumimoji="0" lang="en-US" altLang="en-US" sz="4000" i="0" u="none" strike="noStrike" cap="none" normalizeH="0" baseline="0" dirty="0">
                <a:ln>
                  <a:noFill/>
                </a:ln>
                <a:solidFill>
                  <a:schemeClr val="bg1"/>
                </a:solidFill>
                <a:effectLst/>
                <a:latin typeface="Elephant Pro" pitchFamily="2" charset="0"/>
              </a:rPr>
              <a:t>“By perseverance the snail reached the ark.” </a:t>
            </a:r>
          </a:p>
          <a:p>
            <a:pPr algn="r" defTabSz="914400" eaLnBrk="0" fontAlgn="base" hangingPunct="0">
              <a:spcBef>
                <a:spcPct val="0"/>
              </a:spcBef>
              <a:spcAft>
                <a:spcPct val="0"/>
              </a:spcAft>
            </a:pPr>
            <a:r>
              <a:rPr kumimoji="0" lang="en-US" altLang="en-US" sz="4000" i="0" u="none" strike="noStrike" cap="none" normalizeH="0" baseline="0" dirty="0">
                <a:ln>
                  <a:noFill/>
                </a:ln>
                <a:solidFill>
                  <a:schemeClr val="bg1"/>
                </a:solidFill>
                <a:effectLst/>
                <a:latin typeface="Elephant Pro" pitchFamily="2" charset="0"/>
              </a:rPr>
              <a:t>– Charles Spurgeon</a:t>
            </a:r>
          </a:p>
          <a:p>
            <a:pPr marL="0" marR="0" algn="r"/>
            <a:endParaRPr lang="en-US" sz="4000" b="1" i="1" dirty="0">
              <a:solidFill>
                <a:schemeClr val="bg1"/>
              </a:solidFill>
              <a:effectLst/>
              <a:latin typeface="Arial" panose="020B0604020202020204" pitchFamily="34" charset="0"/>
              <a:ea typeface="Times New Roman" panose="02020603050405020304" pitchFamily="18" charset="0"/>
            </a:endParaRPr>
          </a:p>
          <a:p>
            <a:pPr marL="0" marR="0" algn="r"/>
            <a:endParaRPr lang="en-US" sz="4000" b="1" i="1" dirty="0">
              <a:solidFill>
                <a:schemeClr val="bg1"/>
              </a:solidFill>
              <a:latin typeface="Arial" panose="020B0604020202020204" pitchFamily="34" charset="0"/>
              <a:ea typeface="Times New Roman" panose="02020603050405020304" pitchFamily="18" charset="0"/>
            </a:endParaRPr>
          </a:p>
          <a:p>
            <a:pPr marL="0" marR="0" algn="r"/>
            <a:endParaRPr lang="en-US" sz="4000" b="1" i="1" dirty="0">
              <a:solidFill>
                <a:schemeClr val="bg1"/>
              </a:solidFill>
              <a:effectLst/>
              <a:latin typeface="Arial" panose="020B0604020202020204" pitchFamily="34" charset="0"/>
              <a:ea typeface="Times New Roman" panose="02020603050405020304" pitchFamily="18" charset="0"/>
            </a:endParaRPr>
          </a:p>
          <a:p>
            <a:pPr marL="0" marR="0" algn="r"/>
            <a:r>
              <a:rPr lang="en-US" sz="4000" dirty="0">
                <a:solidFill>
                  <a:schemeClr val="bg1"/>
                </a:solidFill>
                <a:latin typeface="Elephant Pro" pitchFamily="2" charset="0"/>
              </a:rPr>
              <a:t>"</a:t>
            </a:r>
            <a:r>
              <a:rPr lang="en-US" sz="4000" dirty="0" err="1">
                <a:solidFill>
                  <a:schemeClr val="bg1"/>
                </a:solidFill>
                <a:latin typeface="Elephant Pro" pitchFamily="2" charset="0"/>
              </a:rPr>
              <a:t>Genom</a:t>
            </a:r>
            <a:r>
              <a:rPr lang="en-US" sz="4000" dirty="0">
                <a:solidFill>
                  <a:schemeClr val="bg1"/>
                </a:solidFill>
                <a:latin typeface="Elephant Pro" pitchFamily="2" charset="0"/>
              </a:rPr>
              <a:t> </a:t>
            </a:r>
            <a:r>
              <a:rPr lang="en-US" sz="4000" dirty="0" err="1">
                <a:solidFill>
                  <a:schemeClr val="bg1"/>
                </a:solidFill>
                <a:latin typeface="Elephant Pro" pitchFamily="2" charset="0"/>
              </a:rPr>
              <a:t>uthållighet</a:t>
            </a:r>
            <a:r>
              <a:rPr lang="en-US" sz="4000" dirty="0">
                <a:solidFill>
                  <a:schemeClr val="bg1"/>
                </a:solidFill>
                <a:latin typeface="Elephant Pro" pitchFamily="2" charset="0"/>
              </a:rPr>
              <a:t> </a:t>
            </a:r>
            <a:r>
              <a:rPr lang="en-US" sz="4000" dirty="0" err="1">
                <a:solidFill>
                  <a:schemeClr val="bg1"/>
                </a:solidFill>
                <a:latin typeface="Elephant Pro" pitchFamily="2" charset="0"/>
              </a:rPr>
              <a:t>nådde</a:t>
            </a:r>
            <a:r>
              <a:rPr lang="en-US" sz="4000" dirty="0">
                <a:solidFill>
                  <a:schemeClr val="bg1"/>
                </a:solidFill>
                <a:latin typeface="Elephant Pro" pitchFamily="2" charset="0"/>
              </a:rPr>
              <a:t> </a:t>
            </a:r>
            <a:r>
              <a:rPr lang="en-US" sz="4000" dirty="0" err="1">
                <a:solidFill>
                  <a:schemeClr val="bg1"/>
                </a:solidFill>
                <a:latin typeface="Elephant Pro" pitchFamily="2" charset="0"/>
              </a:rPr>
              <a:t>snigeln</a:t>
            </a:r>
            <a:r>
              <a:rPr lang="en-US" sz="4000" dirty="0">
                <a:solidFill>
                  <a:schemeClr val="bg1"/>
                </a:solidFill>
                <a:latin typeface="Elephant Pro" pitchFamily="2" charset="0"/>
              </a:rPr>
              <a:t> </a:t>
            </a:r>
            <a:r>
              <a:rPr lang="en-US" sz="4000" dirty="0" err="1">
                <a:solidFill>
                  <a:schemeClr val="bg1"/>
                </a:solidFill>
                <a:latin typeface="Elephant Pro" pitchFamily="2" charset="0"/>
              </a:rPr>
              <a:t>arken</a:t>
            </a:r>
            <a:r>
              <a:rPr lang="en-US" sz="4000" dirty="0">
                <a:solidFill>
                  <a:schemeClr val="bg1"/>
                </a:solidFill>
                <a:latin typeface="Elephant Pro" pitchFamily="2" charset="0"/>
              </a:rPr>
              <a:t>." </a:t>
            </a:r>
          </a:p>
          <a:p>
            <a:pPr marL="0" marR="0" algn="r"/>
            <a:r>
              <a:rPr lang="en-US" sz="4000" dirty="0">
                <a:solidFill>
                  <a:schemeClr val="bg1"/>
                </a:solidFill>
                <a:latin typeface="Elephant Pro" pitchFamily="2" charset="0"/>
              </a:rPr>
              <a:t>– Charles Spurgeon</a:t>
            </a:r>
            <a:endParaRPr lang="en-US" sz="4000" dirty="0">
              <a:solidFill>
                <a:schemeClr val="bg1"/>
              </a:solidFill>
              <a:effectLst/>
              <a:latin typeface="Elephant Pro" pitchFamily="2" charset="0"/>
              <a:ea typeface="Times New Roman" panose="02020603050405020304" pitchFamily="18" charset="0"/>
            </a:endParaRPr>
          </a:p>
          <a:p>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0709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3D27B-6F95-D1C6-FCBD-77594D8F48C4}"/>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12DD18B2-C564-1A20-B499-6F2804A6B5DE}"/>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CAEA810D-1BE8-E7CE-343B-260438A3ECF6}"/>
              </a:ext>
            </a:extLst>
          </p:cNvPr>
          <p:cNvSpPr>
            <a:spLocks noGrp="1"/>
          </p:cNvSpPr>
          <p:nvPr>
            <p:ph idx="1"/>
          </p:nvPr>
        </p:nvSpPr>
        <p:spPr>
          <a:xfrm>
            <a:off x="505694" y="622644"/>
            <a:ext cx="11249891" cy="5576341"/>
          </a:xfrm>
        </p:spPr>
        <p:txBody>
          <a:bodyPr>
            <a:normAutofit/>
          </a:bodyPr>
          <a:lstStyle/>
          <a:p>
            <a:pPr marL="0" indent="0">
              <a:lnSpc>
                <a:spcPct val="115000"/>
              </a:lnSpc>
              <a:spcAft>
                <a:spcPts val="800"/>
              </a:spcAft>
              <a:buNone/>
            </a:pPr>
            <a:r>
              <a:rPr lang="en-US" sz="2600" i="1" kern="100" dirty="0">
                <a:latin typeface="Arial" panose="020B0604020202020204" pitchFamily="34" charset="0"/>
                <a:ea typeface="Times New Roman" panose="02020603050405020304" pitchFamily="18" charset="0"/>
                <a:cs typeface="Arial" panose="020B0604020202020204" pitchFamily="34" charset="0"/>
              </a:rPr>
              <a:t>James 1: 2 – 4 Consider it pure joy, my brothers and sisters, whenever you face trials of many kinds, 3 because you know that the testing of your faith produces perseverance. 4 Let perseverance finish its work so that you may be mature and complete, not lacking anything.</a:t>
            </a:r>
          </a:p>
          <a:p>
            <a:pPr marL="0" indent="0">
              <a:lnSpc>
                <a:spcPct val="115000"/>
              </a:lnSpc>
              <a:spcAft>
                <a:spcPts val="800"/>
              </a:spcAft>
              <a:buNone/>
            </a:pPr>
            <a:r>
              <a:rPr lang="en-US" sz="2600" i="1" kern="100" dirty="0" err="1">
                <a:latin typeface="Arial" panose="020B0604020202020204" pitchFamily="34" charset="0"/>
                <a:ea typeface="Times New Roman" panose="02020603050405020304" pitchFamily="18" charset="0"/>
                <a:cs typeface="Arial" panose="020B0604020202020204" pitchFamily="34" charset="0"/>
              </a:rPr>
              <a:t>Jakobs</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brev</a:t>
            </a:r>
            <a:r>
              <a:rPr lang="en-US" sz="2600" i="1" kern="100" dirty="0">
                <a:latin typeface="Arial" panose="020B0604020202020204" pitchFamily="34" charset="0"/>
                <a:ea typeface="Times New Roman" panose="02020603050405020304" pitchFamily="18" charset="0"/>
                <a:cs typeface="Arial" panose="020B0604020202020204" pitchFamily="34" charset="0"/>
              </a:rPr>
              <a:t> 1:2 – 4 </a:t>
            </a:r>
            <a:r>
              <a:rPr lang="en-US" sz="2600" i="1" kern="100" dirty="0" err="1">
                <a:latin typeface="Arial" panose="020B0604020202020204" pitchFamily="34" charset="0"/>
                <a:ea typeface="Times New Roman" panose="02020603050405020304" pitchFamily="18" charset="0"/>
                <a:cs typeface="Arial" panose="020B0604020202020204" pitchFamily="34" charset="0"/>
              </a:rPr>
              <a:t>Räkna</a:t>
            </a:r>
            <a:r>
              <a:rPr lang="en-US" sz="2600" i="1" kern="100" dirty="0">
                <a:latin typeface="Arial" panose="020B0604020202020204" pitchFamily="34" charset="0"/>
                <a:ea typeface="Times New Roman" panose="02020603050405020304" pitchFamily="18" charset="0"/>
                <a:cs typeface="Arial" panose="020B0604020202020204" pitchFamily="34" charset="0"/>
              </a:rPr>
              <a:t> det </a:t>
            </a:r>
            <a:r>
              <a:rPr lang="en-US" sz="2600" i="1" kern="100" dirty="0" err="1">
                <a:latin typeface="Arial" panose="020B0604020202020204" pitchFamily="34" charset="0"/>
                <a:ea typeface="Times New Roman" panose="02020603050405020304" pitchFamily="18" charset="0"/>
                <a:cs typeface="Arial" panose="020B0604020202020204" pitchFamily="34" charset="0"/>
              </a:rPr>
              <a:t>som</a:t>
            </a:r>
            <a:r>
              <a:rPr lang="en-US" sz="2600" i="1" kern="100" dirty="0">
                <a:latin typeface="Arial" panose="020B0604020202020204" pitchFamily="34" charset="0"/>
                <a:ea typeface="Times New Roman" panose="02020603050405020304" pitchFamily="18" charset="0"/>
                <a:cs typeface="Arial" panose="020B0604020202020204" pitchFamily="34" charset="0"/>
              </a:rPr>
              <a:t> ren </a:t>
            </a:r>
            <a:r>
              <a:rPr lang="en-US" sz="2600" i="1" kern="100" dirty="0" err="1">
                <a:latin typeface="Arial" panose="020B0604020202020204" pitchFamily="34" charset="0"/>
                <a:ea typeface="Times New Roman" panose="02020603050405020304" pitchFamily="18" charset="0"/>
                <a:cs typeface="Arial" panose="020B0604020202020204" pitchFamily="34" charset="0"/>
              </a:rPr>
              <a:t>glädje</a:t>
            </a:r>
            <a:r>
              <a:rPr lang="en-US" sz="2600" i="1" kern="100" dirty="0">
                <a:latin typeface="Arial" panose="020B0604020202020204" pitchFamily="34" charset="0"/>
                <a:ea typeface="Times New Roman" panose="02020603050405020304" pitchFamily="18" charset="0"/>
                <a:cs typeface="Arial" panose="020B0604020202020204" pitchFamily="34" charset="0"/>
              </a:rPr>
              <a:t>, mina </a:t>
            </a:r>
            <a:r>
              <a:rPr lang="en-US" sz="2600" i="1" kern="100" dirty="0" err="1">
                <a:latin typeface="Arial" panose="020B0604020202020204" pitchFamily="34" charset="0"/>
                <a:ea typeface="Times New Roman" panose="02020603050405020304" pitchFamily="18" charset="0"/>
                <a:cs typeface="Arial" panose="020B0604020202020204" pitchFamily="34" charset="0"/>
              </a:rPr>
              <a:t>bröder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när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ni</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råkar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ut</a:t>
            </a:r>
            <a:r>
              <a:rPr lang="en-US" sz="2600" i="1" kern="100" dirty="0">
                <a:latin typeface="Arial" panose="020B0604020202020204" pitchFamily="34" charset="0"/>
                <a:ea typeface="Times New Roman" panose="02020603050405020304" pitchFamily="18" charset="0"/>
                <a:cs typeface="Arial" panose="020B0604020202020204" pitchFamily="34" charset="0"/>
              </a:rPr>
              <a:t> för </a:t>
            </a:r>
            <a:r>
              <a:rPr lang="en-US" sz="2600" i="1" kern="100" dirty="0" err="1">
                <a:latin typeface="Arial" panose="020B0604020202020204" pitchFamily="34" charset="0"/>
                <a:ea typeface="Times New Roman" panose="02020603050405020304" pitchFamily="18" charset="0"/>
                <a:cs typeface="Arial" panose="020B0604020202020204" pitchFamily="34" charset="0"/>
              </a:rPr>
              <a:t>olika</a:t>
            </a:r>
            <a:r>
              <a:rPr lang="en-US" sz="2600" i="1" kern="100" dirty="0">
                <a:latin typeface="Arial" panose="020B0604020202020204" pitchFamily="34" charset="0"/>
                <a:ea typeface="Times New Roman" panose="02020603050405020304" pitchFamily="18" charset="0"/>
                <a:cs typeface="Arial" panose="020B0604020202020204" pitchFamily="34" charset="0"/>
              </a:rPr>
              <a:t> slags </a:t>
            </a:r>
            <a:r>
              <a:rPr lang="en-US" sz="2600" i="1" kern="100" dirty="0" err="1">
                <a:latin typeface="Arial" panose="020B0604020202020204" pitchFamily="34" charset="0"/>
                <a:ea typeface="Times New Roman" panose="02020603050405020304" pitchFamily="18" charset="0"/>
                <a:cs typeface="Arial" panose="020B0604020202020204" pitchFamily="34" charset="0"/>
              </a:rPr>
              <a:t>prövningar</a:t>
            </a:r>
            <a:r>
              <a:rPr lang="en-US" sz="2600" i="1" kern="100" dirty="0">
                <a:latin typeface="Arial" panose="020B0604020202020204" pitchFamily="34" charset="0"/>
                <a:ea typeface="Times New Roman" panose="02020603050405020304" pitchFamily="18" charset="0"/>
                <a:cs typeface="Arial" panose="020B0604020202020204" pitchFamily="34" charset="0"/>
              </a:rPr>
              <a:t>. 3  Ni vet </a:t>
            </a:r>
            <a:r>
              <a:rPr lang="en-US" sz="2600" i="1" kern="100" dirty="0" err="1">
                <a:latin typeface="Arial" panose="020B0604020202020204" pitchFamily="34" charset="0"/>
                <a:ea typeface="Times New Roman" panose="02020603050405020304" pitchFamily="18" charset="0"/>
                <a:cs typeface="Arial" panose="020B0604020202020204" pitchFamily="34" charset="0"/>
              </a:rPr>
              <a:t>ju</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att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när</a:t>
            </a:r>
            <a:r>
              <a:rPr lang="en-US" sz="2600" i="1" kern="100" dirty="0">
                <a:latin typeface="Arial" panose="020B0604020202020204" pitchFamily="34" charset="0"/>
                <a:ea typeface="Times New Roman" panose="02020603050405020304" pitchFamily="18" charset="0"/>
                <a:cs typeface="Arial" panose="020B0604020202020204" pitchFamily="34" charset="0"/>
              </a:rPr>
              <a:t> er </a:t>
            </a:r>
            <a:r>
              <a:rPr lang="en-US" sz="2600" i="1" kern="100" dirty="0" err="1">
                <a:latin typeface="Arial" panose="020B0604020202020204" pitchFamily="34" charset="0"/>
                <a:ea typeface="Times New Roman" panose="02020603050405020304" pitchFamily="18" charset="0"/>
                <a:cs typeface="Arial" panose="020B0604020202020204" pitchFamily="34" charset="0"/>
              </a:rPr>
              <a:t>tro</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prövas</a:t>
            </a:r>
            <a:r>
              <a:rPr lang="en-US" sz="2600" i="1" kern="100" dirty="0">
                <a:latin typeface="Arial" panose="020B0604020202020204" pitchFamily="34" charset="0"/>
                <a:ea typeface="Times New Roman" panose="02020603050405020304" pitchFamily="18" charset="0"/>
                <a:cs typeface="Arial" panose="020B0604020202020204" pitchFamily="34" charset="0"/>
              </a:rPr>
              <a:t> ger det </a:t>
            </a:r>
            <a:r>
              <a:rPr lang="en-US" sz="2600" i="1" kern="100" dirty="0" err="1">
                <a:latin typeface="Arial" panose="020B0604020202020204" pitchFamily="34" charset="0"/>
                <a:ea typeface="Times New Roman" panose="02020603050405020304" pitchFamily="18" charset="0"/>
                <a:cs typeface="Arial" panose="020B0604020202020204" pitchFamily="34" charset="0"/>
              </a:rPr>
              <a:t>uthållighet</a:t>
            </a:r>
            <a:r>
              <a:rPr lang="en-US" sz="2600" i="1" kern="100" dirty="0">
                <a:latin typeface="Arial" panose="020B0604020202020204" pitchFamily="34" charset="0"/>
                <a:ea typeface="Times New Roman" panose="02020603050405020304" pitchFamily="18" charset="0"/>
                <a:cs typeface="Arial" panose="020B0604020202020204" pitchFamily="34" charset="0"/>
              </a:rPr>
              <a:t>. 4  Och </a:t>
            </a:r>
            <a:r>
              <a:rPr lang="en-US" sz="2600" i="1" kern="100" dirty="0" err="1">
                <a:latin typeface="Arial" panose="020B0604020202020204" pitchFamily="34" charset="0"/>
                <a:ea typeface="Times New Roman" panose="02020603050405020304" pitchFamily="18" charset="0"/>
                <a:cs typeface="Arial" panose="020B0604020202020204" pitchFamily="34" charset="0"/>
              </a:rPr>
              <a:t>låt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uthålligheten</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leda</a:t>
            </a:r>
            <a:r>
              <a:rPr lang="en-US" sz="2600" i="1" kern="100" dirty="0">
                <a:latin typeface="Arial" panose="020B0604020202020204" pitchFamily="34" charset="0"/>
                <a:ea typeface="Times New Roman" panose="02020603050405020304" pitchFamily="18" charset="0"/>
                <a:cs typeface="Arial" panose="020B0604020202020204" pitchFamily="34" charset="0"/>
              </a:rPr>
              <a:t> till </a:t>
            </a:r>
            <a:r>
              <a:rPr lang="en-US" sz="2600" i="1" kern="100" dirty="0" err="1">
                <a:latin typeface="Arial" panose="020B0604020202020204" pitchFamily="34" charset="0"/>
                <a:ea typeface="Times New Roman" panose="02020603050405020304" pitchFamily="18" charset="0"/>
                <a:cs typeface="Arial" panose="020B0604020202020204" pitchFamily="34" charset="0"/>
              </a:rPr>
              <a:t>fulländad</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gärning</a:t>
            </a:r>
            <a:r>
              <a:rPr lang="en-US" sz="2600" i="1" kern="100" dirty="0">
                <a:latin typeface="Arial" panose="020B0604020202020204" pitchFamily="34" charset="0"/>
                <a:ea typeface="Times New Roman" panose="02020603050405020304" pitchFamily="18" charset="0"/>
                <a:cs typeface="Arial" panose="020B0604020202020204" pitchFamily="34" charset="0"/>
              </a:rPr>
              <a:t>[a], </a:t>
            </a:r>
            <a:r>
              <a:rPr lang="en-US" sz="2600" i="1" kern="100" dirty="0" err="1">
                <a:latin typeface="Arial" panose="020B0604020202020204" pitchFamily="34" charset="0"/>
                <a:ea typeface="Times New Roman" panose="02020603050405020304" pitchFamily="18" charset="0"/>
                <a:cs typeface="Arial" panose="020B0604020202020204" pitchFamily="34" charset="0"/>
              </a:rPr>
              <a:t>så</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att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ni</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är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fullkomliga</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och</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hela</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utan</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brist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på</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något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sätt</a:t>
            </a:r>
            <a:r>
              <a:rPr lang="en-US" sz="2600" i="1" kern="100" dirty="0">
                <a:latin typeface="Arial" panose="020B0604020202020204" pitchFamily="34" charset="0"/>
                <a:ea typeface="Times New Roman" panose="02020603050405020304" pitchFamily="18" charset="0"/>
                <a:cs typeface="Arial" panose="020B0604020202020204" pitchFamily="34" charset="0"/>
              </a:rPr>
              <a:t>.</a:t>
            </a:r>
          </a:p>
          <a:p>
            <a:pPr marL="0" indent="0">
              <a:lnSpc>
                <a:spcPct val="115000"/>
              </a:lnSpc>
              <a:spcAft>
                <a:spcPts val="800"/>
              </a:spcAft>
              <a:buNone/>
            </a:pPr>
            <a:endParaRPr lang="en-US" sz="26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39765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075AA-5211-40F5-43A5-CD6CB3F003C3}"/>
            </a:ext>
          </a:extLst>
        </p:cNvPr>
        <p:cNvGrpSpPr/>
        <p:nvPr/>
      </p:nvGrpSpPr>
      <p:grpSpPr>
        <a:xfrm>
          <a:off x="0" y="0"/>
          <a:ext cx="0" cy="0"/>
          <a:chOff x="0" y="0"/>
          <a:chExt cx="0" cy="0"/>
        </a:xfrm>
      </p:grpSpPr>
      <p:pic>
        <p:nvPicPr>
          <p:cNvPr id="4098" name="Picture 2" descr="Henry Rollins till Sverige nästa år">
            <a:extLst>
              <a:ext uri="{FF2B5EF4-FFF2-40B4-BE49-F238E27FC236}">
                <a16:creationId xmlns:a16="http://schemas.microsoft.com/office/drawing/2014/main" id="{650CE243-41CA-CD32-6C5D-A9A297CE760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466763" y="918640"/>
            <a:ext cx="3078898" cy="4589025"/>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058C2E12-81CF-366F-B711-83593CAC1B3F}"/>
              </a:ext>
            </a:extLst>
          </p:cNvPr>
          <p:cNvSpPr>
            <a:spLocks noGrp="1"/>
          </p:cNvSpPr>
          <p:nvPr>
            <p:ph idx="1"/>
          </p:nvPr>
        </p:nvSpPr>
        <p:spPr>
          <a:xfrm>
            <a:off x="6096000" y="813216"/>
            <a:ext cx="5754896" cy="5231567"/>
          </a:xfrm>
        </p:spPr>
        <p:txBody>
          <a:bodyPr anchor="t">
            <a:normAutofit/>
          </a:bodyPr>
          <a:lstStyle/>
          <a:p>
            <a:pPr marL="0" marR="0" indent="0">
              <a:spcAft>
                <a:spcPts val="800"/>
              </a:spcAft>
              <a:buNone/>
            </a:pPr>
            <a:r>
              <a:rPr lang="en-US" kern="100" dirty="0">
                <a:effectLst/>
                <a:latin typeface="Arial" panose="020B0604020202020204" pitchFamily="34" charset="0"/>
                <a:ea typeface="Times New Roman" panose="02020603050405020304" pitchFamily="18" charset="0"/>
                <a:cs typeface="Arial" panose="020B0604020202020204" pitchFamily="34" charset="0"/>
              </a:rPr>
              <a:t>“I don’t have talent, so I just get up earlier.” </a:t>
            </a:r>
          </a:p>
          <a:p>
            <a:pPr marL="0" marR="0" indent="0">
              <a:spcAft>
                <a:spcPts val="800"/>
              </a:spcAft>
              <a:buNone/>
            </a:pPr>
            <a:r>
              <a:rPr lang="en-US" kern="100" dirty="0">
                <a:effectLst/>
                <a:latin typeface="Arial" panose="020B0604020202020204" pitchFamily="34" charset="0"/>
                <a:ea typeface="Times New Roman" panose="02020603050405020304" pitchFamily="18" charset="0"/>
                <a:cs typeface="Arial" panose="020B0604020202020204" pitchFamily="34" charset="0"/>
              </a:rPr>
              <a:t>Henry Rollins</a:t>
            </a:r>
          </a:p>
          <a:p>
            <a:pPr marL="0" marR="0" indent="0">
              <a:spcAft>
                <a:spcPts val="800"/>
              </a:spcAft>
              <a:buNone/>
            </a:pPr>
            <a:endParaRPr lang="en-US" kern="100"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"Jag </a:t>
            </a:r>
            <a:r>
              <a:rPr lang="en-US" dirty="0" err="1">
                <a:latin typeface="Arial" panose="020B0604020202020204" pitchFamily="34" charset="0"/>
                <a:cs typeface="Arial" panose="020B0604020202020204" pitchFamily="34" charset="0"/>
              </a:rPr>
              <a:t>har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ingen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talang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så</a:t>
            </a:r>
            <a:r>
              <a:rPr lang="en-US" dirty="0">
                <a:latin typeface="Arial" panose="020B0604020202020204" pitchFamily="34" charset="0"/>
                <a:cs typeface="Arial" panose="020B0604020202020204" pitchFamily="34" charset="0"/>
              </a:rPr>
              <a:t> jag </a:t>
            </a:r>
            <a:r>
              <a:rPr lang="en-US" dirty="0" err="1">
                <a:latin typeface="Arial" panose="020B0604020202020204" pitchFamily="34" charset="0"/>
                <a:cs typeface="Arial" panose="020B0604020202020204" pitchFamily="34" charset="0"/>
              </a:rPr>
              <a:t>går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upp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tidigare</a:t>
            </a:r>
            <a:r>
              <a:rPr lang="en-US" dirty="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Henry Rollins</a:t>
            </a:r>
          </a:p>
        </p:txBody>
      </p:sp>
    </p:spTree>
    <p:extLst>
      <p:ext uri="{BB962C8B-B14F-4D97-AF65-F5344CB8AC3E}">
        <p14:creationId xmlns:p14="http://schemas.microsoft.com/office/powerpoint/2010/main" val="3900210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0FBC5-ADD1-ADF4-FC8B-6F4286E4426C}"/>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BD52229-6396-5F80-BBBC-B787DE7584AF}"/>
              </a:ext>
            </a:extLst>
          </p:cNvPr>
          <p:cNvSpPr>
            <a:spLocks noGrp="1"/>
          </p:cNvSpPr>
          <p:nvPr>
            <p:ph idx="1"/>
          </p:nvPr>
        </p:nvSpPr>
        <p:spPr>
          <a:xfrm>
            <a:off x="6096000" y="813216"/>
            <a:ext cx="5754896" cy="5632554"/>
          </a:xfrm>
        </p:spPr>
        <p:txBody>
          <a:bodyPr anchor="t">
            <a:normAutofit/>
          </a:bodyPr>
          <a:lstStyle/>
          <a:p>
            <a:pPr marL="0" marR="0" indent="0">
              <a:spcAft>
                <a:spcPts val="800"/>
              </a:spcAft>
              <a:buNone/>
            </a:pPr>
            <a:r>
              <a:rPr lang="en-US" kern="100" dirty="0">
                <a:effectLst/>
                <a:latin typeface="Arial" panose="020B0604020202020204" pitchFamily="34" charset="0"/>
                <a:ea typeface="Times New Roman" panose="02020603050405020304" pitchFamily="18" charset="0"/>
                <a:cs typeface="Arial" panose="020B0604020202020204" pitchFamily="34" charset="0"/>
              </a:rPr>
              <a:t>“Women are like tea bags. We don't know our true strength until we are in hot water!”</a:t>
            </a:r>
          </a:p>
          <a:p>
            <a:pPr marL="0" marR="0" indent="0">
              <a:spcAft>
                <a:spcPts val="800"/>
              </a:spcAft>
              <a:buNone/>
            </a:pPr>
            <a:r>
              <a:rPr lang="en-US" sz="1600" kern="100" dirty="0">
                <a:effectLst/>
                <a:latin typeface="Arial" panose="020B0604020202020204" pitchFamily="34" charset="0"/>
                <a:ea typeface="Times New Roman" panose="02020603050405020304" pitchFamily="18" charset="0"/>
                <a:cs typeface="Arial" panose="020B0604020202020204" pitchFamily="34" charset="0"/>
              </a:rPr>
              <a:t>Eleanor Roosevelt, diplomat, activist, and former First Lady of the United States</a:t>
            </a:r>
          </a:p>
          <a:p>
            <a:pPr marL="0" marR="0" indent="0">
              <a:spcAft>
                <a:spcPts val="800"/>
              </a:spcAft>
              <a:buNone/>
            </a:pPr>
            <a:endParaRPr lang="en-US" sz="1600" kern="100" dirty="0">
              <a:effectLst/>
              <a:latin typeface="Arial" panose="020B0604020202020204" pitchFamily="34" charset="0"/>
              <a:ea typeface="Times New Roman" panose="02020603050405020304" pitchFamily="18" charset="0"/>
              <a:cs typeface="Arial" panose="020B0604020202020204" pitchFamily="34" charset="0"/>
            </a:endParaRPr>
          </a:p>
          <a:p>
            <a:pPr marL="0" indent="0">
              <a:spcAft>
                <a:spcPts val="800"/>
              </a:spcAft>
              <a:buNone/>
            </a:pPr>
            <a:r>
              <a:rPr lang="en-US" kern="100" dirty="0">
                <a:effectLst/>
                <a:latin typeface="Arial" panose="020B0604020202020204" pitchFamily="34" charset="0"/>
                <a:ea typeface="Times New Roman" panose="02020603050405020304" pitchFamily="18" charset="0"/>
                <a:cs typeface="Arial" panose="020B0604020202020204" pitchFamily="34" charset="0"/>
              </a:rPr>
              <a:t>"</a:t>
            </a:r>
            <a:r>
              <a:rPr lang="en-US" kern="100" dirty="0" err="1">
                <a:effectLst/>
                <a:latin typeface="Arial" panose="020B0604020202020204" pitchFamily="34" charset="0"/>
                <a:ea typeface="Times New Roman" panose="02020603050405020304" pitchFamily="18" charset="0"/>
                <a:cs typeface="Arial" panose="020B0604020202020204" pitchFamily="34" charset="0"/>
              </a:rPr>
              <a:t>Kvinnor</a:t>
            </a:r>
            <a:r>
              <a:rPr lang="en-US" kern="100" dirty="0">
                <a:effectLst/>
                <a:latin typeface="Arial" panose="020B0604020202020204" pitchFamily="34" charset="0"/>
                <a:ea typeface="Times New Roman" panose="02020603050405020304" pitchFamily="18" charset="0"/>
                <a:cs typeface="Arial" panose="020B0604020202020204" pitchFamily="34" charset="0"/>
              </a:rPr>
              <a:t> </a:t>
            </a:r>
            <a:r>
              <a:rPr lang="en-US" kern="100" dirty="0" err="1">
                <a:effectLst/>
                <a:latin typeface="Arial" panose="020B0604020202020204" pitchFamily="34" charset="0"/>
                <a:ea typeface="Times New Roman" panose="02020603050405020304" pitchFamily="18" charset="0"/>
                <a:cs typeface="Arial" panose="020B0604020202020204" pitchFamily="34" charset="0"/>
              </a:rPr>
              <a:t>är</a:t>
            </a:r>
            <a:r>
              <a:rPr lang="en-US" kern="100" dirty="0">
                <a:effectLst/>
                <a:latin typeface="Arial" panose="020B0604020202020204" pitchFamily="34" charset="0"/>
                <a:ea typeface="Times New Roman" panose="02020603050405020304" pitchFamily="18" charset="0"/>
                <a:cs typeface="Arial" panose="020B0604020202020204" pitchFamily="34" charset="0"/>
              </a:rPr>
              <a:t> </a:t>
            </a:r>
            <a:r>
              <a:rPr lang="en-US" kern="100" dirty="0" err="1">
                <a:effectLst/>
                <a:latin typeface="Arial" panose="020B0604020202020204" pitchFamily="34" charset="0"/>
                <a:ea typeface="Times New Roman" panose="02020603050405020304" pitchFamily="18" charset="0"/>
                <a:cs typeface="Arial" panose="020B0604020202020204" pitchFamily="34" charset="0"/>
              </a:rPr>
              <a:t>som</a:t>
            </a:r>
            <a:r>
              <a:rPr lang="en-US" kern="100" dirty="0">
                <a:effectLst/>
                <a:latin typeface="Arial" panose="020B0604020202020204" pitchFamily="34" charset="0"/>
                <a:ea typeface="Times New Roman" panose="02020603050405020304" pitchFamily="18" charset="0"/>
                <a:cs typeface="Arial" panose="020B0604020202020204" pitchFamily="34" charset="0"/>
              </a:rPr>
              <a:t> </a:t>
            </a:r>
            <a:r>
              <a:rPr lang="en-US" kern="100" dirty="0" err="1">
                <a:effectLst/>
                <a:latin typeface="Arial" panose="020B0604020202020204" pitchFamily="34" charset="0"/>
                <a:ea typeface="Times New Roman" panose="02020603050405020304" pitchFamily="18" charset="0"/>
                <a:cs typeface="Arial" panose="020B0604020202020204" pitchFamily="34" charset="0"/>
              </a:rPr>
              <a:t>tepåsar</a:t>
            </a:r>
            <a:r>
              <a:rPr lang="en-US" kern="100" dirty="0">
                <a:effectLst/>
                <a:latin typeface="Arial" panose="020B0604020202020204" pitchFamily="34" charset="0"/>
                <a:ea typeface="Times New Roman" panose="02020603050405020304" pitchFamily="18" charset="0"/>
                <a:cs typeface="Arial" panose="020B0604020202020204" pitchFamily="34" charset="0"/>
              </a:rPr>
              <a:t>. Vi vet </a:t>
            </a:r>
            <a:r>
              <a:rPr lang="en-US" kern="100" dirty="0" err="1">
                <a:effectLst/>
                <a:latin typeface="Arial" panose="020B0604020202020204" pitchFamily="34" charset="0"/>
                <a:ea typeface="Times New Roman" panose="02020603050405020304" pitchFamily="18" charset="0"/>
                <a:cs typeface="Arial" panose="020B0604020202020204" pitchFamily="34" charset="0"/>
              </a:rPr>
              <a:t>inte</a:t>
            </a:r>
            <a:r>
              <a:rPr lang="en-US" kern="100" dirty="0">
                <a:effectLst/>
                <a:latin typeface="Arial" panose="020B0604020202020204" pitchFamily="34" charset="0"/>
                <a:ea typeface="Times New Roman" panose="02020603050405020304" pitchFamily="18" charset="0"/>
                <a:cs typeface="Arial" panose="020B0604020202020204" pitchFamily="34" charset="0"/>
              </a:rPr>
              <a:t> </a:t>
            </a:r>
            <a:r>
              <a:rPr lang="en-US" kern="100" dirty="0" err="1">
                <a:effectLst/>
                <a:latin typeface="Arial" panose="020B0604020202020204" pitchFamily="34" charset="0"/>
                <a:ea typeface="Times New Roman" panose="02020603050405020304" pitchFamily="18" charset="0"/>
                <a:cs typeface="Arial" panose="020B0604020202020204" pitchFamily="34" charset="0"/>
              </a:rPr>
              <a:t>vår</a:t>
            </a:r>
            <a:r>
              <a:rPr lang="en-US" kern="100" dirty="0">
                <a:effectLst/>
                <a:latin typeface="Arial" panose="020B0604020202020204" pitchFamily="34" charset="0"/>
                <a:ea typeface="Times New Roman" panose="02020603050405020304" pitchFamily="18" charset="0"/>
                <a:cs typeface="Arial" panose="020B0604020202020204" pitchFamily="34" charset="0"/>
              </a:rPr>
              <a:t> </a:t>
            </a:r>
            <a:r>
              <a:rPr lang="en-US" kern="100" dirty="0" err="1">
                <a:effectLst/>
                <a:latin typeface="Arial" panose="020B0604020202020204" pitchFamily="34" charset="0"/>
                <a:ea typeface="Times New Roman" panose="02020603050405020304" pitchFamily="18" charset="0"/>
                <a:cs typeface="Arial" panose="020B0604020202020204" pitchFamily="34" charset="0"/>
              </a:rPr>
              <a:t>verkliga</a:t>
            </a:r>
            <a:r>
              <a:rPr lang="en-US" kern="100" dirty="0">
                <a:effectLst/>
                <a:latin typeface="Arial" panose="020B0604020202020204" pitchFamily="34" charset="0"/>
                <a:ea typeface="Times New Roman" panose="02020603050405020304" pitchFamily="18" charset="0"/>
                <a:cs typeface="Arial" panose="020B0604020202020204" pitchFamily="34" charset="0"/>
              </a:rPr>
              <a:t> </a:t>
            </a:r>
            <a:r>
              <a:rPr lang="en-US" kern="100" dirty="0" err="1">
                <a:effectLst/>
                <a:latin typeface="Arial" panose="020B0604020202020204" pitchFamily="34" charset="0"/>
                <a:ea typeface="Times New Roman" panose="02020603050405020304" pitchFamily="18" charset="0"/>
                <a:cs typeface="Arial" panose="020B0604020202020204" pitchFamily="34" charset="0"/>
              </a:rPr>
              <a:t>styrka</a:t>
            </a:r>
            <a:r>
              <a:rPr lang="en-US" kern="100" dirty="0">
                <a:effectLst/>
                <a:latin typeface="Arial" panose="020B0604020202020204" pitchFamily="34" charset="0"/>
                <a:ea typeface="Times New Roman" panose="02020603050405020304" pitchFamily="18" charset="0"/>
                <a:cs typeface="Arial" panose="020B0604020202020204" pitchFamily="34" charset="0"/>
              </a:rPr>
              <a:t> </a:t>
            </a:r>
            <a:r>
              <a:rPr lang="en-US" kern="100" dirty="0" err="1">
                <a:effectLst/>
                <a:latin typeface="Arial" panose="020B0604020202020204" pitchFamily="34" charset="0"/>
                <a:ea typeface="Times New Roman" panose="02020603050405020304" pitchFamily="18" charset="0"/>
                <a:cs typeface="Arial" panose="020B0604020202020204" pitchFamily="34" charset="0"/>
              </a:rPr>
              <a:t>förrän</a:t>
            </a:r>
            <a:r>
              <a:rPr lang="en-US" kern="100" dirty="0">
                <a:effectLst/>
                <a:latin typeface="Arial" panose="020B0604020202020204" pitchFamily="34" charset="0"/>
                <a:ea typeface="Times New Roman" panose="02020603050405020304" pitchFamily="18" charset="0"/>
                <a:cs typeface="Arial" panose="020B0604020202020204" pitchFamily="34" charset="0"/>
              </a:rPr>
              <a:t> vi </a:t>
            </a:r>
            <a:r>
              <a:rPr lang="en-US" kern="100" dirty="0" err="1">
                <a:effectLst/>
                <a:latin typeface="Arial" panose="020B0604020202020204" pitchFamily="34" charset="0"/>
                <a:ea typeface="Times New Roman" panose="02020603050405020304" pitchFamily="18" charset="0"/>
                <a:cs typeface="Arial" panose="020B0604020202020204" pitchFamily="34" charset="0"/>
              </a:rPr>
              <a:t>är</a:t>
            </a:r>
            <a:r>
              <a:rPr lang="en-US" kern="100" dirty="0">
                <a:effectLst/>
                <a:latin typeface="Arial" panose="020B0604020202020204" pitchFamily="34" charset="0"/>
                <a:ea typeface="Times New Roman" panose="02020603050405020304" pitchFamily="18" charset="0"/>
                <a:cs typeface="Arial" panose="020B0604020202020204" pitchFamily="34" charset="0"/>
              </a:rPr>
              <a:t> </a:t>
            </a:r>
            <a:r>
              <a:rPr lang="en-US" kern="100" dirty="0" err="1">
                <a:effectLst/>
                <a:latin typeface="Arial" panose="020B0604020202020204" pitchFamily="34" charset="0"/>
                <a:ea typeface="Times New Roman" panose="02020603050405020304" pitchFamily="18" charset="0"/>
                <a:cs typeface="Arial" panose="020B0604020202020204" pitchFamily="34" charset="0"/>
              </a:rPr>
              <a:t>i</a:t>
            </a:r>
            <a:r>
              <a:rPr lang="en-US" kern="100" dirty="0">
                <a:effectLst/>
                <a:latin typeface="Arial" panose="020B0604020202020204" pitchFamily="34" charset="0"/>
                <a:ea typeface="Times New Roman" panose="02020603050405020304" pitchFamily="18" charset="0"/>
                <a:cs typeface="Arial" panose="020B0604020202020204" pitchFamily="34" charset="0"/>
              </a:rPr>
              <a:t> </a:t>
            </a:r>
            <a:r>
              <a:rPr lang="en-US" kern="100" dirty="0" err="1">
                <a:effectLst/>
                <a:latin typeface="Arial" panose="020B0604020202020204" pitchFamily="34" charset="0"/>
                <a:ea typeface="Times New Roman" panose="02020603050405020304" pitchFamily="18" charset="0"/>
                <a:cs typeface="Arial" panose="020B0604020202020204" pitchFamily="34" charset="0"/>
              </a:rPr>
              <a:t>varmt</a:t>
            </a:r>
            <a:r>
              <a:rPr lang="en-US" kern="100" dirty="0">
                <a:effectLst/>
                <a:latin typeface="Arial" panose="020B0604020202020204" pitchFamily="34" charset="0"/>
                <a:ea typeface="Times New Roman" panose="02020603050405020304" pitchFamily="18" charset="0"/>
                <a:cs typeface="Arial" panose="020B0604020202020204" pitchFamily="34" charset="0"/>
              </a:rPr>
              <a:t> </a:t>
            </a:r>
            <a:r>
              <a:rPr lang="en-US" kern="100" dirty="0" err="1">
                <a:effectLst/>
                <a:latin typeface="Arial" panose="020B0604020202020204" pitchFamily="34" charset="0"/>
                <a:ea typeface="Times New Roman" panose="02020603050405020304" pitchFamily="18" charset="0"/>
                <a:cs typeface="Arial" panose="020B0604020202020204" pitchFamily="34" charset="0"/>
              </a:rPr>
              <a:t>vatten</a:t>
            </a:r>
            <a:r>
              <a:rPr lang="en-US" kern="100" dirty="0">
                <a:effectLst/>
                <a:latin typeface="Arial" panose="020B0604020202020204" pitchFamily="34" charset="0"/>
                <a:ea typeface="Times New Roman" panose="02020603050405020304" pitchFamily="18" charset="0"/>
                <a:cs typeface="Arial" panose="020B0604020202020204" pitchFamily="34" charset="0"/>
              </a:rPr>
              <a:t>!” </a:t>
            </a:r>
          </a:p>
          <a:p>
            <a:pPr marL="0" indent="0">
              <a:spcAft>
                <a:spcPts val="800"/>
              </a:spcAft>
              <a:buNone/>
            </a:pPr>
            <a:r>
              <a:rPr lang="en-US" sz="1600" kern="100" dirty="0">
                <a:effectLst/>
                <a:latin typeface="Arial" panose="020B0604020202020204" pitchFamily="34" charset="0"/>
                <a:ea typeface="Times New Roman" panose="02020603050405020304" pitchFamily="18" charset="0"/>
                <a:cs typeface="Arial" panose="020B0604020202020204" pitchFamily="34" charset="0"/>
              </a:rPr>
              <a:t>Eleanor Roosevelt, diplomat, </a:t>
            </a:r>
            <a:r>
              <a:rPr lang="en-US" sz="1600" kern="100" dirty="0" err="1">
                <a:effectLst/>
                <a:latin typeface="Arial" panose="020B0604020202020204" pitchFamily="34" charset="0"/>
                <a:ea typeface="Times New Roman" panose="02020603050405020304" pitchFamily="18" charset="0"/>
                <a:cs typeface="Arial" panose="020B0604020202020204" pitchFamily="34" charset="0"/>
              </a:rPr>
              <a:t>aktivist</a:t>
            </a:r>
            <a:r>
              <a:rPr lang="en-US" sz="1600" kern="100" dirty="0">
                <a:effectLst/>
                <a:latin typeface="Arial" panose="020B0604020202020204" pitchFamily="34" charset="0"/>
                <a:ea typeface="Times New Roman" panose="02020603050405020304" pitchFamily="18" charset="0"/>
                <a:cs typeface="Arial" panose="020B0604020202020204" pitchFamily="34" charset="0"/>
              </a:rPr>
              <a:t> </a:t>
            </a:r>
            <a:r>
              <a:rPr lang="en-US" sz="1600" kern="100" dirty="0" err="1">
                <a:effectLst/>
                <a:latin typeface="Arial" panose="020B0604020202020204" pitchFamily="34" charset="0"/>
                <a:ea typeface="Times New Roman" panose="02020603050405020304" pitchFamily="18" charset="0"/>
                <a:cs typeface="Arial" panose="020B0604020202020204" pitchFamily="34" charset="0"/>
              </a:rPr>
              <a:t>och</a:t>
            </a:r>
            <a:r>
              <a:rPr lang="en-US" sz="1600" kern="100" dirty="0">
                <a:effectLst/>
                <a:latin typeface="Arial" panose="020B0604020202020204" pitchFamily="34" charset="0"/>
                <a:ea typeface="Times New Roman" panose="02020603050405020304" pitchFamily="18" charset="0"/>
                <a:cs typeface="Arial" panose="020B0604020202020204" pitchFamily="34" charset="0"/>
              </a:rPr>
              <a:t> </a:t>
            </a:r>
            <a:r>
              <a:rPr lang="en-US" sz="1600" kern="100" dirty="0" err="1">
                <a:effectLst/>
                <a:latin typeface="Arial" panose="020B0604020202020204" pitchFamily="34" charset="0"/>
                <a:ea typeface="Times New Roman" panose="02020603050405020304" pitchFamily="18" charset="0"/>
                <a:cs typeface="Arial" panose="020B0604020202020204" pitchFamily="34" charset="0"/>
              </a:rPr>
              <a:t>före</a:t>
            </a:r>
            <a:r>
              <a:rPr lang="en-US" sz="1600" kern="100" dirty="0">
                <a:effectLst/>
                <a:latin typeface="Arial" panose="020B0604020202020204" pitchFamily="34" charset="0"/>
                <a:ea typeface="Times New Roman" panose="02020603050405020304" pitchFamily="18" charset="0"/>
                <a:cs typeface="Arial" panose="020B0604020202020204" pitchFamily="34" charset="0"/>
              </a:rPr>
              <a:t> </a:t>
            </a:r>
            <a:r>
              <a:rPr lang="en-US" sz="1600" kern="100" dirty="0" err="1">
                <a:effectLst/>
                <a:latin typeface="Arial" panose="020B0604020202020204" pitchFamily="34" charset="0"/>
                <a:ea typeface="Times New Roman" panose="02020603050405020304" pitchFamily="18" charset="0"/>
                <a:cs typeface="Arial" panose="020B0604020202020204" pitchFamily="34" charset="0"/>
              </a:rPr>
              <a:t>detta</a:t>
            </a:r>
            <a:r>
              <a:rPr lang="en-US" sz="1600" kern="100" dirty="0">
                <a:effectLst/>
                <a:latin typeface="Arial" panose="020B0604020202020204" pitchFamily="34" charset="0"/>
                <a:ea typeface="Times New Roman" panose="02020603050405020304" pitchFamily="18" charset="0"/>
                <a:cs typeface="Arial" panose="020B0604020202020204" pitchFamily="34" charset="0"/>
              </a:rPr>
              <a:t> </a:t>
            </a:r>
            <a:r>
              <a:rPr lang="en-US" sz="1600" kern="100" dirty="0" err="1">
                <a:effectLst/>
                <a:latin typeface="Arial" panose="020B0604020202020204" pitchFamily="34" charset="0"/>
                <a:ea typeface="Times New Roman" panose="02020603050405020304" pitchFamily="18" charset="0"/>
                <a:cs typeface="Arial" panose="020B0604020202020204" pitchFamily="34" charset="0"/>
              </a:rPr>
              <a:t>första</a:t>
            </a:r>
            <a:r>
              <a:rPr lang="en-US" sz="1600" kern="100" dirty="0">
                <a:effectLst/>
                <a:latin typeface="Arial" panose="020B0604020202020204" pitchFamily="34" charset="0"/>
                <a:ea typeface="Times New Roman" panose="02020603050405020304" pitchFamily="18" charset="0"/>
                <a:cs typeface="Arial" panose="020B0604020202020204" pitchFamily="34" charset="0"/>
              </a:rPr>
              <a:t> dam </a:t>
            </a:r>
            <a:r>
              <a:rPr lang="en-US" sz="1600" kern="100" dirty="0" err="1">
                <a:effectLst/>
                <a:latin typeface="Arial" panose="020B0604020202020204" pitchFamily="34" charset="0"/>
                <a:ea typeface="Times New Roman" panose="02020603050405020304" pitchFamily="18" charset="0"/>
                <a:cs typeface="Arial" panose="020B0604020202020204" pitchFamily="34" charset="0"/>
              </a:rPr>
              <a:t>i</a:t>
            </a:r>
            <a:r>
              <a:rPr lang="en-US" sz="1600" kern="100" dirty="0">
                <a:effectLst/>
                <a:latin typeface="Arial" panose="020B0604020202020204" pitchFamily="34" charset="0"/>
                <a:ea typeface="Times New Roman" panose="02020603050405020304" pitchFamily="18" charset="0"/>
                <a:cs typeface="Arial" panose="020B0604020202020204" pitchFamily="34" charset="0"/>
              </a:rPr>
              <a:t> USA</a:t>
            </a:r>
          </a:p>
        </p:txBody>
      </p:sp>
      <p:pic>
        <p:nvPicPr>
          <p:cNvPr id="9218" name="Picture 2" descr="Eleanor Roosevelt | Biography, Human Rights, Accomplishments, &amp; Facts |  Britannica">
            <a:extLst>
              <a:ext uri="{FF2B5EF4-FFF2-40B4-BE49-F238E27FC236}">
                <a16:creationId xmlns:a16="http://schemas.microsoft.com/office/drawing/2014/main" id="{CF7DF326-BD88-F65B-0386-05EA1F41B0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2611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7115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5E22A9-4D73-D6B3-25F3-E87E1DB3250D}"/>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8B03DA7-D986-5732-9905-947F23E4ACE9}"/>
              </a:ext>
            </a:extLst>
          </p:cNvPr>
          <p:cNvSpPr>
            <a:spLocks noGrp="1"/>
          </p:cNvSpPr>
          <p:nvPr>
            <p:ph idx="1"/>
          </p:nvPr>
        </p:nvSpPr>
        <p:spPr>
          <a:xfrm>
            <a:off x="6096000" y="813216"/>
            <a:ext cx="5754896" cy="5632554"/>
          </a:xfrm>
        </p:spPr>
        <p:txBody>
          <a:bodyPr anchor="t">
            <a:normAutofit lnSpcReduction="10000"/>
          </a:bodyPr>
          <a:lstStyle/>
          <a:p>
            <a:pPr marL="0" marR="0" indent="0">
              <a:spcAft>
                <a:spcPts val="800"/>
              </a:spcAft>
              <a:buNone/>
            </a:pPr>
            <a:r>
              <a:rPr lang="en-US" kern="100" dirty="0">
                <a:effectLst/>
                <a:latin typeface="Arial" panose="020B0604020202020204" pitchFamily="34" charset="0"/>
                <a:ea typeface="Times New Roman" panose="02020603050405020304" pitchFamily="18" charset="0"/>
                <a:cs typeface="Arial" panose="020B0604020202020204" pitchFamily="34" charset="0"/>
              </a:rPr>
              <a:t>“Someone I once loved gave me a box full of darkness. It took me years to understand that this, too, was a gift.”</a:t>
            </a:r>
          </a:p>
          <a:p>
            <a:pPr marL="0" marR="0" indent="0">
              <a:spcAft>
                <a:spcPts val="800"/>
              </a:spcAft>
              <a:buNone/>
            </a:pPr>
            <a:r>
              <a:rPr lang="en-US" kern="100" dirty="0">
                <a:effectLst/>
                <a:latin typeface="Arial" panose="020B0604020202020204" pitchFamily="34" charset="0"/>
                <a:ea typeface="Times New Roman" panose="02020603050405020304" pitchFamily="18" charset="0"/>
                <a:cs typeface="Arial" panose="020B0604020202020204" pitchFamily="34" charset="0"/>
              </a:rPr>
              <a:t>Mary Oliver, poet</a:t>
            </a:r>
          </a:p>
          <a:p>
            <a:pPr marL="0" marR="0" indent="0">
              <a:spcAft>
                <a:spcPts val="800"/>
              </a:spcAft>
              <a:buNone/>
            </a:pPr>
            <a:endParaRPr lang="en-US" kern="1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”En person jag </a:t>
            </a:r>
            <a:r>
              <a:rPr lang="en-US" dirty="0" err="1">
                <a:latin typeface="Arial" panose="020B0604020202020204" pitchFamily="34" charset="0"/>
                <a:cs typeface="Arial" panose="020B0604020202020204" pitchFamily="34" charset="0"/>
              </a:rPr>
              <a:t>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gång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älskade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gav</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mig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låda</a:t>
            </a:r>
            <a:r>
              <a:rPr lang="en-US" dirty="0">
                <a:latin typeface="Arial" panose="020B0604020202020204" pitchFamily="34" charset="0"/>
                <a:cs typeface="Arial" panose="020B0604020202020204" pitchFamily="34" charset="0"/>
              </a:rPr>
              <a:t> full av </a:t>
            </a:r>
            <a:r>
              <a:rPr lang="en-US" dirty="0" err="1">
                <a:latin typeface="Arial" panose="020B0604020202020204" pitchFamily="34" charset="0"/>
                <a:cs typeface="Arial" panose="020B0604020202020204" pitchFamily="34" charset="0"/>
              </a:rPr>
              <a:t>mörker</a:t>
            </a:r>
            <a:r>
              <a:rPr lang="en-US" dirty="0">
                <a:latin typeface="Arial" panose="020B0604020202020204" pitchFamily="34" charset="0"/>
                <a:cs typeface="Arial" panose="020B0604020202020204" pitchFamily="34" charset="0"/>
              </a:rPr>
              <a:t>. Det tog </a:t>
            </a:r>
            <a:r>
              <a:rPr lang="en-US" dirty="0" err="1">
                <a:latin typeface="Arial" panose="020B0604020202020204" pitchFamily="34" charset="0"/>
                <a:cs typeface="Arial" panose="020B0604020202020204" pitchFamily="34" charset="0"/>
              </a:rPr>
              <a:t>mig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år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att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förstå</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att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detta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också</a:t>
            </a:r>
            <a:r>
              <a:rPr lang="en-US" dirty="0">
                <a:latin typeface="Arial" panose="020B0604020202020204" pitchFamily="34" charset="0"/>
                <a:cs typeface="Arial" panose="020B0604020202020204" pitchFamily="34" charset="0"/>
              </a:rPr>
              <a:t> var </a:t>
            </a:r>
            <a:r>
              <a:rPr lang="en-US" dirty="0" err="1">
                <a:latin typeface="Arial" panose="020B0604020202020204" pitchFamily="34" charset="0"/>
                <a:cs typeface="Arial" panose="020B0604020202020204" pitchFamily="34" charset="0"/>
              </a:rPr>
              <a:t>en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gåva</a:t>
            </a:r>
            <a:r>
              <a:rPr lang="en-US" dirty="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Mary Oliver, poet</a:t>
            </a:r>
          </a:p>
        </p:txBody>
      </p:sp>
      <p:pic>
        <p:nvPicPr>
          <p:cNvPr id="11266" name="Picture 2" descr="Mary Oliver Issues A Full-Throated Spiritual Autobiography In 'Upstream' :  NPR">
            <a:extLst>
              <a:ext uri="{FF2B5EF4-FFF2-40B4-BE49-F238E27FC236}">
                <a16:creationId xmlns:a16="http://schemas.microsoft.com/office/drawing/2014/main" id="{D98E7613-28EE-E92F-850E-FDE64754AE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897" y="1792365"/>
            <a:ext cx="5051802" cy="3783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30500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28892</TotalTime>
  <Words>2865</Words>
  <Application>Microsoft Macintosh PowerPoint</Application>
  <PresentationFormat>Widescreen</PresentationFormat>
  <Paragraphs>200</Paragraphs>
  <Slides>27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Aptos</vt:lpstr>
      <vt:lpstr>Aptos Display</vt:lpstr>
      <vt:lpstr>Arial</vt:lpstr>
      <vt:lpstr>Elephant Pro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john van dinther</dc:creator>
  <cp:lastModifiedBy>john van dinther</cp:lastModifiedBy>
  <cp:revision>14</cp:revision>
  <dcterms:created xsi:type="dcterms:W3CDTF">2024-11-03T09:21:51Z</dcterms:created>
  <dcterms:modified xsi:type="dcterms:W3CDTF">2024-12-10T20:01:33Z</dcterms:modified>
</cp:coreProperties>
</file>