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1"/>
  </p:notesMasterIdLst>
  <p:sldIdLst>
    <p:sldId id="256" r:id="rId2"/>
    <p:sldId id="327" r:id="rId3"/>
    <p:sldId id="286" r:id="rId4"/>
    <p:sldId id="325" r:id="rId5"/>
    <p:sldId id="306" r:id="rId6"/>
    <p:sldId id="308" r:id="rId7"/>
    <p:sldId id="309" r:id="rId8"/>
    <p:sldId id="307" r:id="rId9"/>
    <p:sldId id="311" r:id="rId10"/>
    <p:sldId id="310" r:id="rId11"/>
    <p:sldId id="301" r:id="rId12"/>
    <p:sldId id="302" r:id="rId13"/>
    <p:sldId id="304" r:id="rId14"/>
    <p:sldId id="303" r:id="rId15"/>
    <p:sldId id="289" r:id="rId16"/>
    <p:sldId id="312" r:id="rId17"/>
    <p:sldId id="313" r:id="rId18"/>
    <p:sldId id="314" r:id="rId19"/>
    <p:sldId id="315" r:id="rId20"/>
    <p:sldId id="316" r:id="rId21"/>
    <p:sldId id="326" r:id="rId22"/>
    <p:sldId id="317" r:id="rId23"/>
    <p:sldId id="318" r:id="rId24"/>
    <p:sldId id="319" r:id="rId25"/>
    <p:sldId id="320" r:id="rId26"/>
    <p:sldId id="321" r:id="rId27"/>
    <p:sldId id="322" r:id="rId28"/>
    <p:sldId id="323" r:id="rId29"/>
    <p:sldId id="32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C36"/>
    <a:srgbClr val="F4F406"/>
    <a:srgbClr val="FBAE0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848"/>
    <p:restoredTop sz="94422"/>
  </p:normalViewPr>
  <p:slideViewPr>
    <p:cSldViewPr snapToGrid="0">
      <p:cViewPr varScale="1">
        <p:scale>
          <a:sx n="85" d="100"/>
          <a:sy n="85" d="100"/>
        </p:scale>
        <p:origin x="200" y="944"/>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E21947-775C-7344-AE0F-4511446B22CC}" type="datetimeFigureOut">
              <a:rPr lang="en-US" smtClean="0"/>
              <a:t>11/25/24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215F58-33D0-BB4E-8258-231CA0C357A1}" type="slidenum">
              <a:rPr lang="en-US" smtClean="0"/>
              <a:t>‹#›</a:t>
            </a:fld>
            <a:endParaRPr lang="en-US"/>
          </a:p>
        </p:txBody>
      </p:sp>
    </p:spTree>
    <p:extLst>
      <p:ext uri="{BB962C8B-B14F-4D97-AF65-F5344CB8AC3E}">
        <p14:creationId xmlns:p14="http://schemas.microsoft.com/office/powerpoint/2010/main" val="2945932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215F58-33D0-BB4E-8258-231CA0C357A1}" type="slidenum">
              <a:rPr lang="en-US" smtClean="0"/>
              <a:t>5</a:t>
            </a:fld>
            <a:endParaRPr lang="en-US"/>
          </a:p>
        </p:txBody>
      </p:sp>
    </p:spTree>
    <p:extLst>
      <p:ext uri="{BB962C8B-B14F-4D97-AF65-F5344CB8AC3E}">
        <p14:creationId xmlns:p14="http://schemas.microsoft.com/office/powerpoint/2010/main" val="2161865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71BD0-018D-FF83-FE61-CCC9349BD61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48601E7-0623-1D13-4E9D-607CB92BF58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3C6B65F-C6A0-A415-AFE2-5393A045EFA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F79CE2B-61C4-73D6-E43F-948BBEF456E5}"/>
              </a:ext>
            </a:extLst>
          </p:cNvPr>
          <p:cNvSpPr>
            <a:spLocks noGrp="1"/>
          </p:cNvSpPr>
          <p:nvPr>
            <p:ph type="sldNum" sz="quarter" idx="5"/>
          </p:nvPr>
        </p:nvSpPr>
        <p:spPr/>
        <p:txBody>
          <a:bodyPr/>
          <a:lstStyle/>
          <a:p>
            <a:fld id="{A2215F58-33D0-BB4E-8258-231CA0C357A1}" type="slidenum">
              <a:rPr lang="en-US" smtClean="0"/>
              <a:t>6</a:t>
            </a:fld>
            <a:endParaRPr lang="en-US"/>
          </a:p>
        </p:txBody>
      </p:sp>
    </p:spTree>
    <p:extLst>
      <p:ext uri="{BB962C8B-B14F-4D97-AF65-F5344CB8AC3E}">
        <p14:creationId xmlns:p14="http://schemas.microsoft.com/office/powerpoint/2010/main" val="3118070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4FADA-7248-A1C7-D974-A8CCC43A3A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E018BB-D8A9-043C-6152-0275813C432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C21106A-515F-B1CE-FC5E-9296B519F8D4}"/>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15A4F2F-E7C2-C8B8-D2D9-F3F219D1DC43}"/>
              </a:ext>
            </a:extLst>
          </p:cNvPr>
          <p:cNvSpPr>
            <a:spLocks noGrp="1"/>
          </p:cNvSpPr>
          <p:nvPr>
            <p:ph type="sldNum" sz="quarter" idx="5"/>
          </p:nvPr>
        </p:nvSpPr>
        <p:spPr/>
        <p:txBody>
          <a:bodyPr/>
          <a:lstStyle/>
          <a:p>
            <a:fld id="{A2215F58-33D0-BB4E-8258-231CA0C357A1}" type="slidenum">
              <a:rPr lang="en-US" smtClean="0"/>
              <a:t>7</a:t>
            </a:fld>
            <a:endParaRPr lang="en-US"/>
          </a:p>
        </p:txBody>
      </p:sp>
    </p:spTree>
    <p:extLst>
      <p:ext uri="{BB962C8B-B14F-4D97-AF65-F5344CB8AC3E}">
        <p14:creationId xmlns:p14="http://schemas.microsoft.com/office/powerpoint/2010/main" val="395837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B2B269-77A6-4AE7-9BD1-CA7C05B0957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E55785C-8F03-A950-53DD-C44F715A72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D3F713-3CE4-B319-EB11-68100CC7807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00DC39-42E9-FB6F-D106-902416AD8F3D}"/>
              </a:ext>
            </a:extLst>
          </p:cNvPr>
          <p:cNvSpPr>
            <a:spLocks noGrp="1"/>
          </p:cNvSpPr>
          <p:nvPr>
            <p:ph type="sldNum" sz="quarter" idx="5"/>
          </p:nvPr>
        </p:nvSpPr>
        <p:spPr/>
        <p:txBody>
          <a:bodyPr/>
          <a:lstStyle/>
          <a:p>
            <a:fld id="{A2215F58-33D0-BB4E-8258-231CA0C357A1}" type="slidenum">
              <a:rPr lang="en-US" smtClean="0"/>
              <a:t>8</a:t>
            </a:fld>
            <a:endParaRPr lang="en-US"/>
          </a:p>
        </p:txBody>
      </p:sp>
    </p:spTree>
    <p:extLst>
      <p:ext uri="{BB962C8B-B14F-4D97-AF65-F5344CB8AC3E}">
        <p14:creationId xmlns:p14="http://schemas.microsoft.com/office/powerpoint/2010/main" val="2996497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F6CABA-C2C2-893D-A30C-223931B4CDA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C17C9A-7772-DA3C-A69B-6C9514FB36A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D382E89-7C33-1D02-62F8-F012466E015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A6E8CB7-4BED-201E-DCBE-D1EE54BD5285}"/>
              </a:ext>
            </a:extLst>
          </p:cNvPr>
          <p:cNvSpPr>
            <a:spLocks noGrp="1"/>
          </p:cNvSpPr>
          <p:nvPr>
            <p:ph type="sldNum" sz="quarter" idx="5"/>
          </p:nvPr>
        </p:nvSpPr>
        <p:spPr/>
        <p:txBody>
          <a:bodyPr/>
          <a:lstStyle/>
          <a:p>
            <a:fld id="{A2215F58-33D0-BB4E-8258-231CA0C357A1}" type="slidenum">
              <a:rPr lang="en-US" smtClean="0"/>
              <a:t>9</a:t>
            </a:fld>
            <a:endParaRPr lang="en-US"/>
          </a:p>
        </p:txBody>
      </p:sp>
    </p:spTree>
    <p:extLst>
      <p:ext uri="{BB962C8B-B14F-4D97-AF65-F5344CB8AC3E}">
        <p14:creationId xmlns:p14="http://schemas.microsoft.com/office/powerpoint/2010/main" val="3161827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C7553E-7835-EE5F-6325-47C922DE2CD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8F7DA3E-7012-67F5-8A85-26150B8815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C5033C-EF56-DCD3-38D3-644670ECA2F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7877E7C-539C-373D-00CA-00EE12A70FC0}"/>
              </a:ext>
            </a:extLst>
          </p:cNvPr>
          <p:cNvSpPr>
            <a:spLocks noGrp="1"/>
          </p:cNvSpPr>
          <p:nvPr>
            <p:ph type="sldNum" sz="quarter" idx="5"/>
          </p:nvPr>
        </p:nvSpPr>
        <p:spPr/>
        <p:txBody>
          <a:bodyPr/>
          <a:lstStyle/>
          <a:p>
            <a:fld id="{A2215F58-33D0-BB4E-8258-231CA0C357A1}" type="slidenum">
              <a:rPr lang="en-US" smtClean="0"/>
              <a:t>10</a:t>
            </a:fld>
            <a:endParaRPr lang="en-US"/>
          </a:p>
        </p:txBody>
      </p:sp>
    </p:spTree>
    <p:extLst>
      <p:ext uri="{BB962C8B-B14F-4D97-AF65-F5344CB8AC3E}">
        <p14:creationId xmlns:p14="http://schemas.microsoft.com/office/powerpoint/2010/main" val="1804308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066621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330927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950002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702867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shade val="82000"/>
                  </a:schemeClr>
                </a:solidFill>
              </a:defRPr>
            </a:lvl1pPr>
            <a:lvl2pPr marL="457200" indent="0">
              <a:buNone/>
              <a:defRPr sz="2000">
                <a:solidFill>
                  <a:schemeClr val="tx1">
                    <a:shade val="82000"/>
                  </a:schemeClr>
                </a:solidFill>
              </a:defRPr>
            </a:lvl2pPr>
            <a:lvl3pPr marL="914400" indent="0">
              <a:buNone/>
              <a:defRPr sz="1800">
                <a:solidFill>
                  <a:schemeClr val="tx1">
                    <a:shade val="82000"/>
                  </a:schemeClr>
                </a:solidFill>
              </a:defRPr>
            </a:lvl3pPr>
            <a:lvl4pPr marL="1371600" indent="0">
              <a:buNone/>
              <a:defRPr sz="1600">
                <a:solidFill>
                  <a:schemeClr val="tx1">
                    <a:shade val="82000"/>
                  </a:schemeClr>
                </a:solidFill>
              </a:defRPr>
            </a:lvl4pPr>
            <a:lvl5pPr marL="1828800" indent="0">
              <a:buNone/>
              <a:defRPr sz="1600">
                <a:solidFill>
                  <a:schemeClr val="tx1">
                    <a:shade val="82000"/>
                  </a:schemeClr>
                </a:solidFill>
              </a:defRPr>
            </a:lvl5pPr>
            <a:lvl6pPr marL="2286000" indent="0">
              <a:buNone/>
              <a:defRPr sz="1600">
                <a:solidFill>
                  <a:schemeClr val="tx1">
                    <a:shade val="82000"/>
                  </a:schemeClr>
                </a:solidFill>
              </a:defRPr>
            </a:lvl6pPr>
            <a:lvl7pPr marL="2743200" indent="0">
              <a:buNone/>
              <a:defRPr sz="1600">
                <a:solidFill>
                  <a:schemeClr val="tx1">
                    <a:shade val="82000"/>
                  </a:schemeClr>
                </a:solidFill>
              </a:defRPr>
            </a:lvl7pPr>
            <a:lvl8pPr marL="3200400" indent="0">
              <a:buNone/>
              <a:defRPr sz="1600">
                <a:solidFill>
                  <a:schemeClr val="tx1">
                    <a:shade val="82000"/>
                  </a:schemeClr>
                </a:solidFill>
              </a:defRPr>
            </a:lvl8pPr>
            <a:lvl9pPr marL="3657600" indent="0">
              <a:buNone/>
              <a:defRPr sz="1600">
                <a:solidFill>
                  <a:schemeClr val="tx1">
                    <a:shade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6A5DC9-71E8-6548-B91B-4D234A07D767}" type="datetimeFigureOut">
              <a:rPr lang="en-US" smtClean="0"/>
              <a:t>11/25/24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491088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6625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6A5DC9-71E8-6548-B91B-4D234A07D767}" type="datetimeFigureOut">
              <a:rPr lang="en-US" smtClean="0"/>
              <a:t>11/25/24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88891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6A5DC9-71E8-6548-B91B-4D234A07D767}" type="datetimeFigureOut">
              <a:rPr lang="en-US" smtClean="0"/>
              <a:t>11/25/24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114994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6A5DC9-71E8-6548-B91B-4D234A07D767}" type="datetimeFigureOut">
              <a:rPr lang="en-US" smtClean="0"/>
              <a:t>11/25/24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053932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3572081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A6A5DC9-71E8-6548-B91B-4D234A07D767}" type="datetimeFigureOut">
              <a:rPr lang="en-US" smtClean="0"/>
              <a:t>11/25/24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0687BB-AF02-9B45-AAA0-010726AEC901}" type="slidenum">
              <a:rPr lang="en-US" smtClean="0"/>
              <a:t>‹#›</a:t>
            </a:fld>
            <a:endParaRPr lang="en-US"/>
          </a:p>
        </p:txBody>
      </p:sp>
    </p:spTree>
    <p:extLst>
      <p:ext uri="{BB962C8B-B14F-4D97-AF65-F5344CB8AC3E}">
        <p14:creationId xmlns:p14="http://schemas.microsoft.com/office/powerpoint/2010/main" val="2467192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shade val="82000"/>
                  </a:schemeClr>
                </a:solidFill>
              </a:defRPr>
            </a:lvl1pPr>
          </a:lstStyle>
          <a:p>
            <a:fld id="{4A6A5DC9-71E8-6548-B91B-4D234A07D767}" type="datetimeFigureOut">
              <a:rPr lang="en-US" smtClean="0"/>
              <a:t>11/25/24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shade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shade val="82000"/>
                  </a:schemeClr>
                </a:solidFill>
              </a:defRPr>
            </a:lvl1pPr>
          </a:lstStyle>
          <a:p>
            <a:fld id="{890687BB-AF02-9B45-AAA0-010726AEC901}" type="slidenum">
              <a:rPr lang="en-US" smtClean="0"/>
              <a:t>‹#›</a:t>
            </a:fld>
            <a:endParaRPr lang="en-US"/>
          </a:p>
        </p:txBody>
      </p:sp>
    </p:spTree>
    <p:extLst>
      <p:ext uri="{BB962C8B-B14F-4D97-AF65-F5344CB8AC3E}">
        <p14:creationId xmlns:p14="http://schemas.microsoft.com/office/powerpoint/2010/main" val="26188702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image2.jpg" descr="A maze with a yellow dot&#10;&#10;Description automatically generated">
            <a:extLst>
              <a:ext uri="{FF2B5EF4-FFF2-40B4-BE49-F238E27FC236}">
                <a16:creationId xmlns:a16="http://schemas.microsoft.com/office/drawing/2014/main" id="{D08B442A-E06C-0D98-DB30-F79B4DFC92D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385" y="635875"/>
            <a:ext cx="1532153" cy="2106711"/>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1.jpg">
            <a:extLst>
              <a:ext uri="{FF2B5EF4-FFF2-40B4-BE49-F238E27FC236}">
                <a16:creationId xmlns:a16="http://schemas.microsoft.com/office/drawing/2014/main" id="{9C9EA3C5-84B1-1E28-9C44-EA50B09C82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8923" y="1781211"/>
            <a:ext cx="5601937" cy="718197"/>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a:extLst>
              <a:ext uri="{FF2B5EF4-FFF2-40B4-BE49-F238E27FC236}">
                <a16:creationId xmlns:a16="http://schemas.microsoft.com/office/drawing/2014/main" id="{EBADAA2A-3AE8-42D5-F5B9-7A3FB98361C7}"/>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45D9AE4B-7C18-3A83-53CB-02F13678C527}"/>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CF37B4FF-ED1E-EAE4-D34A-DCE42AE51EEE}"/>
              </a:ext>
            </a:extLst>
          </p:cNvPr>
          <p:cNvSpPr>
            <a:spLocks noChangeArrowheads="1"/>
          </p:cNvSpPr>
          <p:nvPr/>
        </p:nvSpPr>
        <p:spPr bwMode="auto">
          <a:xfrm>
            <a:off x="1975945" y="2921261"/>
            <a:ext cx="824011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bg1"/>
                </a:solidFill>
                <a:effectLst/>
                <a:latin typeface="Arial" panose="020B0604020202020204" pitchFamily="34" charset="0"/>
                <a:ea typeface="Cambria" panose="02040503050406030204" pitchFamily="18" charset="0"/>
                <a:cs typeface="Times New Roman" panose="02020603050405020304" pitchFamily="18" charset="0"/>
              </a:rPr>
              <a:t>What I have learned during my 50 years of Christian ministry </a:t>
            </a:r>
            <a:r>
              <a:rPr kumimoji="0" lang="en-US" altLang="en-US" sz="4000" b="0" i="0" u="none" strike="noStrike" cap="none" normalizeH="0" baseline="0" dirty="0">
                <a:ln>
                  <a:noFill/>
                </a:ln>
                <a:solidFill>
                  <a:srgbClr val="ECCC36"/>
                </a:solidFill>
                <a:effectLst/>
                <a:latin typeface="Arial" panose="020B0604020202020204" pitchFamily="34" charset="0"/>
                <a:ea typeface="Cambria" panose="02040503050406030204" pitchFamily="18" charset="0"/>
                <a:cs typeface="Times New Roman" panose="02020603050405020304" pitchFamily="18" charset="0"/>
              </a:rPr>
              <a:t>(and how it might help you)</a:t>
            </a:r>
            <a:endParaRPr kumimoji="0" lang="en-US" altLang="en-US" sz="4000" b="0" i="0" u="none" strike="noStrike" cap="none" normalizeH="0" baseline="0" dirty="0">
              <a:ln>
                <a:noFill/>
              </a:ln>
              <a:solidFill>
                <a:srgbClr val="ECCC36"/>
              </a:solidFill>
              <a:effectLst/>
              <a:latin typeface="Arial" panose="020B0604020202020204" pitchFamily="34" charset="0"/>
            </a:endParaRPr>
          </a:p>
        </p:txBody>
      </p:sp>
    </p:spTree>
    <p:extLst>
      <p:ext uri="{BB962C8B-B14F-4D97-AF65-F5344CB8AC3E}">
        <p14:creationId xmlns:p14="http://schemas.microsoft.com/office/powerpoint/2010/main" val="2817875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B63FEE8-6922-A3D5-8BA7-6A9BC511A6E5}"/>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F1B836BE-A0C1-B2E9-5405-8207496326CF}"/>
              </a:ext>
            </a:extLst>
          </p:cNvPr>
          <p:cNvPicPr>
            <a:picLocks noChangeAspect="1"/>
          </p:cNvPicPr>
          <p:nvPr/>
        </p:nvPicPr>
        <p:blipFill>
          <a:blip r:embed="rId3"/>
          <a:stretch>
            <a:fillRect/>
          </a:stretch>
        </p:blipFill>
        <p:spPr>
          <a:xfrm>
            <a:off x="0" y="161867"/>
            <a:ext cx="12275130" cy="6899565"/>
          </a:xfrm>
          <a:prstGeom prst="rect">
            <a:avLst/>
          </a:prstGeom>
        </p:spPr>
      </p:pic>
      <p:sp>
        <p:nvSpPr>
          <p:cNvPr id="4" name="Content Placeholder 3">
            <a:extLst>
              <a:ext uri="{FF2B5EF4-FFF2-40B4-BE49-F238E27FC236}">
                <a16:creationId xmlns:a16="http://schemas.microsoft.com/office/drawing/2014/main" id="{07915AB2-6465-09EA-6107-7E9A89219325}"/>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Ödmjukhet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vinner</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stolthet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förlorar</a:t>
            </a:r>
            <a:endPar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754890B4-CCE7-FCB3-84CB-1F3D8E9D46DF}"/>
              </a:ext>
            </a:extLst>
          </p:cNvPr>
          <p:cNvSpPr txBox="1"/>
          <p:nvPr/>
        </p:nvSpPr>
        <p:spPr>
          <a:xfrm>
            <a:off x="566058" y="3158176"/>
            <a:ext cx="2525486"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Humility draws God’s favor</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Ödmjukhet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drar</a:t>
            </a:r>
            <a:r>
              <a:rPr lang="en-US" sz="2400" dirty="0">
                <a:latin typeface="Arial" panose="020B0604020202020204" pitchFamily="34" charset="0"/>
                <a:cs typeface="Arial" panose="020B0604020202020204" pitchFamily="34" charset="0"/>
              </a:rPr>
              <a:t> till sig </a:t>
            </a:r>
            <a:r>
              <a:rPr lang="en-US" sz="2400" dirty="0" err="1">
                <a:latin typeface="Arial" panose="020B0604020202020204" pitchFamily="34" charset="0"/>
                <a:cs typeface="Arial" panose="020B0604020202020204" pitchFamily="34" charset="0"/>
              </a:rPr>
              <a:t>Guds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favör</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2F5E985D-7510-7B36-CAD2-9D6EA12375D1}"/>
              </a:ext>
            </a:extLst>
          </p:cNvPr>
          <p:cNvSpPr txBox="1"/>
          <p:nvPr/>
        </p:nvSpPr>
        <p:spPr>
          <a:xfrm>
            <a:off x="3306636" y="3158176"/>
            <a:ext cx="8014507"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Proverbs 3: 34 He mocks proud mockers but shows favor to the humble and oppressed.</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Ordspråksboken</a:t>
            </a:r>
            <a:r>
              <a:rPr lang="en-US" sz="2400" dirty="0">
                <a:latin typeface="Arial" panose="020B0604020202020204" pitchFamily="34" charset="0"/>
                <a:cs typeface="Arial" panose="020B0604020202020204" pitchFamily="34" charset="0"/>
              </a:rPr>
              <a:t> 3:34  </a:t>
            </a:r>
            <a:r>
              <a:rPr lang="en-US" sz="2400" dirty="0" err="1">
                <a:latin typeface="Arial" panose="020B0604020202020204" pitchFamily="34" charset="0"/>
                <a:cs typeface="Arial" panose="020B0604020202020204" pitchFamily="34" charset="0"/>
              </a:rPr>
              <a:t>Föraktare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föraktar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han,men</a:t>
            </a:r>
            <a:r>
              <a:rPr lang="en-US" sz="2400" dirty="0">
                <a:latin typeface="Arial" panose="020B0604020202020204" pitchFamily="34" charset="0"/>
                <a:cs typeface="Arial" panose="020B0604020202020204" pitchFamily="34" charset="0"/>
              </a:rPr>
              <a:t> ger </a:t>
            </a:r>
            <a:r>
              <a:rPr lang="en-US" sz="2400" dirty="0" err="1">
                <a:latin typeface="Arial" panose="020B0604020202020204" pitchFamily="34" charset="0"/>
                <a:cs typeface="Arial" panose="020B0604020202020204" pitchFamily="34" charset="0"/>
              </a:rPr>
              <a:t>nåd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åt</a:t>
            </a:r>
            <a:r>
              <a:rPr lang="en-US" sz="2400" dirty="0">
                <a:latin typeface="Arial" panose="020B0604020202020204" pitchFamily="34" charset="0"/>
                <a:cs typeface="Arial" panose="020B0604020202020204" pitchFamily="34" charset="0"/>
              </a:rPr>
              <a:t> de </a:t>
            </a:r>
            <a:r>
              <a:rPr lang="en-US" sz="2400" dirty="0" err="1">
                <a:latin typeface="Arial" panose="020B0604020202020204" pitchFamily="34" charset="0"/>
                <a:cs typeface="Arial" panose="020B0604020202020204" pitchFamily="34" charset="0"/>
              </a:rPr>
              <a:t>ödmjuka</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099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69FBC26-77C4-8141-63A8-2479BFE157EA}"/>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E150B4A-3B96-7642-8BF6-F04CF0E3565D}"/>
              </a:ext>
            </a:extLst>
          </p:cNvPr>
          <p:cNvSpPr>
            <a:spLocks noGrp="1"/>
          </p:cNvSpPr>
          <p:nvPr>
            <p:ph idx="1"/>
          </p:nvPr>
        </p:nvSpPr>
        <p:spPr>
          <a:xfrm>
            <a:off x="523695" y="1451969"/>
            <a:ext cx="4794150" cy="5175761"/>
          </a:xfrm>
        </p:spPr>
        <p:txBody>
          <a:bodyPr>
            <a:noAutofit/>
          </a:bodyPr>
          <a:lstStyle/>
          <a:p>
            <a:pPr marL="0" marR="0" indent="0">
              <a:spcAft>
                <a:spcPts val="800"/>
              </a:spcAft>
              <a:buNone/>
            </a:pPr>
            <a:r>
              <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rPr>
              <a:t>Refusing to forgive others </a:t>
            </a:r>
            <a:r>
              <a:rPr lang="en-US" sz="2000" kern="100" dirty="0" err="1">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påojpihoknboihpi</a:t>
            </a:r>
            <a:endParaRPr lang="en-US" sz="20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a:p>
            <a:pPr marL="0" marR="0" indent="0">
              <a:spcAft>
                <a:spcPts val="800"/>
              </a:spcAft>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Acting arrogantly </a:t>
            </a:r>
            <a:r>
              <a:rPr lang="en-US" sz="20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pojojpojpojpåojpojpojpoj</a:t>
            </a:r>
            <a:endParaRPr lang="en-US" sz="20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a:p>
            <a:pPr marL="0" marR="0" indent="0">
              <a:spcAft>
                <a:spcPts val="800"/>
              </a:spcAft>
              <a:buNone/>
            </a:pPr>
            <a:r>
              <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rPr>
              <a:t>Not teachable </a:t>
            </a:r>
            <a:r>
              <a:rPr lang="en-US" sz="2000" kern="100" dirty="0" err="1">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pojpnölknlbhlhlknlkoihljbb</a:t>
            </a:r>
            <a:r>
              <a:rPr lang="en-US" sz="20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 </a:t>
            </a:r>
          </a:p>
          <a:p>
            <a:pPr marL="0" marR="0" indent="0">
              <a:spcAft>
                <a:spcPts val="800"/>
              </a:spcAft>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Acting ungrateful </a:t>
            </a:r>
            <a:r>
              <a:rPr lang="en-US" sz="20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öjpohljblougougobljblhn</a:t>
            </a:r>
            <a:endParaRPr lang="en-US" sz="20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endParaRPr>
          </a:p>
          <a:p>
            <a:pPr marL="0" marR="0" indent="0">
              <a:spcAft>
                <a:spcPts val="800"/>
              </a:spcAft>
              <a:buNone/>
            </a:pPr>
            <a:r>
              <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rPr>
              <a:t>Being selfish</a:t>
            </a:r>
          </a:p>
        </p:txBody>
      </p:sp>
      <p:sp>
        <p:nvSpPr>
          <p:cNvPr id="2" name="Content Placeholder 3">
            <a:extLst>
              <a:ext uri="{FF2B5EF4-FFF2-40B4-BE49-F238E27FC236}">
                <a16:creationId xmlns:a16="http://schemas.microsoft.com/office/drawing/2014/main" id="{6F1B348D-72D2-9385-71D2-2CB916F55C43}"/>
              </a:ext>
            </a:extLst>
          </p:cNvPr>
          <p:cNvSpPr txBox="1">
            <a:spLocks/>
          </p:cNvSpPr>
          <p:nvPr/>
        </p:nvSpPr>
        <p:spPr>
          <a:xfrm>
            <a:off x="6507071" y="371143"/>
            <a:ext cx="4794150" cy="10808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6000" kern="100" dirty="0">
                <a:solidFill>
                  <a:schemeClr val="tx1">
                    <a:alpha val="80000"/>
                  </a:schemeClr>
                </a:solidFill>
                <a:latin typeface="Elephant Pro" pitchFamily="2" charset="0"/>
                <a:ea typeface="Times New Roman" panose="02020603050405020304" pitchFamily="18" charset="0"/>
                <a:cs typeface="Futura Medium" panose="020B0602020204020303" pitchFamily="34" charset="-79"/>
              </a:rPr>
              <a:t>HUMILITY</a:t>
            </a:r>
          </a:p>
        </p:txBody>
      </p:sp>
      <p:sp>
        <p:nvSpPr>
          <p:cNvPr id="5" name="Content Placeholder 3">
            <a:extLst>
              <a:ext uri="{FF2B5EF4-FFF2-40B4-BE49-F238E27FC236}">
                <a16:creationId xmlns:a16="http://schemas.microsoft.com/office/drawing/2014/main" id="{3FD8CA63-3694-B9C9-70F3-F62132D58C8E}"/>
              </a:ext>
            </a:extLst>
          </p:cNvPr>
          <p:cNvSpPr txBox="1">
            <a:spLocks/>
          </p:cNvSpPr>
          <p:nvPr/>
        </p:nvSpPr>
        <p:spPr>
          <a:xfrm>
            <a:off x="523695" y="371143"/>
            <a:ext cx="4794150" cy="108082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6000" kern="100" dirty="0">
                <a:solidFill>
                  <a:schemeClr val="tx1">
                    <a:alpha val="80000"/>
                  </a:schemeClr>
                </a:solidFill>
                <a:latin typeface="Elephant Pro" pitchFamily="2" charset="0"/>
                <a:ea typeface="Times New Roman" panose="02020603050405020304" pitchFamily="18" charset="0"/>
                <a:cs typeface="Futura Medium" panose="020B0602020204020303" pitchFamily="34" charset="-79"/>
              </a:rPr>
              <a:t>PRIDE</a:t>
            </a:r>
          </a:p>
        </p:txBody>
      </p:sp>
      <p:sp>
        <p:nvSpPr>
          <p:cNvPr id="6" name="Content Placeholder 3">
            <a:extLst>
              <a:ext uri="{FF2B5EF4-FFF2-40B4-BE49-F238E27FC236}">
                <a16:creationId xmlns:a16="http://schemas.microsoft.com/office/drawing/2014/main" id="{0AE5012C-026C-28A7-745F-36FFC4CCC9D0}"/>
              </a:ext>
            </a:extLst>
          </p:cNvPr>
          <p:cNvSpPr txBox="1">
            <a:spLocks/>
          </p:cNvSpPr>
          <p:nvPr/>
        </p:nvSpPr>
        <p:spPr>
          <a:xfrm>
            <a:off x="6597011" y="1451969"/>
            <a:ext cx="5335159" cy="513052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Forgive as the Lord forgave you. </a:t>
            </a:r>
            <a:r>
              <a:rPr lang="en-US" sz="20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Kjojpojåoj</a:t>
            </a:r>
            <a:r>
              <a:rPr lang="en-US" sz="20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Col  3: 13</a:t>
            </a:r>
          </a:p>
          <a:p>
            <a:pPr marL="0" indent="0">
              <a:spcAft>
                <a:spcPts val="800"/>
              </a:spcAft>
              <a:buFont typeface="Arial" panose="020B0604020202020204" pitchFamily="34" charset="0"/>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Do not think f yourself more highly than you ought,… Rom 12: 3</a:t>
            </a:r>
          </a:p>
          <a:p>
            <a:pPr marL="0" indent="0">
              <a:spcAft>
                <a:spcPts val="800"/>
              </a:spcAft>
              <a:buFont typeface="Arial" panose="020B0604020202020204" pitchFamily="34" charset="0"/>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To learn you must love discipline; it is stupid to hate correction… Proverbs 12: 1</a:t>
            </a:r>
          </a:p>
          <a:p>
            <a:pPr marL="0" indent="0">
              <a:spcAft>
                <a:spcPts val="800"/>
              </a:spcAft>
              <a:buFont typeface="Arial" panose="020B0604020202020204" pitchFamily="34" charset="0"/>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Give thanks in all circumstances</a:t>
            </a:r>
            <a:r>
              <a:rPr lang="en-US" sz="20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20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pijpojp</a:t>
            </a:r>
            <a:r>
              <a:rPr lang="en-US" sz="20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1Thes 5:18 </a:t>
            </a:r>
          </a:p>
          <a:p>
            <a:pPr marL="0" indent="0">
              <a:spcAft>
                <a:spcPts val="800"/>
              </a:spcAft>
              <a:buFont typeface="Arial" panose="020B0604020202020204" pitchFamily="34" charset="0"/>
              <a:buNone/>
            </a:pPr>
            <a:r>
              <a:rPr lang="en-US" sz="2000" kern="100" dirty="0">
                <a:latin typeface="Futura Medium" panose="020B0602020204020303" pitchFamily="34" charset="-79"/>
                <a:ea typeface="Times New Roman" panose="02020603050405020304" pitchFamily="18" charset="0"/>
                <a:cs typeface="Futura Medium" panose="020B0602020204020303" pitchFamily="34" charset="-79"/>
              </a:rPr>
              <a:t>Don’t be selfish…Be humble Phil 2: 3 – 5 </a:t>
            </a:r>
          </a:p>
        </p:txBody>
      </p:sp>
    </p:spTree>
    <p:extLst>
      <p:ext uri="{BB962C8B-B14F-4D97-AF65-F5344CB8AC3E}">
        <p14:creationId xmlns:p14="http://schemas.microsoft.com/office/powerpoint/2010/main" val="397639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80075AA-5211-40F5-43A5-CD6CB3F003C3}"/>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058C2E12-81CF-366F-B711-83593CAC1B3F}"/>
              </a:ext>
            </a:extLst>
          </p:cNvPr>
          <p:cNvSpPr>
            <a:spLocks noGrp="1"/>
          </p:cNvSpPr>
          <p:nvPr>
            <p:ph idx="1"/>
          </p:nvPr>
        </p:nvSpPr>
        <p:spPr>
          <a:xfrm>
            <a:off x="309538" y="437267"/>
            <a:ext cx="5013275" cy="2454300"/>
          </a:xfrm>
        </p:spPr>
        <p:txBody>
          <a:bodyPr>
            <a:noAutofit/>
          </a:bodyPr>
          <a:lstStyle/>
          <a:p>
            <a:pPr marL="0" marR="0" indent="0">
              <a:spcAft>
                <a:spcPts val="800"/>
              </a:spcAft>
              <a:buNone/>
            </a:pPr>
            <a:r>
              <a:rPr lang="en-US" sz="3600" kern="100" dirty="0">
                <a:effectLst/>
                <a:latin typeface="Futura Medium" panose="020B0602020204020303" pitchFamily="34" charset="-79"/>
                <a:ea typeface="Times New Roman" panose="02020603050405020304" pitchFamily="18" charset="0"/>
                <a:cs typeface="Futura Medium" panose="020B0602020204020303" pitchFamily="34" charset="-79"/>
              </a:rPr>
              <a:t>Humility is nothing but the disappearance of self in the vision that God is all. </a:t>
            </a:r>
            <a:r>
              <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rPr>
              <a:t>Andrew Murray</a:t>
            </a:r>
          </a:p>
          <a:p>
            <a:pPr marL="0" marR="0" indent="0">
              <a:spcAft>
                <a:spcPts val="800"/>
              </a:spcAft>
              <a:buNone/>
            </a:pPr>
            <a:endParaRPr lang="en-US" sz="3600" kern="100" dirty="0">
              <a:latin typeface="Futura Medium" panose="020B0602020204020303" pitchFamily="34" charset="-79"/>
              <a:ea typeface="Times New Roman" panose="02020603050405020304" pitchFamily="18" charset="0"/>
              <a:cs typeface="Futura Medium" panose="020B0602020204020303" pitchFamily="34" charset="-79"/>
            </a:endParaRPr>
          </a:p>
          <a:p>
            <a:pPr marL="0" indent="0">
              <a:spcAft>
                <a:spcPts val="800"/>
              </a:spcAft>
              <a:buNone/>
            </a:pPr>
            <a:r>
              <a:rPr lang="en-US" sz="3600" dirty="0" err="1">
                <a:latin typeface="Futura Medium" panose="020B0602020204020303" pitchFamily="34" charset="-79"/>
                <a:cs typeface="Futura Medium" panose="020B0602020204020303" pitchFamily="34" charset="-79"/>
              </a:rPr>
              <a:t>Ödmjukhet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är</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inget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annat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än</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att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jaget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försvinner</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i</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perspektivet</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att</a:t>
            </a:r>
            <a:r>
              <a:rPr lang="en-US" sz="3600" dirty="0">
                <a:latin typeface="Futura Medium" panose="020B0602020204020303" pitchFamily="34" charset="-79"/>
                <a:cs typeface="Futura Medium" panose="020B0602020204020303" pitchFamily="34" charset="-79"/>
              </a:rPr>
              <a:t> Gud </a:t>
            </a:r>
            <a:r>
              <a:rPr lang="en-US" sz="3600" dirty="0" err="1">
                <a:latin typeface="Futura Medium" panose="020B0602020204020303" pitchFamily="34" charset="-79"/>
                <a:cs typeface="Futura Medium" panose="020B0602020204020303" pitchFamily="34" charset="-79"/>
              </a:rPr>
              <a:t>är</a:t>
            </a:r>
            <a:r>
              <a:rPr lang="en-US" sz="3600" dirty="0">
                <a:latin typeface="Futura Medium" panose="020B0602020204020303" pitchFamily="34" charset="-79"/>
                <a:cs typeface="Futura Medium" panose="020B0602020204020303" pitchFamily="34" charset="-79"/>
              </a:rPr>
              <a:t> </a:t>
            </a:r>
            <a:r>
              <a:rPr lang="en-US" sz="3600" dirty="0" err="1">
                <a:latin typeface="Futura Medium" panose="020B0602020204020303" pitchFamily="34" charset="-79"/>
                <a:cs typeface="Futura Medium" panose="020B0602020204020303" pitchFamily="34" charset="-79"/>
              </a:rPr>
              <a:t>allt</a:t>
            </a:r>
            <a:r>
              <a:rPr lang="en-US" sz="3600" dirty="0">
                <a:latin typeface="Futura Medium" panose="020B0602020204020303" pitchFamily="34" charset="-79"/>
                <a:cs typeface="Futura Medium" panose="020B0602020204020303" pitchFamily="34" charset="-79"/>
              </a:rPr>
              <a:t>. </a:t>
            </a:r>
            <a:r>
              <a:rPr lang="en-US" sz="2000" dirty="0">
                <a:latin typeface="Futura Medium" panose="020B0602020204020303" pitchFamily="34" charset="-79"/>
                <a:cs typeface="Futura Medium" panose="020B0602020204020303" pitchFamily="34" charset="-79"/>
              </a:rPr>
              <a:t>Andrew Murray</a:t>
            </a:r>
            <a:endPar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endParaRPr>
          </a:p>
        </p:txBody>
      </p:sp>
      <p:pic>
        <p:nvPicPr>
          <p:cNvPr id="8198" name="Picture 6" descr="Andrew Murray: Africa for Christ">
            <a:extLst>
              <a:ext uri="{FF2B5EF4-FFF2-40B4-BE49-F238E27FC236}">
                <a16:creationId xmlns:a16="http://schemas.microsoft.com/office/drawing/2014/main" id="{92FB79FD-21BA-B116-7873-C5B1F19AE14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23156" b="50000"/>
          <a:stretch/>
        </p:blipFill>
        <p:spPr bwMode="auto">
          <a:xfrm>
            <a:off x="6995152" y="1051169"/>
            <a:ext cx="5196849" cy="4755117"/>
          </a:xfrm>
          <a:prstGeom prst="rect">
            <a:avLst/>
          </a:prstGeom>
          <a:noFill/>
          <a:scene3d>
            <a:camera prst="orthographicFront">
              <a:rot lat="0" lon="11099999" rev="0"/>
            </a:camera>
            <a:lightRig rig="threePt" dir="t"/>
          </a:scene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0926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E174630-1137-614E-51BD-6B6E6ADDFEB8}"/>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E2571D79-8337-DBB5-4DEE-9CD81ABB0435}"/>
              </a:ext>
            </a:extLst>
          </p:cNvPr>
          <p:cNvSpPr>
            <a:spLocks noGrp="1"/>
          </p:cNvSpPr>
          <p:nvPr>
            <p:ph idx="1"/>
          </p:nvPr>
        </p:nvSpPr>
        <p:spPr>
          <a:xfrm>
            <a:off x="309538" y="437267"/>
            <a:ext cx="5013275" cy="2454300"/>
          </a:xfrm>
        </p:spPr>
        <p:txBody>
          <a:bodyPr>
            <a:noAutofit/>
          </a:bodyPr>
          <a:lstStyle/>
          <a:p>
            <a:pPr marL="0" marR="0" indent="0">
              <a:spcAft>
                <a:spcPts val="800"/>
              </a:spcAft>
              <a:buNone/>
            </a:pP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It was pride that changed angels into devils; it is humility that makes men as angels. </a:t>
            </a:r>
            <a:r>
              <a:rPr lang="en-US" sz="20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Saint Augustine</a:t>
            </a:r>
          </a:p>
          <a:p>
            <a:pPr marL="0" marR="0" indent="0">
              <a:spcAft>
                <a:spcPts val="800"/>
              </a:spcAft>
              <a:buNone/>
            </a:pPr>
            <a:endParaRPr lang="en-US" sz="2000" kern="100" dirty="0">
              <a:solidFill>
                <a:schemeClr val="tx1">
                  <a:alpha val="80000"/>
                </a:schemeClr>
              </a:solidFill>
              <a:latin typeface="Futura Medium" panose="020B0602020204020303" pitchFamily="34" charset="-79"/>
              <a:ea typeface="Times New Roman" panose="02020603050405020304" pitchFamily="18" charset="0"/>
              <a:cs typeface="Futura Medium" panose="020B0602020204020303" pitchFamily="34" charset="-79"/>
            </a:endParaRPr>
          </a:p>
          <a:p>
            <a:pPr marL="0" indent="0">
              <a:spcAft>
                <a:spcPts val="800"/>
              </a:spcAft>
              <a:buNone/>
            </a:pP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Det var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stolthet</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som</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förändrade</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änglar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till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djävlar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det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är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ödmjukhet</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som</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gör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människorna</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till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änglar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20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Sankt Augustinus</a:t>
            </a:r>
          </a:p>
        </p:txBody>
      </p:sp>
      <p:pic>
        <p:nvPicPr>
          <p:cNvPr id="8196" name="Picture 4" descr="Saint Augustine Images – Browse 78,370 Stock Photos, Vectors, and Video |  Adobe Stock">
            <a:extLst>
              <a:ext uri="{FF2B5EF4-FFF2-40B4-BE49-F238E27FC236}">
                <a16:creationId xmlns:a16="http://schemas.microsoft.com/office/drawing/2014/main" id="{9C502675-5203-48BD-5775-2C6EF0CA17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7024" y="1664417"/>
            <a:ext cx="5525019" cy="3676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001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D253313-78CE-4D2C-ED1E-6B061928D463}"/>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7B6308F4-8A52-E7F7-010A-7BBC49CBE0AD}"/>
              </a:ext>
            </a:extLst>
          </p:cNvPr>
          <p:cNvSpPr>
            <a:spLocks noGrp="1"/>
          </p:cNvSpPr>
          <p:nvPr>
            <p:ph idx="1"/>
          </p:nvPr>
        </p:nvSpPr>
        <p:spPr>
          <a:xfrm>
            <a:off x="619076" y="437267"/>
            <a:ext cx="4394200" cy="2454300"/>
          </a:xfrm>
        </p:spPr>
        <p:txBody>
          <a:bodyPr>
            <a:noAutofit/>
          </a:bodyPr>
          <a:lstStyle/>
          <a:p>
            <a:pPr marL="0" marR="0" indent="0">
              <a:spcAft>
                <a:spcPts val="800"/>
              </a:spcAft>
              <a:buNone/>
            </a:pP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Humility is not thinking less of yourself, it’s thinking of yourself less. </a:t>
            </a:r>
            <a:r>
              <a:rPr lang="en-US" sz="20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C.S. Lewis </a:t>
            </a:r>
          </a:p>
          <a:p>
            <a:pPr marL="0" marR="0" indent="0">
              <a:spcAft>
                <a:spcPts val="800"/>
              </a:spcAft>
              <a:buNone/>
            </a:pPr>
            <a:endParaRPr lang="en-US" sz="3600" kern="100" dirty="0">
              <a:solidFill>
                <a:schemeClr val="tx1">
                  <a:alpha val="80000"/>
                </a:schemeClr>
              </a:solidFill>
              <a:latin typeface="Futura Medium" panose="020B0602020204020303" pitchFamily="34" charset="-79"/>
              <a:ea typeface="Times New Roman" panose="02020603050405020304" pitchFamily="18" charset="0"/>
              <a:cs typeface="Futura Medium" panose="020B0602020204020303" pitchFamily="34" charset="-79"/>
            </a:endParaRPr>
          </a:p>
          <a:p>
            <a:pPr marL="0" indent="0">
              <a:spcAft>
                <a:spcPts val="800"/>
              </a:spcAft>
              <a:buNone/>
            </a:pP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Ödmjukhet</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är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inte</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att</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tänka</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mindre</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om sig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själv</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det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är</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att</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tänka</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mindre</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på</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sig </a:t>
            </a:r>
            <a:r>
              <a:rPr lang="en-US" sz="3600" kern="100" dirty="0" err="1">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själv</a:t>
            </a:r>
            <a:r>
              <a:rPr lang="en-US" sz="36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2000" kern="100" dirty="0">
                <a:solidFill>
                  <a:schemeClr val="tx1">
                    <a:alpha val="80000"/>
                  </a:schemeClr>
                </a:solidFill>
                <a:effectLst/>
                <a:latin typeface="Futura Medium" panose="020B0602020204020303" pitchFamily="34" charset="-79"/>
                <a:ea typeface="Times New Roman" panose="02020603050405020304" pitchFamily="18" charset="0"/>
                <a:cs typeface="Futura Medium" panose="020B0602020204020303" pitchFamily="34" charset="-79"/>
              </a:rPr>
              <a:t>C.S. Lewis </a:t>
            </a:r>
          </a:p>
        </p:txBody>
      </p:sp>
      <p:pic>
        <p:nvPicPr>
          <p:cNvPr id="8194" name="Picture 2" descr="C. S. Lewis - Wikipedia">
            <a:extLst>
              <a:ext uri="{FF2B5EF4-FFF2-40B4-BE49-F238E27FC236}">
                <a16:creationId xmlns:a16="http://schemas.microsoft.com/office/drawing/2014/main" id="{FA5B881A-96BA-5DE8-AE10-0267033CDBD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44476" y="794481"/>
            <a:ext cx="3498759" cy="5051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2224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517F56F-FFB6-53B4-177F-9F8A4AE122E3}"/>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AB980C3A-9DC7-F837-6D4E-6D64C94B027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0D8ADA3D-A0A1-F409-D035-0F9CEE41B019}"/>
              </a:ext>
            </a:extLst>
          </p:cNvPr>
          <p:cNvSpPr>
            <a:spLocks noGrp="1"/>
          </p:cNvSpPr>
          <p:nvPr>
            <p:ph idx="1"/>
          </p:nvPr>
        </p:nvSpPr>
        <p:spPr>
          <a:xfrm>
            <a:off x="505694" y="1327539"/>
            <a:ext cx="11249891" cy="4503636"/>
          </a:xfrm>
        </p:spPr>
        <p:txBody>
          <a:bodyPr>
            <a:normAutofit/>
          </a:bodyPr>
          <a:lstStyle/>
          <a:p>
            <a:pPr marL="0" marR="0" indent="0">
              <a:lnSpc>
                <a:spcPct val="115000"/>
              </a:lnSpc>
              <a:spcAft>
                <a:spcPts val="800"/>
              </a:spcAft>
              <a:buNone/>
            </a:pPr>
            <a:r>
              <a:rPr lang="en-US" sz="2600" i="1" kern="100" dirty="0">
                <a:latin typeface="Arial" panose="020B0604020202020204" pitchFamily="34" charset="0"/>
                <a:ea typeface="Times New Roman" panose="02020603050405020304" pitchFamily="18" charset="0"/>
                <a:cs typeface="Arial" panose="020B0604020202020204" pitchFamily="34" charset="0"/>
              </a:rPr>
              <a:t>Phil 2: 3 – 4 Do nothing out of selfish ambition or vain conceit. Rather, in humility value others above yourselves, 4 not looking to your own interests but each of you to the interests of the others. </a:t>
            </a:r>
          </a:p>
          <a:p>
            <a:pPr marL="0" marR="0" indent="0">
              <a:lnSpc>
                <a:spcPct val="115000"/>
              </a:lnSpc>
              <a:spcAft>
                <a:spcPts val="800"/>
              </a:spcAft>
              <a:buNone/>
            </a:pPr>
            <a:endParaRPr lang="en-US" sz="2600" i="1" kern="100" dirty="0">
              <a:latin typeface="Arial" panose="020B0604020202020204" pitchFamily="34" charset="0"/>
              <a:ea typeface="Times New Roman" panose="02020603050405020304" pitchFamily="18" charset="0"/>
              <a:cs typeface="Arial" panose="020B0604020202020204" pitchFamily="34" charset="0"/>
            </a:endParaRPr>
          </a:p>
          <a:p>
            <a:pPr marL="0" marR="0" indent="0">
              <a:lnSpc>
                <a:spcPct val="115000"/>
              </a:lnSpc>
              <a:spcAft>
                <a:spcPts val="800"/>
              </a:spcAft>
              <a:buNone/>
            </a:pPr>
            <a:r>
              <a:rPr lang="en-US" sz="2600" i="1" kern="100" dirty="0" err="1">
                <a:latin typeface="Arial" panose="020B0604020202020204" pitchFamily="34" charset="0"/>
                <a:ea typeface="Times New Roman" panose="02020603050405020304" pitchFamily="18" charset="0"/>
                <a:cs typeface="Arial" panose="020B0604020202020204" pitchFamily="34" charset="0"/>
              </a:rPr>
              <a:t>Filipperbrevet</a:t>
            </a:r>
            <a:r>
              <a:rPr lang="en-US" sz="2600" i="1" kern="100" dirty="0">
                <a:latin typeface="Arial" panose="020B0604020202020204" pitchFamily="34" charset="0"/>
                <a:ea typeface="Times New Roman" panose="02020603050405020304" pitchFamily="18" charset="0"/>
                <a:cs typeface="Arial" panose="020B0604020202020204" pitchFamily="34" charset="0"/>
              </a:rPr>
              <a:t> 2: 3 – 4 </a:t>
            </a:r>
            <a:r>
              <a:rPr lang="en-US" sz="2600" i="1" kern="100" dirty="0" err="1">
                <a:latin typeface="Arial" panose="020B0604020202020204" pitchFamily="34" charset="0"/>
                <a:ea typeface="Times New Roman" panose="02020603050405020304" pitchFamily="18" charset="0"/>
                <a:cs typeface="Arial" panose="020B0604020202020204" pitchFamily="34" charset="0"/>
              </a:rPr>
              <a:t>Sök</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konflikt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eller</a:t>
            </a:r>
            <a:r>
              <a:rPr lang="en-US" sz="2600" i="1" kern="100" dirty="0">
                <a:latin typeface="Arial" panose="020B0604020202020204" pitchFamily="34" charset="0"/>
                <a:ea typeface="Times New Roman" panose="02020603050405020304" pitchFamily="18" charset="0"/>
                <a:cs typeface="Arial" panose="020B0604020202020204" pitchFamily="34" charset="0"/>
              </a:rPr>
              <a:t> tom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ära</a:t>
            </a:r>
            <a:r>
              <a:rPr lang="en-US" sz="2600" i="1" kern="100" dirty="0">
                <a:latin typeface="Arial" panose="020B0604020202020204" pitchFamily="34" charset="0"/>
                <a:ea typeface="Times New Roman" panose="02020603050405020304" pitchFamily="18" charset="0"/>
                <a:cs typeface="Arial" panose="020B0604020202020204" pitchFamily="34" charset="0"/>
              </a:rPr>
              <a:t>. Var </a:t>
            </a:r>
            <a:r>
              <a:rPr lang="en-US" sz="2600" i="1" kern="100" dirty="0" err="1">
                <a:latin typeface="Arial" panose="020B0604020202020204" pitchFamily="34" charset="0"/>
                <a:ea typeface="Times New Roman" panose="02020603050405020304" pitchFamily="18" charset="0"/>
                <a:cs typeface="Arial" panose="020B0604020202020204" pitchFamily="34" charset="0"/>
              </a:rPr>
              <a:t>i</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stället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ödmjuka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sätt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andra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högre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än</a:t>
            </a:r>
            <a:r>
              <a:rPr lang="en-US" sz="2600" i="1" kern="100" dirty="0">
                <a:latin typeface="Arial" panose="020B0604020202020204" pitchFamily="34" charset="0"/>
                <a:ea typeface="Times New Roman" panose="02020603050405020304" pitchFamily="18" charset="0"/>
                <a:cs typeface="Arial" panose="020B0604020202020204" pitchFamily="34" charset="0"/>
              </a:rPr>
              <a:t> er </a:t>
            </a:r>
            <a:r>
              <a:rPr lang="en-US" sz="2600" i="1" kern="100" dirty="0" err="1">
                <a:latin typeface="Arial" panose="020B0604020202020204" pitchFamily="34" charset="0"/>
                <a:ea typeface="Times New Roman" panose="02020603050405020304" pitchFamily="18" charset="0"/>
                <a:cs typeface="Arial" panose="020B0604020202020204" pitchFamily="34" charset="0"/>
              </a:rPr>
              <a:t>själva</a:t>
            </a:r>
            <a:r>
              <a:rPr lang="en-US" sz="2600" i="1" kern="100" dirty="0">
                <a:latin typeface="Arial" panose="020B0604020202020204" pitchFamily="34" charset="0"/>
                <a:ea typeface="Times New Roman" panose="02020603050405020304" pitchFamily="18" charset="0"/>
                <a:cs typeface="Arial" panose="020B0604020202020204" pitchFamily="34" charset="0"/>
              </a:rPr>
              <a:t>. 4  Se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ert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eget</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bästa</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också</a:t>
            </a:r>
            <a:r>
              <a:rPr lang="en-US" sz="2600" i="1" kern="100" dirty="0">
                <a:latin typeface="Arial" panose="020B0604020202020204" pitchFamily="34" charset="0"/>
                <a:ea typeface="Times New Roman" panose="02020603050405020304" pitchFamily="18" charset="0"/>
                <a:cs typeface="Arial" panose="020B0604020202020204" pitchFamily="34" charset="0"/>
              </a:rPr>
              <a:t>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andras</a:t>
            </a:r>
            <a:r>
              <a:rPr lang="en-US" sz="2600" i="1" kern="100" dirty="0">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2785740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793D27B-6F95-D1C6-FCBD-77594D8F48C4}"/>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12DD18B2-C564-1A20-B499-6F2804A6B5D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CAEA810D-1BE8-E7CE-343B-260438A3ECF6}"/>
              </a:ext>
            </a:extLst>
          </p:cNvPr>
          <p:cNvSpPr>
            <a:spLocks noGrp="1"/>
          </p:cNvSpPr>
          <p:nvPr>
            <p:ph idx="1"/>
          </p:nvPr>
        </p:nvSpPr>
        <p:spPr>
          <a:xfrm>
            <a:off x="505694" y="622644"/>
            <a:ext cx="11249891" cy="5576341"/>
          </a:xfrm>
        </p:spPr>
        <p:txBody>
          <a:bodyPr>
            <a:normAutofit/>
          </a:bodyPr>
          <a:lstStyle/>
          <a:p>
            <a:pPr marL="0" indent="0">
              <a:lnSpc>
                <a:spcPct val="115000"/>
              </a:lnSpc>
              <a:spcAft>
                <a:spcPts val="800"/>
              </a:spcAft>
              <a:buNone/>
            </a:pPr>
            <a:r>
              <a:rPr lang="en-US" sz="2600" i="1" kern="100" dirty="0">
                <a:latin typeface="Arial" panose="020B0604020202020204" pitchFamily="34" charset="0"/>
                <a:ea typeface="Times New Roman" panose="02020603050405020304" pitchFamily="18" charset="0"/>
                <a:cs typeface="Arial" panose="020B0604020202020204" pitchFamily="34" charset="0"/>
              </a:rPr>
              <a:t>Phil. 2:5–8 “Have this mind among yourselves which is yours in Christ Jesus, who, though he was in the form of God, did not count equality with God a thing to be grasped, but made himself nothing, taking the form of a servant, being born in the likeness of men. And being found in human form, he humbled himself by becoming obedient to the point of death, even death on a cross.”</a:t>
            </a:r>
          </a:p>
          <a:p>
            <a:pPr marL="0" marR="0" indent="0">
              <a:lnSpc>
                <a:spcPct val="115000"/>
              </a:lnSpc>
              <a:spcAft>
                <a:spcPts val="800"/>
              </a:spcAft>
              <a:buNone/>
            </a:pPr>
            <a:r>
              <a:rPr lang="en-US" sz="2600" i="1" kern="100" dirty="0" err="1">
                <a:latin typeface="Arial" panose="020B0604020202020204" pitchFamily="34" charset="0"/>
                <a:ea typeface="Times New Roman" panose="02020603050405020304" pitchFamily="18" charset="0"/>
                <a:cs typeface="Arial" panose="020B0604020202020204" pitchFamily="34" charset="0"/>
              </a:rPr>
              <a:t>Filipperbrevet</a:t>
            </a:r>
            <a:r>
              <a:rPr lang="en-US" sz="2600" i="1" kern="100" dirty="0">
                <a:latin typeface="Arial" panose="020B0604020202020204" pitchFamily="34" charset="0"/>
                <a:ea typeface="Times New Roman" panose="02020603050405020304" pitchFamily="18" charset="0"/>
                <a:cs typeface="Arial" panose="020B0604020202020204" pitchFamily="34" charset="0"/>
              </a:rPr>
              <a:t> 2:5-8 Var </a:t>
            </a:r>
            <a:r>
              <a:rPr lang="en-US" sz="2600" i="1" kern="100" dirty="0" err="1">
                <a:latin typeface="Arial" panose="020B0604020202020204" pitchFamily="34" charset="0"/>
                <a:ea typeface="Times New Roman" panose="02020603050405020304" pitchFamily="18" charset="0"/>
                <a:cs typeface="Arial" panose="020B0604020202020204" pitchFamily="34" charset="0"/>
              </a:rPr>
              <a:t>så</a:t>
            </a:r>
            <a:r>
              <a:rPr lang="en-US" sz="2600" i="1" kern="100" dirty="0">
                <a:latin typeface="Arial" panose="020B0604020202020204" pitchFamily="34" charset="0"/>
                <a:ea typeface="Times New Roman" panose="02020603050405020304" pitchFamily="18" charset="0"/>
                <a:cs typeface="Arial" panose="020B0604020202020204" pitchFamily="34" charset="0"/>
              </a:rPr>
              <a:t>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sinnes</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som</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Kristus</a:t>
            </a:r>
            <a:r>
              <a:rPr lang="en-US" sz="2600" i="1" kern="100" dirty="0">
                <a:latin typeface="Arial" panose="020B0604020202020204" pitchFamily="34" charset="0"/>
                <a:ea typeface="Times New Roman" panose="02020603050405020304" pitchFamily="18" charset="0"/>
                <a:cs typeface="Arial" panose="020B0604020202020204" pitchFamily="34" charset="0"/>
              </a:rPr>
              <a:t> Jesus var 6  Han var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i</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Guds</a:t>
            </a:r>
            <a:r>
              <a:rPr lang="en-US" sz="2600" i="1" kern="100" dirty="0">
                <a:latin typeface="Arial" panose="020B0604020202020204" pitchFamily="34" charset="0"/>
                <a:ea typeface="Times New Roman" panose="02020603050405020304" pitchFamily="18" charset="0"/>
                <a:cs typeface="Arial" panose="020B0604020202020204" pitchFamily="34" charset="0"/>
              </a:rPr>
              <a:t> gestalt men </a:t>
            </a:r>
            <a:r>
              <a:rPr lang="en-US" sz="2600" i="1" kern="100" dirty="0" err="1">
                <a:latin typeface="Arial" panose="020B0604020202020204" pitchFamily="34" charset="0"/>
                <a:ea typeface="Times New Roman" panose="02020603050405020304" pitchFamily="18" charset="0"/>
                <a:cs typeface="Arial" panose="020B0604020202020204" pitchFamily="34" charset="0"/>
              </a:rPr>
              <a:t>räknade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inte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jämlikheten</a:t>
            </a:r>
            <a:r>
              <a:rPr lang="en-US" sz="2600" i="1" kern="100" dirty="0">
                <a:latin typeface="Arial" panose="020B0604020202020204" pitchFamily="34" charset="0"/>
                <a:ea typeface="Times New Roman" panose="02020603050405020304" pitchFamily="18" charset="0"/>
                <a:cs typeface="Arial" panose="020B0604020202020204" pitchFamily="34" charset="0"/>
              </a:rPr>
              <a:t> med Gud </a:t>
            </a:r>
            <a:r>
              <a:rPr lang="en-US" sz="2600" i="1" kern="100" dirty="0" err="1">
                <a:latin typeface="Arial" panose="020B0604020202020204" pitchFamily="34" charset="0"/>
                <a:ea typeface="Times New Roman" panose="02020603050405020304" pitchFamily="18" charset="0"/>
                <a:cs typeface="Arial" panose="020B0604020202020204" pitchFamily="34" charset="0"/>
              </a:rPr>
              <a:t>som</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segerbyte</a:t>
            </a:r>
            <a:r>
              <a:rPr lang="en-US" sz="2600" i="1" kern="100" dirty="0">
                <a:latin typeface="Arial" panose="020B0604020202020204" pitchFamily="34" charset="0"/>
                <a:ea typeface="Times New Roman" panose="02020603050405020304" pitchFamily="18" charset="0"/>
                <a:cs typeface="Arial" panose="020B0604020202020204" pitchFamily="34" charset="0"/>
              </a:rPr>
              <a:t>, 7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utgav</a:t>
            </a:r>
            <a:r>
              <a:rPr lang="en-US" sz="2600" i="1" kern="100" dirty="0">
                <a:latin typeface="Arial" panose="020B0604020202020204" pitchFamily="34" charset="0"/>
                <a:ea typeface="Times New Roman" panose="02020603050405020304" pitchFamily="18" charset="0"/>
                <a:cs typeface="Arial" panose="020B0604020202020204" pitchFamily="34" charset="0"/>
              </a:rPr>
              <a:t> sig </a:t>
            </a:r>
            <a:r>
              <a:rPr lang="en-US" sz="2600" i="1" kern="100" dirty="0" err="1">
                <a:latin typeface="Arial" panose="020B0604020202020204" pitchFamily="34" charset="0"/>
                <a:ea typeface="Times New Roman" panose="02020603050405020304" pitchFamily="18" charset="0"/>
                <a:cs typeface="Arial" panose="020B0604020202020204" pitchFamily="34" charset="0"/>
              </a:rPr>
              <a:t>själv</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tog </a:t>
            </a:r>
            <a:r>
              <a:rPr lang="en-US" sz="2600" i="1" kern="100" dirty="0" err="1">
                <a:latin typeface="Arial" panose="020B0604020202020204" pitchFamily="34" charset="0"/>
                <a:ea typeface="Times New Roman" panose="02020603050405020304" pitchFamily="18" charset="0"/>
                <a:cs typeface="Arial" panose="020B0604020202020204" pitchFamily="34" charset="0"/>
              </a:rPr>
              <a:t>en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tjänares</a:t>
            </a:r>
            <a:r>
              <a:rPr lang="en-US" sz="2600" i="1" kern="100" dirty="0">
                <a:latin typeface="Arial" panose="020B0604020202020204" pitchFamily="34" charset="0"/>
                <a:ea typeface="Times New Roman" panose="02020603050405020304" pitchFamily="18" charset="0"/>
                <a:cs typeface="Arial" panose="020B0604020202020204" pitchFamily="34" charset="0"/>
              </a:rPr>
              <a:t> gestalt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blev</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människan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lik</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När</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han</a:t>
            </a:r>
            <a:r>
              <a:rPr lang="en-US" sz="2600" i="1" kern="100" dirty="0">
                <a:latin typeface="Arial" panose="020B0604020202020204" pitchFamily="34" charset="0"/>
                <a:ea typeface="Times New Roman" panose="02020603050405020304" pitchFamily="18" charset="0"/>
                <a:cs typeface="Arial" panose="020B0604020202020204" pitchFamily="34" charset="0"/>
              </a:rPr>
              <a:t> till det </a:t>
            </a:r>
            <a:r>
              <a:rPr lang="en-US" sz="2600" i="1" kern="100" dirty="0" err="1">
                <a:latin typeface="Arial" panose="020B0604020202020204" pitchFamily="34" charset="0"/>
                <a:ea typeface="Times New Roman" panose="02020603050405020304" pitchFamily="18" charset="0"/>
                <a:cs typeface="Arial" panose="020B0604020202020204" pitchFamily="34" charset="0"/>
              </a:rPr>
              <a:t>yttre</a:t>
            </a:r>
            <a:r>
              <a:rPr lang="en-US" sz="2600" i="1" kern="100" dirty="0">
                <a:latin typeface="Arial" panose="020B0604020202020204" pitchFamily="34" charset="0"/>
                <a:ea typeface="Times New Roman" panose="02020603050405020304" pitchFamily="18" charset="0"/>
                <a:cs typeface="Arial" panose="020B0604020202020204" pitchFamily="34" charset="0"/>
              </a:rPr>
              <a:t> hade blivit </a:t>
            </a:r>
            <a:r>
              <a:rPr lang="en-US" sz="2600" i="1" kern="100" dirty="0" err="1">
                <a:latin typeface="Arial" panose="020B0604020202020204" pitchFamily="34" charset="0"/>
                <a:ea typeface="Times New Roman" panose="02020603050405020304" pitchFamily="18" charset="0"/>
                <a:cs typeface="Arial" panose="020B0604020202020204" pitchFamily="34" charset="0"/>
              </a:rPr>
              <a:t>som</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en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människa</a:t>
            </a:r>
            <a:r>
              <a:rPr lang="en-US" sz="2600" i="1" kern="100" dirty="0">
                <a:latin typeface="Arial" panose="020B0604020202020204" pitchFamily="34" charset="0"/>
                <a:ea typeface="Times New Roman" panose="02020603050405020304" pitchFamily="18" charset="0"/>
                <a:cs typeface="Arial" panose="020B0604020202020204" pitchFamily="34" charset="0"/>
              </a:rPr>
              <a:t>, 8  </a:t>
            </a:r>
            <a:r>
              <a:rPr lang="en-US" sz="2600" i="1" kern="100" dirty="0" err="1">
                <a:latin typeface="Arial" panose="020B0604020202020204" pitchFamily="34" charset="0"/>
                <a:ea typeface="Times New Roman" panose="02020603050405020304" pitchFamily="18" charset="0"/>
                <a:cs typeface="Arial" panose="020B0604020202020204" pitchFamily="34" charset="0"/>
              </a:rPr>
              <a:t>ödmjukade</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han</a:t>
            </a:r>
            <a:r>
              <a:rPr lang="en-US" sz="2600" i="1" kern="100" dirty="0">
                <a:latin typeface="Arial" panose="020B0604020202020204" pitchFamily="34" charset="0"/>
                <a:ea typeface="Times New Roman" panose="02020603050405020304" pitchFamily="18" charset="0"/>
                <a:cs typeface="Arial" panose="020B0604020202020204" pitchFamily="34" charset="0"/>
              </a:rPr>
              <a:t> sig  </a:t>
            </a:r>
            <a:r>
              <a:rPr lang="en-US" sz="2600" i="1" kern="100" dirty="0" err="1">
                <a:latin typeface="Arial" panose="020B0604020202020204" pitchFamily="34" charset="0"/>
                <a:ea typeface="Times New Roman" panose="02020603050405020304" pitchFamily="18" charset="0"/>
                <a:cs typeface="Arial" panose="020B0604020202020204" pitchFamily="34" charset="0"/>
              </a:rPr>
              <a:t>och</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blev</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lydig</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ända</a:t>
            </a:r>
            <a:r>
              <a:rPr lang="en-US" sz="2600" i="1" kern="100" dirty="0">
                <a:latin typeface="Arial" panose="020B0604020202020204" pitchFamily="34" charset="0"/>
                <a:ea typeface="Times New Roman" panose="02020603050405020304" pitchFamily="18" charset="0"/>
                <a:cs typeface="Arial" panose="020B0604020202020204" pitchFamily="34" charset="0"/>
              </a:rPr>
              <a:t> till </a:t>
            </a:r>
            <a:r>
              <a:rPr lang="en-US" sz="2600" i="1" kern="100" dirty="0" err="1">
                <a:latin typeface="Arial" panose="020B0604020202020204" pitchFamily="34" charset="0"/>
                <a:ea typeface="Times New Roman" panose="02020603050405020304" pitchFamily="18" charset="0"/>
                <a:cs typeface="Arial" panose="020B0604020202020204" pitchFamily="34" charset="0"/>
              </a:rPr>
              <a:t>döden</a:t>
            </a:r>
            <a:r>
              <a:rPr lang="en-US" sz="2600" i="1" kern="100" dirty="0">
                <a:latin typeface="Arial" panose="020B0604020202020204" pitchFamily="34" charset="0"/>
                <a:ea typeface="Times New Roman" panose="02020603050405020304" pitchFamily="18" charset="0"/>
                <a:cs typeface="Arial" panose="020B0604020202020204" pitchFamily="34" charset="0"/>
              </a:rPr>
              <a:t> – </a:t>
            </a:r>
            <a:r>
              <a:rPr lang="en-US" sz="2600" i="1" kern="100" dirty="0" err="1">
                <a:latin typeface="Arial" panose="020B0604020202020204" pitchFamily="34" charset="0"/>
                <a:ea typeface="Times New Roman" panose="02020603050405020304" pitchFamily="18" charset="0"/>
                <a:cs typeface="Arial" panose="020B0604020202020204" pitchFamily="34" charset="0"/>
              </a:rPr>
              <a:t>döden</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på</a:t>
            </a:r>
            <a:r>
              <a:rPr lang="en-US" sz="2600" i="1" kern="100" dirty="0">
                <a:latin typeface="Arial" panose="020B0604020202020204" pitchFamily="34" charset="0"/>
                <a:ea typeface="Times New Roman" panose="02020603050405020304" pitchFamily="18" charset="0"/>
                <a:cs typeface="Arial" panose="020B0604020202020204" pitchFamily="34" charset="0"/>
              </a:rPr>
              <a:t> </a:t>
            </a:r>
            <a:r>
              <a:rPr lang="en-US" sz="2600" i="1" kern="100" dirty="0" err="1">
                <a:latin typeface="Arial" panose="020B0604020202020204" pitchFamily="34" charset="0"/>
                <a:ea typeface="Times New Roman" panose="02020603050405020304" pitchFamily="18" charset="0"/>
                <a:cs typeface="Arial" panose="020B0604020202020204" pitchFamily="34" charset="0"/>
              </a:rPr>
              <a:t>korset</a:t>
            </a:r>
            <a:r>
              <a:rPr lang="en-US" sz="2600" i="1" kern="100" dirty="0">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598054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B2A3E1E-799C-A4F1-7B5D-D0010BC060DB}"/>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4F3B1EDB-DDE9-9B26-712A-FA64D9D898F1}"/>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538C3F67-1324-5E69-82BE-29409F99D1DB}"/>
              </a:ext>
            </a:extLst>
          </p:cNvPr>
          <p:cNvSpPr>
            <a:spLocks noGrp="1"/>
          </p:cNvSpPr>
          <p:nvPr>
            <p:ph idx="1"/>
          </p:nvPr>
        </p:nvSpPr>
        <p:spPr>
          <a:xfrm>
            <a:off x="505694" y="622644"/>
            <a:ext cx="11249891" cy="5576341"/>
          </a:xfrm>
        </p:spPr>
        <p:txBody>
          <a:bodyPr>
            <a:normAutofit/>
          </a:bodyPr>
          <a:lstStyle/>
          <a:p>
            <a:pPr marL="0" marR="0" indent="0">
              <a:buNone/>
            </a:pPr>
            <a:r>
              <a:rPr lang="en-US" dirty="0">
                <a:effectLst/>
                <a:latin typeface="Arial" panose="020B0604020202020204" pitchFamily="34" charset="0"/>
                <a:ea typeface="Times New Roman" panose="02020603050405020304" pitchFamily="18" charset="0"/>
              </a:rPr>
              <a:t>Acts 20: 17 – 18  </a:t>
            </a:r>
            <a:r>
              <a:rPr lang="en-US" i="1" dirty="0">
                <a:effectLst/>
                <a:latin typeface="Arial" panose="020B0604020202020204" pitchFamily="34" charset="0"/>
                <a:ea typeface="Times New Roman" panose="02020603050405020304" pitchFamily="18" charset="0"/>
              </a:rPr>
              <a:t>From Miletus, Paul sent to Ephesus for the elders of the church. </a:t>
            </a:r>
            <a:r>
              <a:rPr lang="en-US" i="1" baseline="30000" dirty="0">
                <a:effectLst/>
                <a:latin typeface="Arial" panose="020B0604020202020204" pitchFamily="34" charset="0"/>
                <a:ea typeface="Times New Roman" panose="02020603050405020304" pitchFamily="18" charset="0"/>
              </a:rPr>
              <a:t>18 </a:t>
            </a:r>
            <a:r>
              <a:rPr lang="en-US" i="1" dirty="0">
                <a:effectLst/>
                <a:latin typeface="Arial" panose="020B0604020202020204" pitchFamily="34" charset="0"/>
                <a:ea typeface="Times New Roman" panose="02020603050405020304" pitchFamily="18" charset="0"/>
              </a:rPr>
              <a:t>When they arrived, he said to them: “You know how I lived the whole time I was with you, from the first day I came into the province of Asia. </a:t>
            </a:r>
          </a:p>
          <a:p>
            <a:pPr marL="0" marR="0" indent="0">
              <a:buNone/>
            </a:pPr>
            <a:endParaRPr lang="en-US" i="1" dirty="0">
              <a:latin typeface="Arial" panose="020B0604020202020204" pitchFamily="34" charset="0"/>
              <a:ea typeface="Times New Roman" panose="02020603050405020304" pitchFamily="18" charset="0"/>
            </a:endParaRPr>
          </a:p>
          <a:p>
            <a:pPr marL="0" indent="0">
              <a:buNone/>
            </a:pPr>
            <a:r>
              <a:rPr lang="en-US" i="1" dirty="0" err="1">
                <a:effectLst/>
                <a:latin typeface="Arial" panose="020B0604020202020204" pitchFamily="34" charset="0"/>
                <a:ea typeface="Times New Roman" panose="02020603050405020304" pitchFamily="18" charset="0"/>
              </a:rPr>
              <a:t>Apostlagärningarna</a:t>
            </a:r>
            <a:r>
              <a:rPr lang="en-US" i="1" dirty="0">
                <a:effectLst/>
                <a:latin typeface="Arial" panose="020B0604020202020204" pitchFamily="34" charset="0"/>
                <a:ea typeface="Times New Roman" panose="02020603050405020304" pitchFamily="18" charset="0"/>
              </a:rPr>
              <a:t> 20: 17 – 18  </a:t>
            </a:r>
            <a:r>
              <a:rPr lang="en-US" i="1" dirty="0" err="1">
                <a:effectLst/>
                <a:latin typeface="Arial" panose="020B0604020202020204" pitchFamily="34" charset="0"/>
                <a:ea typeface="Times New Roman" panose="02020603050405020304" pitchFamily="18" charset="0"/>
              </a:rPr>
              <a:t>Från</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Miletos</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skickade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han</a:t>
            </a:r>
            <a:r>
              <a:rPr lang="en-US" i="1" dirty="0">
                <a:effectLst/>
                <a:latin typeface="Arial" panose="020B0604020202020204" pitchFamily="34" charset="0"/>
                <a:ea typeface="Times New Roman" panose="02020603050405020304" pitchFamily="18" charset="0"/>
              </a:rPr>
              <a:t> bud till </a:t>
            </a:r>
            <a:r>
              <a:rPr lang="en-US" i="1" dirty="0" err="1">
                <a:effectLst/>
                <a:latin typeface="Arial" panose="020B0604020202020204" pitchFamily="34" charset="0"/>
                <a:ea typeface="Times New Roman" panose="02020603050405020304" pitchFamily="18" charset="0"/>
              </a:rPr>
              <a:t>Efesos</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kallade</a:t>
            </a:r>
            <a:r>
              <a:rPr lang="en-US" i="1" dirty="0">
                <a:effectLst/>
                <a:latin typeface="Arial" panose="020B0604020202020204" pitchFamily="34" charset="0"/>
                <a:ea typeface="Times New Roman" panose="02020603050405020304" pitchFamily="18" charset="0"/>
              </a:rPr>
              <a:t> till sig </a:t>
            </a:r>
            <a:r>
              <a:rPr lang="en-US" i="1" dirty="0" err="1">
                <a:effectLst/>
                <a:latin typeface="Arial" panose="020B0604020202020204" pitchFamily="34" charset="0"/>
                <a:ea typeface="Times New Roman" panose="02020603050405020304" pitchFamily="18" charset="0"/>
              </a:rPr>
              <a:t>församlingens</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äldste</a:t>
            </a:r>
            <a:r>
              <a:rPr lang="en-US" i="1" dirty="0">
                <a:effectLst/>
                <a:latin typeface="Arial" panose="020B0604020202020204" pitchFamily="34" charset="0"/>
                <a:ea typeface="Times New Roman" panose="02020603050405020304" pitchFamily="18" charset="0"/>
              </a:rPr>
              <a:t>. 18  </a:t>
            </a:r>
            <a:r>
              <a:rPr lang="en-US" i="1" dirty="0" err="1">
                <a:effectLst/>
                <a:latin typeface="Arial" panose="020B0604020202020204" pitchFamily="34" charset="0"/>
                <a:ea typeface="Times New Roman" panose="02020603050405020304" pitchFamily="18" charset="0"/>
              </a:rPr>
              <a:t>När</a:t>
            </a:r>
            <a:r>
              <a:rPr lang="en-US" i="1" dirty="0">
                <a:effectLst/>
                <a:latin typeface="Arial" panose="020B0604020202020204" pitchFamily="34" charset="0"/>
                <a:ea typeface="Times New Roman" panose="02020603050405020304" pitchFamily="18" charset="0"/>
              </a:rPr>
              <a:t> de var </a:t>
            </a:r>
            <a:r>
              <a:rPr lang="en-US" i="1" dirty="0" err="1">
                <a:effectLst/>
                <a:latin typeface="Arial" panose="020B0604020202020204" pitchFamily="34" charset="0"/>
                <a:ea typeface="Times New Roman" panose="02020603050405020304" pitchFamily="18" charset="0"/>
              </a:rPr>
              <a:t>framme</a:t>
            </a:r>
            <a:r>
              <a:rPr lang="en-US" i="1" dirty="0">
                <a:effectLst/>
                <a:latin typeface="Arial" panose="020B0604020202020204" pitchFamily="34" charset="0"/>
                <a:ea typeface="Times New Roman" panose="02020603050405020304" pitchFamily="18" charset="0"/>
              </a:rPr>
              <a:t> hos </a:t>
            </a:r>
            <a:r>
              <a:rPr lang="en-US" i="1" dirty="0" err="1">
                <a:effectLst/>
                <a:latin typeface="Arial" panose="020B0604020202020204" pitchFamily="34" charset="0"/>
                <a:ea typeface="Times New Roman" panose="02020603050405020304" pitchFamily="18" charset="0"/>
              </a:rPr>
              <a:t>honom</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sade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han</a:t>
            </a:r>
            <a:r>
              <a:rPr lang="en-US" i="1" dirty="0">
                <a:effectLst/>
                <a:latin typeface="Arial" panose="020B0604020202020204" pitchFamily="34" charset="0"/>
                <a:ea typeface="Times New Roman" panose="02020603050405020304" pitchFamily="18" charset="0"/>
              </a:rPr>
              <a:t> till dem: "Ni vet </a:t>
            </a:r>
            <a:r>
              <a:rPr lang="en-US" i="1" dirty="0" err="1">
                <a:effectLst/>
                <a:latin typeface="Arial" panose="020B0604020202020204" pitchFamily="34" charset="0"/>
                <a:ea typeface="Times New Roman" panose="02020603050405020304" pitchFamily="18" charset="0"/>
              </a:rPr>
              <a:t>hur</a:t>
            </a:r>
            <a:r>
              <a:rPr lang="en-US" i="1" dirty="0">
                <a:effectLst/>
                <a:latin typeface="Arial" panose="020B0604020202020204" pitchFamily="34" charset="0"/>
                <a:ea typeface="Times New Roman" panose="02020603050405020304" pitchFamily="18" charset="0"/>
              </a:rPr>
              <a:t> jag </a:t>
            </a:r>
            <a:r>
              <a:rPr lang="en-US" i="1" dirty="0" err="1">
                <a:effectLst/>
                <a:latin typeface="Arial" panose="020B0604020202020204" pitchFamily="34" charset="0"/>
                <a:ea typeface="Times New Roman" panose="02020603050405020304" pitchFamily="18" charset="0"/>
              </a:rPr>
              <a:t>har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levt</a:t>
            </a:r>
            <a:r>
              <a:rPr lang="en-US" i="1" dirty="0">
                <a:effectLst/>
                <a:latin typeface="Arial" panose="020B0604020202020204" pitchFamily="34" charset="0"/>
                <a:ea typeface="Times New Roman" panose="02020603050405020304" pitchFamily="18" charset="0"/>
              </a:rPr>
              <a:t> hos er </a:t>
            </a:r>
            <a:r>
              <a:rPr lang="en-US" i="1" dirty="0" err="1">
                <a:effectLst/>
                <a:latin typeface="Arial" panose="020B0604020202020204" pitchFamily="34" charset="0"/>
                <a:ea typeface="Times New Roman" panose="02020603050405020304" pitchFamily="18" charset="0"/>
              </a:rPr>
              <a:t>hela</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tiden</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från</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första</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dagen</a:t>
            </a:r>
            <a:r>
              <a:rPr lang="en-US" i="1" dirty="0">
                <a:effectLst/>
                <a:latin typeface="Arial" panose="020B0604020202020204" pitchFamily="34" charset="0"/>
                <a:ea typeface="Times New Roman" panose="02020603050405020304" pitchFamily="18" charset="0"/>
              </a:rPr>
              <a:t> jag </a:t>
            </a:r>
            <a:r>
              <a:rPr lang="en-US" i="1" dirty="0" err="1">
                <a:effectLst/>
                <a:latin typeface="Arial" panose="020B0604020202020204" pitchFamily="34" charset="0"/>
                <a:ea typeface="Times New Roman" panose="02020603050405020304" pitchFamily="18" charset="0"/>
              </a:rPr>
              <a:t>kom</a:t>
            </a:r>
            <a:r>
              <a:rPr lang="en-US" i="1" dirty="0">
                <a:effectLst/>
                <a:latin typeface="Arial" panose="020B0604020202020204" pitchFamily="34" charset="0"/>
                <a:ea typeface="Times New Roman" panose="02020603050405020304" pitchFamily="18" charset="0"/>
              </a:rPr>
              <a:t> till </a:t>
            </a:r>
            <a:r>
              <a:rPr lang="en-US" i="1" dirty="0" err="1">
                <a:effectLst/>
                <a:latin typeface="Arial" panose="020B0604020202020204" pitchFamily="34" charset="0"/>
                <a:ea typeface="Times New Roman" panose="02020603050405020304" pitchFamily="18" charset="0"/>
              </a:rPr>
              <a:t>Asien</a:t>
            </a:r>
            <a:r>
              <a:rPr lang="en-US" i="1" dirty="0">
                <a:effectLst/>
                <a:latin typeface="Arial" panose="020B0604020202020204" pitchFamily="34" charset="0"/>
                <a:ea typeface="Times New Roman" panose="02020603050405020304" pitchFamily="18" charset="0"/>
              </a:rPr>
              <a:t>. </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4134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6E0CED5-CCA4-CC16-26FD-0EDB079A1F2D}"/>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3C08F888-F0ED-3256-6BB2-3246123E567E}"/>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4007BF83-5F90-C2BA-3A85-AC49F5AF173C}"/>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19 I served the Lord with great humility and with tears and in the midst of severe testing by the plots of my Jewish opponents. </a:t>
            </a:r>
          </a:p>
          <a:p>
            <a:pPr marL="0" marR="0" indent="0">
              <a:buNone/>
            </a:pPr>
            <a:endParaRPr lang="en-US" i="1" dirty="0">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20:19 </a:t>
            </a:r>
            <a:r>
              <a:rPr lang="en-US" i="1" dirty="0">
                <a:latin typeface="Arial" panose="020B0604020202020204" pitchFamily="34" charset="0"/>
                <a:cs typeface="Arial" panose="020B0604020202020204" pitchFamily="34" charset="0"/>
              </a:rPr>
              <a:t>Jag </a:t>
            </a:r>
            <a:r>
              <a:rPr lang="en-US" i="1" dirty="0" err="1">
                <a:latin typeface="Arial" panose="020B0604020202020204" pitchFamily="34" charset="0"/>
                <a:cs typeface="Arial" panose="020B0604020202020204" pitchFamily="34" charset="0"/>
              </a:rPr>
              <a:t>har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tjänat</a:t>
            </a:r>
            <a:r>
              <a:rPr lang="en-US" i="1" dirty="0">
                <a:latin typeface="Arial" panose="020B0604020202020204" pitchFamily="34" charset="0"/>
                <a:cs typeface="Arial" panose="020B0604020202020204" pitchFamily="34" charset="0"/>
              </a:rPr>
              <a:t> Herren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all </a:t>
            </a:r>
            <a:r>
              <a:rPr lang="en-US" i="1" dirty="0" err="1">
                <a:latin typeface="Arial" panose="020B0604020202020204" pitchFamily="34" charset="0"/>
                <a:cs typeface="Arial" panose="020B0604020202020204" pitchFamily="34" charset="0"/>
              </a:rPr>
              <a:t>ödmjukhet</a:t>
            </a:r>
            <a:r>
              <a:rPr lang="en-US" i="1" dirty="0">
                <a:latin typeface="Arial" panose="020B0604020202020204" pitchFamily="34" charset="0"/>
                <a:cs typeface="Arial" panose="020B0604020202020204" pitchFamily="34" charset="0"/>
              </a:rPr>
              <a:t>, under </a:t>
            </a:r>
            <a:r>
              <a:rPr lang="en-US" i="1" dirty="0" err="1">
                <a:latin typeface="Arial" panose="020B0604020202020204" pitchFamily="34" charset="0"/>
                <a:cs typeface="Arial" panose="020B0604020202020204" pitchFamily="34" charset="0"/>
              </a:rPr>
              <a:t>tårar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och</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prövningar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som</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mötte</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mig</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genom</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judarnas</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intriger</a:t>
            </a:r>
            <a:r>
              <a:rPr lang="en-US" i="1" dirty="0">
                <a:latin typeface="Arial" panose="020B0604020202020204" pitchFamily="34" charset="0"/>
                <a:cs typeface="Arial" panose="020B0604020202020204" pitchFamily="34" charset="0"/>
              </a:rPr>
              <a:t>. </a:t>
            </a: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25786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9205B5E-80C3-439D-E432-A4455FEBF88D}"/>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73F262E3-2DB3-13C3-B15A-7FC9B5F8F12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E0536C44-5C94-F155-70B1-CA6BDB95DDF4}"/>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rPr>
              <a:t>Acts 20: 20 You know that I have not hesitated to preach anything that would be helpful to you but have taught you publicly and from house to house. 21 I have declared to both Jews and Greeks that they must turn to God in repentance and have faith in our Lord Jesus.</a:t>
            </a:r>
          </a:p>
          <a:p>
            <a:pPr marL="0" marR="0" indent="0">
              <a:buNone/>
            </a:pPr>
            <a:endParaRPr lang="en-US" i="1" dirty="0">
              <a:latin typeface="Arial" panose="020B0604020202020204" pitchFamily="34" charset="0"/>
              <a:ea typeface="Times New Roman" panose="02020603050405020304" pitchFamily="18" charset="0"/>
            </a:endParaRPr>
          </a:p>
          <a:p>
            <a:pPr marL="0" indent="0">
              <a:buNone/>
            </a:pPr>
            <a:r>
              <a:rPr lang="en-US" i="1" dirty="0" err="1">
                <a:effectLst/>
                <a:latin typeface="Arial" panose="020B0604020202020204" pitchFamily="34" charset="0"/>
                <a:ea typeface="Times New Roman" panose="02020603050405020304" pitchFamily="18" charset="0"/>
              </a:rPr>
              <a:t>Apostlagärningarna</a:t>
            </a:r>
            <a:r>
              <a:rPr lang="en-US" i="1" dirty="0">
                <a:effectLst/>
                <a:latin typeface="Arial" panose="020B0604020202020204" pitchFamily="34" charset="0"/>
                <a:ea typeface="Times New Roman" panose="02020603050405020304" pitchFamily="18" charset="0"/>
              </a:rPr>
              <a:t> 20:20 Jag </a:t>
            </a:r>
            <a:r>
              <a:rPr lang="en-US" i="1" dirty="0" err="1">
                <a:effectLst/>
                <a:latin typeface="Arial" panose="020B0604020202020204" pitchFamily="34" charset="0"/>
                <a:ea typeface="Times New Roman" panose="02020603050405020304" pitchFamily="18" charset="0"/>
              </a:rPr>
              <a:t>har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inte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hållit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tillbaka</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något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som</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kunde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vara</a:t>
            </a:r>
            <a:r>
              <a:rPr lang="en-US" i="1" dirty="0">
                <a:effectLst/>
                <a:latin typeface="Arial" panose="020B0604020202020204" pitchFamily="34" charset="0"/>
                <a:ea typeface="Times New Roman" panose="02020603050405020304" pitchFamily="18" charset="0"/>
              </a:rPr>
              <a:t> till </a:t>
            </a:r>
            <a:r>
              <a:rPr lang="en-US" i="1" dirty="0" err="1">
                <a:effectLst/>
                <a:latin typeface="Arial" panose="020B0604020202020204" pitchFamily="34" charset="0"/>
                <a:ea typeface="Times New Roman" panose="02020603050405020304" pitchFamily="18" charset="0"/>
              </a:rPr>
              <a:t>nytta</a:t>
            </a:r>
            <a:r>
              <a:rPr lang="en-US" i="1" dirty="0">
                <a:effectLst/>
                <a:latin typeface="Arial" panose="020B0604020202020204" pitchFamily="34" charset="0"/>
                <a:ea typeface="Times New Roman" panose="02020603050405020304" pitchFamily="18" charset="0"/>
              </a:rPr>
              <a:t> för er, </a:t>
            </a:r>
            <a:r>
              <a:rPr lang="en-US" i="1" dirty="0" err="1">
                <a:effectLst/>
                <a:latin typeface="Arial" panose="020B0604020202020204" pitchFamily="34" charset="0"/>
                <a:ea typeface="Times New Roman" panose="02020603050405020304" pitchFamily="18" charset="0"/>
              </a:rPr>
              <a:t>utan</a:t>
            </a:r>
            <a:r>
              <a:rPr lang="en-US" i="1" dirty="0">
                <a:effectLst/>
                <a:latin typeface="Arial" panose="020B0604020202020204" pitchFamily="34" charset="0"/>
                <a:ea typeface="Times New Roman" panose="02020603050405020304" pitchFamily="18" charset="0"/>
              </a:rPr>
              <a:t> jag </a:t>
            </a:r>
            <a:r>
              <a:rPr lang="en-US" i="1" dirty="0" err="1">
                <a:effectLst/>
                <a:latin typeface="Arial" panose="020B0604020202020204" pitchFamily="34" charset="0"/>
                <a:ea typeface="Times New Roman" panose="02020603050405020304" pitchFamily="18" charset="0"/>
              </a:rPr>
              <a:t>har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predikat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undervisat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offentligt</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i</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hemmen</a:t>
            </a:r>
            <a:r>
              <a:rPr lang="en-US" i="1" dirty="0">
                <a:effectLst/>
                <a:latin typeface="Arial" panose="020B0604020202020204" pitchFamily="34" charset="0"/>
                <a:ea typeface="Times New Roman" panose="02020603050405020304" pitchFamily="18" charset="0"/>
              </a:rPr>
              <a:t>, 21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vittnat</a:t>
            </a:r>
            <a:r>
              <a:rPr lang="en-US" i="1" dirty="0">
                <a:effectLst/>
                <a:latin typeface="Arial" panose="020B0604020202020204" pitchFamily="34" charset="0"/>
                <a:ea typeface="Times New Roman" panose="02020603050405020304" pitchFamily="18" charset="0"/>
              </a:rPr>
              <a:t> för </a:t>
            </a:r>
            <a:r>
              <a:rPr lang="en-US" i="1" dirty="0" err="1">
                <a:effectLst/>
                <a:latin typeface="Arial" panose="020B0604020202020204" pitchFamily="34" charset="0"/>
                <a:ea typeface="Times New Roman" panose="02020603050405020304" pitchFamily="18" charset="0"/>
              </a:rPr>
              <a:t>både</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judar</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greker</a:t>
            </a:r>
            <a:r>
              <a:rPr lang="en-US" i="1" dirty="0">
                <a:effectLst/>
                <a:latin typeface="Arial" panose="020B0604020202020204" pitchFamily="34" charset="0"/>
                <a:ea typeface="Times New Roman" panose="02020603050405020304" pitchFamily="18" charset="0"/>
              </a:rPr>
              <a:t> om </a:t>
            </a:r>
            <a:r>
              <a:rPr lang="en-US" i="1" dirty="0" err="1">
                <a:effectLst/>
                <a:latin typeface="Arial" panose="020B0604020202020204" pitchFamily="34" charset="0"/>
                <a:ea typeface="Times New Roman" panose="02020603050405020304" pitchFamily="18" charset="0"/>
              </a:rPr>
              <a:t>omvändelsen</a:t>
            </a:r>
            <a:r>
              <a:rPr lang="en-US" i="1" dirty="0">
                <a:effectLst/>
                <a:latin typeface="Arial" panose="020B0604020202020204" pitchFamily="34" charset="0"/>
                <a:ea typeface="Times New Roman" panose="02020603050405020304" pitchFamily="18" charset="0"/>
              </a:rPr>
              <a:t> till Gud </a:t>
            </a:r>
            <a:r>
              <a:rPr lang="en-US" i="1" dirty="0" err="1">
                <a:effectLst/>
                <a:latin typeface="Arial" panose="020B0604020202020204" pitchFamily="34" charset="0"/>
                <a:ea typeface="Times New Roman" panose="02020603050405020304" pitchFamily="18" charset="0"/>
              </a:rPr>
              <a:t>och</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tron</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på</a:t>
            </a:r>
            <a:r>
              <a:rPr lang="en-US" i="1" dirty="0">
                <a:effectLst/>
                <a:latin typeface="Arial" panose="020B0604020202020204" pitchFamily="34" charset="0"/>
                <a:ea typeface="Times New Roman" panose="02020603050405020304" pitchFamily="18" charset="0"/>
              </a:rPr>
              <a:t> </a:t>
            </a:r>
            <a:r>
              <a:rPr lang="en-US" i="1" dirty="0" err="1">
                <a:effectLst/>
                <a:latin typeface="Arial" panose="020B0604020202020204" pitchFamily="34" charset="0"/>
                <a:ea typeface="Times New Roman" panose="02020603050405020304" pitchFamily="18" charset="0"/>
              </a:rPr>
              <a:t>vår</a:t>
            </a:r>
            <a:r>
              <a:rPr lang="en-US" i="1" dirty="0">
                <a:effectLst/>
                <a:latin typeface="Arial" panose="020B0604020202020204" pitchFamily="34" charset="0"/>
                <a:ea typeface="Times New Roman" panose="02020603050405020304" pitchFamily="18" charset="0"/>
              </a:rPr>
              <a:t> Herre Jesus.</a:t>
            </a:r>
            <a:endParaRPr lang="en-US"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560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8E296A0-EB0A-7F45-78AB-C42657DC29F8}"/>
            </a:ext>
          </a:extLst>
        </p:cNvPr>
        <p:cNvGrpSpPr/>
        <p:nvPr/>
      </p:nvGrpSpPr>
      <p:grpSpPr>
        <a:xfrm>
          <a:off x="0" y="0"/>
          <a:ext cx="0" cy="0"/>
          <a:chOff x="0" y="0"/>
          <a:chExt cx="0" cy="0"/>
        </a:xfrm>
      </p:grpSpPr>
      <p:sp>
        <p:nvSpPr>
          <p:cNvPr id="3" name="Rectangle 3">
            <a:extLst>
              <a:ext uri="{FF2B5EF4-FFF2-40B4-BE49-F238E27FC236}">
                <a16:creationId xmlns:a16="http://schemas.microsoft.com/office/drawing/2014/main" id="{7F3EB0CE-03A3-1EEF-26CB-35B4B1A164F3}"/>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4">
            <a:extLst>
              <a:ext uri="{FF2B5EF4-FFF2-40B4-BE49-F238E27FC236}">
                <a16:creationId xmlns:a16="http://schemas.microsoft.com/office/drawing/2014/main" id="{AB69D4D5-EA81-515C-E322-C1C832256DBB}"/>
              </a:ext>
            </a:extLst>
          </p:cNvPr>
          <p:cNvSpPr>
            <a:spLocks noChangeArrowheads="1"/>
          </p:cNvSpPr>
          <p:nvPr/>
        </p:nvSpPr>
        <p:spPr bwMode="auto">
          <a:xfrm>
            <a:off x="0" y="10160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chemeClr val="tx1"/>
                </a:solidFill>
                <a:effectLst/>
                <a:latin typeface="Arial" panose="020B0604020202020204" pitchFamily="34" charset="0"/>
                <a:ea typeface="Cambria" panose="02040503050406030204" pitchFamily="18" charset="0"/>
                <a:cs typeface="Times New Roman" panose="02020603050405020304" pitchFamily="18" charset="0"/>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Rectangle 5">
            <a:extLst>
              <a:ext uri="{FF2B5EF4-FFF2-40B4-BE49-F238E27FC236}">
                <a16:creationId xmlns:a16="http://schemas.microsoft.com/office/drawing/2014/main" id="{3C1D4D6C-26FE-AA6C-A186-98596CCE9BD2}"/>
              </a:ext>
            </a:extLst>
          </p:cNvPr>
          <p:cNvSpPr>
            <a:spLocks noChangeArrowheads="1"/>
          </p:cNvSpPr>
          <p:nvPr/>
        </p:nvSpPr>
        <p:spPr bwMode="auto">
          <a:xfrm>
            <a:off x="369758" y="1997839"/>
            <a:ext cx="11452484"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0" b="1" i="0" u="none" strike="noStrike" cap="none" normalizeH="0" baseline="0" dirty="0">
                <a:ln>
                  <a:noFill/>
                </a:ln>
                <a:solidFill>
                  <a:schemeClr val="bg1"/>
                </a:solidFill>
                <a:effectLst/>
                <a:latin typeface="Elephant Pro" pitchFamily="2" charset="0"/>
                <a:ea typeface="Cambria" panose="02040503050406030204" pitchFamily="18" charset="0"/>
                <a:cs typeface="Times New Roman" panose="02020603050405020304" pitchFamily="18" charset="0"/>
              </a:rPr>
              <a:t>Humility – serve – servant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6000" b="1" i="0" u="none" strike="noStrike" cap="none" normalizeH="0" baseline="0" dirty="0">
              <a:ln>
                <a:noFill/>
              </a:ln>
              <a:solidFill>
                <a:schemeClr val="bg1"/>
              </a:solidFill>
              <a:effectLst/>
              <a:latin typeface="Elephant Pro" pitchFamily="2" charset="0"/>
              <a:ea typeface="Cambria" panose="020405030504060302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6000" b="1" dirty="0" err="1">
                <a:solidFill>
                  <a:schemeClr val="bg1"/>
                </a:solidFill>
                <a:latin typeface="Elephant Pro" pitchFamily="2" charset="0"/>
                <a:ea typeface="Cambria" panose="02040503050406030204" pitchFamily="18" charset="0"/>
                <a:cs typeface="Times New Roman" panose="02020603050405020304" pitchFamily="18" charset="0"/>
              </a:rPr>
              <a:t>Ödmjukhet</a:t>
            </a:r>
            <a:r>
              <a:rPr lang="en-US" altLang="en-US" sz="6000" b="1" dirty="0">
                <a:solidFill>
                  <a:schemeClr val="bg1"/>
                </a:solidFill>
                <a:latin typeface="Elephant Pro" pitchFamily="2" charset="0"/>
                <a:ea typeface="Cambria" panose="02040503050406030204" pitchFamily="18" charset="0"/>
                <a:cs typeface="Times New Roman" panose="02020603050405020304" pitchFamily="18" charset="0"/>
              </a:rPr>
              <a:t> – </a:t>
            </a:r>
            <a:r>
              <a:rPr lang="en-US" altLang="en-US" sz="6000" b="1" dirty="0" err="1">
                <a:solidFill>
                  <a:schemeClr val="bg1"/>
                </a:solidFill>
                <a:latin typeface="Elephant Pro" pitchFamily="2" charset="0"/>
                <a:ea typeface="Cambria" panose="02040503050406030204" pitchFamily="18" charset="0"/>
                <a:cs typeface="Times New Roman" panose="02020603050405020304" pitchFamily="18" charset="0"/>
              </a:rPr>
              <a:t>tjäna</a:t>
            </a:r>
            <a:r>
              <a:rPr lang="en-US" altLang="en-US" sz="6000" b="1" dirty="0">
                <a:solidFill>
                  <a:schemeClr val="bg1"/>
                </a:solidFill>
                <a:latin typeface="Elephant Pro" pitchFamily="2" charset="0"/>
                <a:ea typeface="Cambria" panose="02040503050406030204" pitchFamily="18" charset="0"/>
                <a:cs typeface="Times New Roman" panose="02020603050405020304" pitchFamily="18" charset="0"/>
              </a:rPr>
              <a:t> - </a:t>
            </a:r>
            <a:r>
              <a:rPr lang="en-US" altLang="en-US" sz="6000" b="1" dirty="0" err="1">
                <a:solidFill>
                  <a:schemeClr val="bg1"/>
                </a:solidFill>
                <a:latin typeface="Elephant Pro" pitchFamily="2" charset="0"/>
                <a:ea typeface="Cambria" panose="02040503050406030204" pitchFamily="18" charset="0"/>
                <a:cs typeface="Times New Roman" panose="02020603050405020304" pitchFamily="18" charset="0"/>
              </a:rPr>
              <a:t>tjänare</a:t>
            </a:r>
            <a:endParaRPr kumimoji="0" lang="en-US" altLang="en-US" sz="6000" b="0" i="0" u="none" strike="noStrike" cap="none" normalizeH="0" baseline="0" dirty="0">
              <a:ln>
                <a:noFill/>
              </a:ln>
              <a:solidFill>
                <a:srgbClr val="ECCC36"/>
              </a:solidFill>
              <a:effectLst/>
              <a:latin typeface="Elephant Pro" pitchFamily="2" charset="0"/>
            </a:endParaRPr>
          </a:p>
        </p:txBody>
      </p:sp>
    </p:spTree>
    <p:extLst>
      <p:ext uri="{BB962C8B-B14F-4D97-AF65-F5344CB8AC3E}">
        <p14:creationId xmlns:p14="http://schemas.microsoft.com/office/powerpoint/2010/main" val="2657930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AABC24-BB98-093E-035C-9309F696D325}"/>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14979AD6-6D57-5751-EA51-9DC7F52552AA}"/>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3AED8278-1B1B-A5BE-BAA0-F7B8DC7E2E37}"/>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22 “And now, compelled by the Spirit, I am going to Jerusalem, not knowing what will happen to me there. 23 I only know that in every city the Holy Spirit warns me that prison and hardships are facing me.</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 22 – 23 </a:t>
            </a:r>
            <a:r>
              <a:rPr lang="en-US" i="1" dirty="0">
                <a:latin typeface="Arial" panose="020B0604020202020204" pitchFamily="34" charset="0"/>
                <a:cs typeface="Arial" panose="020B0604020202020204" pitchFamily="34" charset="0"/>
              </a:rPr>
              <a:t> Och nu </a:t>
            </a:r>
            <a:r>
              <a:rPr lang="en-US" i="1" dirty="0" err="1">
                <a:latin typeface="Arial" panose="020B0604020202020204" pitchFamily="34" charset="0"/>
                <a:cs typeface="Arial" panose="020B0604020202020204" pitchFamily="34" charset="0"/>
              </a:rPr>
              <a:t>reser</a:t>
            </a:r>
            <a:r>
              <a:rPr lang="en-US" i="1" dirty="0">
                <a:latin typeface="Arial" panose="020B0604020202020204" pitchFamily="34" charset="0"/>
                <a:cs typeface="Arial" panose="020B0604020202020204" pitchFamily="34" charset="0"/>
              </a:rPr>
              <a:t> jag, </a:t>
            </a:r>
            <a:r>
              <a:rPr lang="en-US" i="1" dirty="0" err="1">
                <a:latin typeface="Arial" panose="020B0604020202020204" pitchFamily="34" charset="0"/>
                <a:cs typeface="Arial" panose="020B0604020202020204" pitchFamily="34" charset="0"/>
              </a:rPr>
              <a:t>bunden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anden</a:t>
            </a:r>
            <a:r>
              <a:rPr lang="en-US" i="1" dirty="0">
                <a:latin typeface="Arial" panose="020B0604020202020204" pitchFamily="34" charset="0"/>
                <a:cs typeface="Arial" panose="020B0604020202020204" pitchFamily="34" charset="0"/>
              </a:rPr>
              <a:t>, till Jerusalem </a:t>
            </a:r>
            <a:r>
              <a:rPr lang="en-US" i="1" dirty="0" err="1">
                <a:latin typeface="Arial" panose="020B0604020202020204" pitchFamily="34" charset="0"/>
                <a:cs typeface="Arial" panose="020B0604020202020204" pitchFamily="34" charset="0"/>
              </a:rPr>
              <a:t>utan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att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veta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vad</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som</a:t>
            </a:r>
            <a:r>
              <a:rPr lang="en-US" i="1" dirty="0">
                <a:latin typeface="Arial" panose="020B0604020202020204" pitchFamily="34" charset="0"/>
                <a:cs typeface="Arial" panose="020B0604020202020204" pitchFamily="34" charset="0"/>
              </a:rPr>
              <a:t> ska </a:t>
            </a:r>
            <a:r>
              <a:rPr lang="en-US" i="1" dirty="0" err="1">
                <a:latin typeface="Arial" panose="020B0604020202020204" pitchFamily="34" charset="0"/>
                <a:cs typeface="Arial" panose="020B0604020202020204" pitchFamily="34" charset="0"/>
              </a:rPr>
              <a:t>möta</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mig</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där</a:t>
            </a:r>
            <a:r>
              <a:rPr lang="en-US" i="1" dirty="0">
                <a:latin typeface="Arial" panose="020B0604020202020204" pitchFamily="34" charset="0"/>
                <a:cs typeface="Arial" panose="020B0604020202020204" pitchFamily="34" charset="0"/>
              </a:rPr>
              <a:t>. </a:t>
            </a:r>
            <a:r>
              <a:rPr lang="en-US" i="1" baseline="30000" dirty="0">
                <a:latin typeface="Arial" panose="020B0604020202020204" pitchFamily="34" charset="0"/>
                <a:cs typeface="Arial" panose="020B0604020202020204" pitchFamily="34" charset="0"/>
              </a:rPr>
              <a:t>23 </a:t>
            </a:r>
            <a:r>
              <a:rPr lang="en-US" i="1" dirty="0">
                <a:latin typeface="Arial" panose="020B0604020202020204" pitchFamily="34" charset="0"/>
                <a:cs typeface="Arial" panose="020B0604020202020204" pitchFamily="34" charset="0"/>
              </a:rPr>
              <a:t> Jag vet bara </a:t>
            </a:r>
            <a:r>
              <a:rPr lang="en-US" i="1" dirty="0" err="1">
                <a:latin typeface="Arial" panose="020B0604020202020204" pitchFamily="34" charset="0"/>
                <a:cs typeface="Arial" panose="020B0604020202020204" pitchFamily="34" charset="0"/>
              </a:rPr>
              <a:t>att</a:t>
            </a:r>
            <a:r>
              <a:rPr lang="en-US" i="1" dirty="0">
                <a:latin typeface="Arial" panose="020B0604020202020204" pitchFamily="34" charset="0"/>
                <a:cs typeface="Arial" panose="020B0604020202020204" pitchFamily="34" charset="0"/>
              </a:rPr>
              <a:t> den </a:t>
            </a:r>
            <a:r>
              <a:rPr lang="en-US" i="1" dirty="0" err="1">
                <a:latin typeface="Arial" panose="020B0604020202020204" pitchFamily="34" charset="0"/>
                <a:cs typeface="Arial" panose="020B0604020202020204" pitchFamily="34" charset="0"/>
              </a:rPr>
              <a:t>helige</a:t>
            </a:r>
            <a:r>
              <a:rPr lang="en-US" i="1" dirty="0">
                <a:latin typeface="Arial" panose="020B0604020202020204" pitchFamily="34" charset="0"/>
                <a:cs typeface="Arial" panose="020B0604020202020204" pitchFamily="34" charset="0"/>
              </a:rPr>
              <a:t> Ande </a:t>
            </a:r>
            <a:r>
              <a:rPr lang="en-US" i="1" dirty="0" err="1">
                <a:latin typeface="Arial" panose="020B0604020202020204" pitchFamily="34" charset="0"/>
                <a:cs typeface="Arial" panose="020B0604020202020204" pitchFamily="34" charset="0"/>
              </a:rPr>
              <a:t>i</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stad</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efter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stad</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vittnar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att</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bojor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och</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lidanden</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väntar</a:t>
            </a:r>
            <a:r>
              <a:rPr lang="en-US" i="1"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mig</a:t>
            </a:r>
            <a:r>
              <a:rPr lang="en-US" i="1" dirty="0">
                <a:latin typeface="Arial" panose="020B0604020202020204" pitchFamily="34" charset="0"/>
                <a:cs typeface="Arial" panose="020B0604020202020204" pitchFamily="34" charset="0"/>
              </a:rPr>
              <a:t>. </a:t>
            </a: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33126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EA1DB-1E57-91C3-A911-D56AC6AC8F1B}"/>
            </a:ext>
          </a:extLst>
        </p:cNvPr>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A7476E6-C164-23FE-3CA7-19D43A533098}"/>
              </a:ext>
            </a:extLst>
          </p:cNvPr>
          <p:cNvSpPr>
            <a:spLocks noGrp="1"/>
          </p:cNvSpPr>
          <p:nvPr>
            <p:ph idx="1"/>
          </p:nvPr>
        </p:nvSpPr>
        <p:spPr>
          <a:xfrm>
            <a:off x="309538" y="437266"/>
            <a:ext cx="6525977" cy="6113435"/>
          </a:xfrm>
        </p:spPr>
        <p:txBody>
          <a:bodyPr>
            <a:noAutofit/>
          </a:bodyPr>
          <a:lstStyle/>
          <a:p>
            <a:pPr marL="0" marR="0" indent="0">
              <a:spcAft>
                <a:spcPts val="800"/>
              </a:spcAft>
              <a:buNone/>
            </a:pPr>
            <a:r>
              <a:rPr lang="en-US" sz="3200" kern="100" dirty="0">
                <a:effectLst/>
                <a:latin typeface="Futura Medium" panose="020B0602020204020303" pitchFamily="34" charset="-79"/>
                <a:ea typeface="Times New Roman" panose="02020603050405020304" pitchFamily="18" charset="0"/>
                <a:cs typeface="Futura Medium" panose="020B0602020204020303" pitchFamily="34" charset="-79"/>
              </a:rPr>
              <a:t>“If I had not felt certain that every additional trial was ordered by infinite mercy and love, I could not have survived my [many] sufferings” </a:t>
            </a:r>
            <a:r>
              <a:rPr lang="en-US" sz="2000" kern="100" dirty="0" err="1">
                <a:effectLst/>
                <a:latin typeface="Futura Medium" panose="020B0602020204020303" pitchFamily="34" charset="-79"/>
                <a:ea typeface="Times New Roman" panose="02020603050405020304" pitchFamily="18" charset="0"/>
                <a:cs typeface="Futura Medium" panose="020B0602020204020303" pitchFamily="34" charset="-79"/>
              </a:rPr>
              <a:t>Adoniram</a:t>
            </a:r>
            <a:r>
              <a:rPr lang="en-US" sz="2000" kern="100" dirty="0">
                <a:effectLst/>
                <a:latin typeface="Futura Medium" panose="020B0602020204020303" pitchFamily="34" charset="-79"/>
                <a:ea typeface="Times New Roman" panose="02020603050405020304" pitchFamily="18" charset="0"/>
                <a:cs typeface="Futura Medium" panose="020B0602020204020303" pitchFamily="34" charset="-79"/>
              </a:rPr>
              <a:t> Judson</a:t>
            </a:r>
            <a:r>
              <a:rPr lang="en-US" sz="3200" kern="100" dirty="0">
                <a:effectLst/>
                <a:latin typeface="Futura Medium" panose="020B0602020204020303" pitchFamily="34" charset="-79"/>
                <a:ea typeface="Times New Roman" panose="02020603050405020304" pitchFamily="18" charset="0"/>
                <a:cs typeface="Futura Medium" panose="020B0602020204020303" pitchFamily="34" charset="-79"/>
              </a:rPr>
              <a:t> </a:t>
            </a:r>
          </a:p>
          <a:p>
            <a:pPr marL="0" marR="0" indent="0">
              <a:spcAft>
                <a:spcPts val="800"/>
              </a:spcAft>
              <a:buNone/>
            </a:pPr>
            <a:endParaRPr lang="en-US" sz="3200" kern="100" dirty="0">
              <a:latin typeface="Futura Medium" panose="020B0602020204020303" pitchFamily="34" charset="-79"/>
              <a:ea typeface="Times New Roman" panose="02020603050405020304" pitchFamily="18" charset="0"/>
              <a:cs typeface="Futura Medium" panose="020B0602020204020303" pitchFamily="34" charset="-79"/>
            </a:endParaRPr>
          </a:p>
          <a:p>
            <a:pPr marL="0" indent="0">
              <a:spcAft>
                <a:spcPts val="800"/>
              </a:spcAft>
              <a:buNone/>
            </a:pPr>
            <a:r>
              <a:rPr lang="en-US" sz="3200" dirty="0">
                <a:latin typeface="Futura Medium" panose="020B0602020204020303" pitchFamily="34" charset="-79"/>
                <a:cs typeface="Futura Medium" panose="020B0602020204020303" pitchFamily="34" charset="-79"/>
              </a:rPr>
              <a:t>"Om jag </a:t>
            </a:r>
            <a:r>
              <a:rPr lang="en-US" sz="3200" dirty="0" err="1">
                <a:latin typeface="Futura Medium" panose="020B0602020204020303" pitchFamily="34" charset="-79"/>
                <a:cs typeface="Futura Medium" panose="020B0602020204020303" pitchFamily="34" charset="-79"/>
              </a:rPr>
              <a:t>inte</a:t>
            </a:r>
            <a:r>
              <a:rPr lang="en-US" sz="3200" dirty="0">
                <a:latin typeface="Futura Medium" panose="020B0602020204020303" pitchFamily="34" charset="-79"/>
                <a:cs typeface="Futura Medium" panose="020B0602020204020303" pitchFamily="34" charset="-79"/>
              </a:rPr>
              <a:t> hade </a:t>
            </a:r>
            <a:r>
              <a:rPr lang="en-US" sz="3200" dirty="0" err="1">
                <a:latin typeface="Futura Medium" panose="020B0602020204020303" pitchFamily="34" charset="-79"/>
                <a:cs typeface="Futura Medium" panose="020B0602020204020303" pitchFamily="34" charset="-79"/>
              </a:rPr>
              <a:t>känt</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mig</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säker</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på</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att</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varje</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ytterligare</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prövning</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beordrades</a:t>
            </a:r>
            <a:r>
              <a:rPr lang="en-US" sz="3200" dirty="0">
                <a:latin typeface="Futura Medium" panose="020B0602020204020303" pitchFamily="34" charset="-79"/>
                <a:cs typeface="Futura Medium" panose="020B0602020204020303" pitchFamily="34" charset="-79"/>
              </a:rPr>
              <a:t> av </a:t>
            </a:r>
            <a:r>
              <a:rPr lang="en-US" sz="3200" dirty="0" err="1">
                <a:latin typeface="Futura Medium" panose="020B0602020204020303" pitchFamily="34" charset="-79"/>
                <a:cs typeface="Futura Medium" panose="020B0602020204020303" pitchFamily="34" charset="-79"/>
              </a:rPr>
              <a:t>oändlig</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barmhärtighet</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och</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kärlek</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kunde</a:t>
            </a:r>
            <a:r>
              <a:rPr lang="en-US" sz="3200" dirty="0">
                <a:latin typeface="Futura Medium" panose="020B0602020204020303" pitchFamily="34" charset="-79"/>
                <a:cs typeface="Futura Medium" panose="020B0602020204020303" pitchFamily="34" charset="-79"/>
              </a:rPr>
              <a:t> jag </a:t>
            </a:r>
            <a:r>
              <a:rPr lang="en-US" sz="3200" dirty="0" err="1">
                <a:latin typeface="Futura Medium" panose="020B0602020204020303" pitchFamily="34" charset="-79"/>
                <a:cs typeface="Futura Medium" panose="020B0602020204020303" pitchFamily="34" charset="-79"/>
              </a:rPr>
              <a:t>inte</a:t>
            </a:r>
            <a:r>
              <a:rPr lang="en-US" sz="3200" dirty="0">
                <a:latin typeface="Futura Medium" panose="020B0602020204020303" pitchFamily="34" charset="-79"/>
                <a:cs typeface="Futura Medium" panose="020B0602020204020303" pitchFamily="34" charset="-79"/>
              </a:rPr>
              <a:t> ha </a:t>
            </a:r>
            <a:r>
              <a:rPr lang="en-US" sz="3200" dirty="0" err="1">
                <a:latin typeface="Futura Medium" panose="020B0602020204020303" pitchFamily="34" charset="-79"/>
                <a:cs typeface="Futura Medium" panose="020B0602020204020303" pitchFamily="34" charset="-79"/>
              </a:rPr>
              <a:t>överlevt</a:t>
            </a:r>
            <a:r>
              <a:rPr lang="en-US" sz="3200" dirty="0">
                <a:latin typeface="Futura Medium" panose="020B0602020204020303" pitchFamily="34" charset="-79"/>
                <a:cs typeface="Futura Medium" panose="020B0602020204020303" pitchFamily="34" charset="-79"/>
              </a:rPr>
              <a:t> mina [</a:t>
            </a:r>
            <a:r>
              <a:rPr lang="en-US" sz="3200" dirty="0" err="1">
                <a:latin typeface="Futura Medium" panose="020B0602020204020303" pitchFamily="34" charset="-79"/>
                <a:cs typeface="Futura Medium" panose="020B0602020204020303" pitchFamily="34" charset="-79"/>
              </a:rPr>
              <a:t>många</a:t>
            </a:r>
            <a:r>
              <a:rPr lang="en-US" sz="3200" dirty="0">
                <a:latin typeface="Futura Medium" panose="020B0602020204020303" pitchFamily="34" charset="-79"/>
                <a:cs typeface="Futura Medium" panose="020B0602020204020303" pitchFamily="34" charset="-79"/>
              </a:rPr>
              <a:t>] </a:t>
            </a:r>
            <a:r>
              <a:rPr lang="en-US" sz="3200" dirty="0" err="1">
                <a:latin typeface="Futura Medium" panose="020B0602020204020303" pitchFamily="34" charset="-79"/>
                <a:cs typeface="Futura Medium" panose="020B0602020204020303" pitchFamily="34" charset="-79"/>
              </a:rPr>
              <a:t>lidanden</a:t>
            </a:r>
            <a:r>
              <a:rPr lang="en-US" sz="3200" dirty="0">
                <a:latin typeface="Futura Medium" panose="020B0602020204020303" pitchFamily="34" charset="-79"/>
                <a:cs typeface="Futura Medium" panose="020B0602020204020303" pitchFamily="34" charset="-79"/>
              </a:rPr>
              <a:t>” </a:t>
            </a:r>
            <a:r>
              <a:rPr lang="en-US" sz="2000" dirty="0" err="1">
                <a:latin typeface="Futura Medium" panose="020B0602020204020303" pitchFamily="34" charset="-79"/>
                <a:cs typeface="Futura Medium" panose="020B0602020204020303" pitchFamily="34" charset="-79"/>
              </a:rPr>
              <a:t>Adoniram</a:t>
            </a:r>
            <a:r>
              <a:rPr lang="en-US" sz="2000" dirty="0">
                <a:latin typeface="Futura Medium" panose="020B0602020204020303" pitchFamily="34" charset="-79"/>
                <a:cs typeface="Futura Medium" panose="020B0602020204020303" pitchFamily="34" charset="-79"/>
              </a:rPr>
              <a:t> Judson</a:t>
            </a:r>
          </a:p>
        </p:txBody>
      </p:sp>
      <p:pic>
        <p:nvPicPr>
          <p:cNvPr id="17410" name="Picture 2" descr="Adoniram Judson - Wikipedia">
            <a:extLst>
              <a:ext uri="{FF2B5EF4-FFF2-40B4-BE49-F238E27FC236}">
                <a16:creationId xmlns:a16="http://schemas.microsoft.com/office/drawing/2014/main" id="{8ACC9747-0D44-14A3-2562-442D1A92D5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31099" y="1025795"/>
            <a:ext cx="4041307" cy="4806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2767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02EFA0E-1DDD-6C0C-DD86-962F2FE785C3}"/>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7E21268-CDBF-6F31-9DE5-969B10B1540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63FBE8C4-E293-C3C6-EF1C-C311A10037D5}"/>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24 However, I consider my life worth nothing to me; my only aim is to finish the race and complete the task the Lord Jesus has given me—the task of testifying to the good news of God’s grace.</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 </a:t>
            </a:r>
            <a:r>
              <a:rPr lang="en-US" baseline="30000" dirty="0"/>
              <a:t>24 </a:t>
            </a:r>
            <a:r>
              <a:rPr lang="en-US" dirty="0"/>
              <a:t> Men jag </a:t>
            </a:r>
            <a:r>
              <a:rPr lang="en-US" dirty="0" err="1"/>
              <a:t>anser</a:t>
            </a:r>
            <a:r>
              <a:rPr lang="en-US" dirty="0"/>
              <a:t> </a:t>
            </a:r>
            <a:r>
              <a:rPr lang="en-US" dirty="0" err="1"/>
              <a:t>inte</a:t>
            </a:r>
            <a:r>
              <a:rPr lang="en-US" dirty="0"/>
              <a:t> mitt liv </a:t>
            </a:r>
            <a:r>
              <a:rPr lang="en-US" dirty="0" err="1"/>
              <a:t>vara</a:t>
            </a:r>
            <a:r>
              <a:rPr lang="en-US" dirty="0"/>
              <a:t> </a:t>
            </a:r>
            <a:r>
              <a:rPr lang="en-US" dirty="0" err="1"/>
              <a:t>värt</a:t>
            </a:r>
            <a:r>
              <a:rPr lang="en-US" dirty="0"/>
              <a:t> </a:t>
            </a:r>
            <a:r>
              <a:rPr lang="en-US" dirty="0" err="1"/>
              <a:t>något</a:t>
            </a:r>
            <a:r>
              <a:rPr lang="en-US" dirty="0"/>
              <a:t> för </a:t>
            </a:r>
            <a:r>
              <a:rPr lang="en-US" dirty="0" err="1"/>
              <a:t>mig</a:t>
            </a:r>
            <a:r>
              <a:rPr lang="en-US" dirty="0"/>
              <a:t> </a:t>
            </a:r>
            <a:r>
              <a:rPr lang="en-US" dirty="0" err="1"/>
              <a:t>själv</a:t>
            </a:r>
            <a:r>
              <a:rPr lang="en-US" dirty="0"/>
              <a:t>, bara jag </a:t>
            </a:r>
            <a:r>
              <a:rPr lang="en-US" dirty="0" err="1"/>
              <a:t>får</a:t>
            </a:r>
            <a:r>
              <a:rPr lang="en-US" dirty="0"/>
              <a:t> </a:t>
            </a:r>
            <a:r>
              <a:rPr lang="en-US" dirty="0" err="1"/>
              <a:t>fullborda</a:t>
            </a:r>
            <a:r>
              <a:rPr lang="en-US" dirty="0"/>
              <a:t> mitt </a:t>
            </a:r>
            <a:r>
              <a:rPr lang="en-US" dirty="0" err="1"/>
              <a:t>lopp</a:t>
            </a:r>
            <a:r>
              <a:rPr lang="en-US" dirty="0"/>
              <a:t> </a:t>
            </a:r>
            <a:r>
              <a:rPr lang="en-US" dirty="0" err="1"/>
              <a:t>och</a:t>
            </a:r>
            <a:r>
              <a:rPr lang="en-US" dirty="0"/>
              <a:t> den </a:t>
            </a:r>
            <a:r>
              <a:rPr lang="en-US" dirty="0" err="1"/>
              <a:t>uppgift</a:t>
            </a:r>
            <a:r>
              <a:rPr lang="en-US" dirty="0"/>
              <a:t> jag </a:t>
            </a:r>
            <a:r>
              <a:rPr lang="en-US" dirty="0" err="1"/>
              <a:t>fått</a:t>
            </a:r>
            <a:r>
              <a:rPr lang="en-US" dirty="0"/>
              <a:t> av Herren Jesus: </a:t>
            </a:r>
            <a:r>
              <a:rPr lang="en-US" dirty="0" err="1"/>
              <a:t>att</a:t>
            </a:r>
            <a:r>
              <a:rPr lang="en-US" dirty="0"/>
              <a:t> </a:t>
            </a:r>
            <a:r>
              <a:rPr lang="en-US" dirty="0" err="1"/>
              <a:t>vittna</a:t>
            </a:r>
            <a:r>
              <a:rPr lang="en-US" dirty="0"/>
              <a:t> om </a:t>
            </a:r>
            <a:r>
              <a:rPr lang="en-US" dirty="0" err="1"/>
              <a:t>Guds</a:t>
            </a:r>
            <a:r>
              <a:rPr lang="en-US" dirty="0"/>
              <a:t> </a:t>
            </a:r>
            <a:r>
              <a:rPr lang="en-US" dirty="0" err="1"/>
              <a:t>nåds</a:t>
            </a:r>
            <a:r>
              <a:rPr lang="en-US" dirty="0"/>
              <a:t> </a:t>
            </a:r>
            <a:r>
              <a:rPr lang="en-US" dirty="0" err="1"/>
              <a:t>evangelium</a:t>
            </a:r>
            <a:r>
              <a:rPr lang="en-US" dirty="0"/>
              <a:t>.</a:t>
            </a: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144277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EA9CF95-E7C6-0C00-F764-7AAE41C30FBA}"/>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F191C507-1509-756C-EBE6-E912E1C84344}"/>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700EB1F7-2F6E-7C18-B10F-154BFBA45103}"/>
              </a:ext>
            </a:extLst>
          </p:cNvPr>
          <p:cNvSpPr>
            <a:spLocks noGrp="1"/>
          </p:cNvSpPr>
          <p:nvPr>
            <p:ph idx="1"/>
          </p:nvPr>
        </p:nvSpPr>
        <p:spPr>
          <a:xfrm>
            <a:off x="505694" y="622644"/>
            <a:ext cx="11249891" cy="5576341"/>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25 “Now I know that none of you among whom I have gone about preaching the kingdom will ever see me again. 26 Therefore, I declare to you today that I am innocent of the blood of any of you. 27 For I have not hesitated to proclaim to you the whole will of God.</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20:25 – 27 </a:t>
            </a:r>
            <a:r>
              <a:rPr lang="en-US" dirty="0"/>
              <a:t>Och nu vet jag </a:t>
            </a:r>
            <a:r>
              <a:rPr lang="en-US" dirty="0" err="1"/>
              <a:t>att</a:t>
            </a:r>
            <a:r>
              <a:rPr lang="en-US" dirty="0"/>
              <a:t> </a:t>
            </a:r>
            <a:r>
              <a:rPr lang="en-US" dirty="0" err="1"/>
              <a:t>ni</a:t>
            </a:r>
            <a:r>
              <a:rPr lang="en-US" dirty="0"/>
              <a:t> </a:t>
            </a:r>
            <a:r>
              <a:rPr lang="en-US" dirty="0" err="1"/>
              <a:t>aldrig</a:t>
            </a:r>
            <a:r>
              <a:rPr lang="en-US" dirty="0"/>
              <a:t> </a:t>
            </a:r>
            <a:r>
              <a:rPr lang="en-US" dirty="0" err="1"/>
              <a:t>mer</a:t>
            </a:r>
            <a:r>
              <a:rPr lang="en-US" dirty="0"/>
              <a:t> </a:t>
            </a:r>
            <a:r>
              <a:rPr lang="en-US" dirty="0" err="1"/>
              <a:t>kommer</a:t>
            </a:r>
            <a:r>
              <a:rPr lang="en-US" dirty="0"/>
              <a:t> </a:t>
            </a:r>
            <a:r>
              <a:rPr lang="en-US" dirty="0" err="1"/>
              <a:t>att</a:t>
            </a:r>
            <a:r>
              <a:rPr lang="en-US" dirty="0"/>
              <a:t> se mitt </a:t>
            </a:r>
            <a:r>
              <a:rPr lang="en-US" dirty="0" err="1"/>
              <a:t>ansikte</a:t>
            </a:r>
            <a:r>
              <a:rPr lang="en-US" dirty="0"/>
              <a:t>, </a:t>
            </a:r>
            <a:r>
              <a:rPr lang="en-US" dirty="0" err="1"/>
              <a:t>alla</a:t>
            </a:r>
            <a:r>
              <a:rPr lang="en-US" dirty="0"/>
              <a:t> </a:t>
            </a:r>
            <a:r>
              <a:rPr lang="en-US" dirty="0" err="1"/>
              <a:t>ni</a:t>
            </a:r>
            <a:r>
              <a:rPr lang="en-US" dirty="0"/>
              <a:t> </a:t>
            </a:r>
            <a:r>
              <a:rPr lang="en-US" dirty="0" err="1"/>
              <a:t>som</a:t>
            </a:r>
            <a:r>
              <a:rPr lang="en-US" dirty="0"/>
              <a:t> jag </a:t>
            </a:r>
            <a:r>
              <a:rPr lang="en-US" dirty="0" err="1"/>
              <a:t>har</a:t>
            </a:r>
            <a:r>
              <a:rPr lang="en-US" dirty="0"/>
              <a:t> </a:t>
            </a:r>
            <a:r>
              <a:rPr lang="en-US" dirty="0" err="1"/>
              <a:t>gått</a:t>
            </a:r>
            <a:r>
              <a:rPr lang="en-US" dirty="0"/>
              <a:t> </a:t>
            </a:r>
            <a:r>
              <a:rPr lang="en-US" dirty="0" err="1"/>
              <a:t>omkring</a:t>
            </a:r>
            <a:r>
              <a:rPr lang="en-US" dirty="0"/>
              <a:t> hos </a:t>
            </a:r>
            <a:r>
              <a:rPr lang="en-US" dirty="0" err="1"/>
              <a:t>och</a:t>
            </a:r>
            <a:r>
              <a:rPr lang="en-US" dirty="0"/>
              <a:t> </a:t>
            </a:r>
            <a:r>
              <a:rPr lang="en-US" dirty="0" err="1"/>
              <a:t>predikat</a:t>
            </a:r>
            <a:r>
              <a:rPr lang="en-US" dirty="0"/>
              <a:t> </a:t>
            </a:r>
            <a:r>
              <a:rPr lang="en-US" dirty="0" err="1"/>
              <a:t>riket</a:t>
            </a:r>
            <a:r>
              <a:rPr lang="en-US" dirty="0"/>
              <a:t> för. </a:t>
            </a:r>
            <a:r>
              <a:rPr lang="en-US" baseline="30000" dirty="0"/>
              <a:t>26 </a:t>
            </a:r>
            <a:r>
              <a:rPr lang="en-US" dirty="0" err="1"/>
              <a:t>Därför</a:t>
            </a:r>
            <a:r>
              <a:rPr lang="en-US" dirty="0"/>
              <a:t> </a:t>
            </a:r>
            <a:r>
              <a:rPr lang="en-US" dirty="0" err="1"/>
              <a:t>betygar</a:t>
            </a:r>
            <a:r>
              <a:rPr lang="en-US" dirty="0"/>
              <a:t> jag </a:t>
            </a:r>
            <a:r>
              <a:rPr lang="en-US" dirty="0" err="1"/>
              <a:t>i</a:t>
            </a:r>
            <a:r>
              <a:rPr lang="en-US" dirty="0"/>
              <a:t> </a:t>
            </a:r>
            <a:r>
              <a:rPr lang="en-US" dirty="0" err="1"/>
              <a:t>dag</a:t>
            </a:r>
            <a:r>
              <a:rPr lang="en-US" dirty="0"/>
              <a:t> för er </a:t>
            </a:r>
            <a:r>
              <a:rPr lang="en-US" dirty="0" err="1"/>
              <a:t>att</a:t>
            </a:r>
            <a:r>
              <a:rPr lang="en-US" dirty="0"/>
              <a:t> jag </a:t>
            </a:r>
            <a:r>
              <a:rPr lang="en-US" dirty="0" err="1"/>
              <a:t>inte</a:t>
            </a:r>
            <a:r>
              <a:rPr lang="en-US" dirty="0"/>
              <a:t> </a:t>
            </a:r>
            <a:r>
              <a:rPr lang="en-US" dirty="0" err="1"/>
              <a:t>är</a:t>
            </a:r>
            <a:r>
              <a:rPr lang="en-US" dirty="0"/>
              <a:t> </a:t>
            </a:r>
            <a:r>
              <a:rPr lang="en-US" dirty="0" err="1"/>
              <a:t>skyldig</a:t>
            </a:r>
            <a:r>
              <a:rPr lang="en-US" dirty="0"/>
              <a:t> till </a:t>
            </a:r>
            <a:r>
              <a:rPr lang="en-US" dirty="0" err="1"/>
              <a:t>någons</a:t>
            </a:r>
            <a:r>
              <a:rPr lang="en-US" dirty="0"/>
              <a:t> </a:t>
            </a:r>
            <a:r>
              <a:rPr lang="en-US" dirty="0" err="1"/>
              <a:t>blod</a:t>
            </a:r>
            <a:r>
              <a:rPr lang="en-US" dirty="0"/>
              <a:t>, 27  för jag </a:t>
            </a:r>
            <a:r>
              <a:rPr lang="en-US" dirty="0" err="1"/>
              <a:t>har</a:t>
            </a:r>
            <a:r>
              <a:rPr lang="en-US" dirty="0"/>
              <a:t> </a:t>
            </a:r>
            <a:r>
              <a:rPr lang="en-US" dirty="0" err="1"/>
              <a:t>inte</a:t>
            </a:r>
            <a:r>
              <a:rPr lang="en-US" dirty="0"/>
              <a:t> </a:t>
            </a:r>
            <a:r>
              <a:rPr lang="en-US" dirty="0" err="1"/>
              <a:t>tvekat</a:t>
            </a:r>
            <a:r>
              <a:rPr lang="en-US" dirty="0"/>
              <a:t> </a:t>
            </a:r>
            <a:r>
              <a:rPr lang="en-US" dirty="0" err="1"/>
              <a:t>att</a:t>
            </a:r>
            <a:r>
              <a:rPr lang="en-US" dirty="0"/>
              <a:t> </a:t>
            </a:r>
            <a:r>
              <a:rPr lang="en-US" dirty="0" err="1"/>
              <a:t>förkunna</a:t>
            </a:r>
            <a:r>
              <a:rPr lang="en-US" dirty="0"/>
              <a:t> för er </a:t>
            </a:r>
            <a:r>
              <a:rPr lang="en-US" dirty="0" err="1"/>
              <a:t>hela</a:t>
            </a:r>
            <a:r>
              <a:rPr lang="en-US" dirty="0"/>
              <a:t> </a:t>
            </a:r>
            <a:r>
              <a:rPr lang="en-US" dirty="0" err="1"/>
              <a:t>Guds</a:t>
            </a:r>
            <a:r>
              <a:rPr lang="en-US" dirty="0"/>
              <a:t> </a:t>
            </a:r>
            <a:r>
              <a:rPr lang="en-US" dirty="0" err="1"/>
              <a:t>vilja</a:t>
            </a:r>
            <a:r>
              <a:rPr lang="en-US" dirty="0"/>
              <a:t> </a:t>
            </a:r>
            <a:r>
              <a:rPr lang="en-US" dirty="0" err="1"/>
              <a:t>och</a:t>
            </a:r>
            <a:r>
              <a:rPr lang="en-US" dirty="0"/>
              <a:t> plan. </a:t>
            </a: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96469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58E3BEB-B906-A128-B1A0-BE40275978B8}"/>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C8EF16D0-B17A-B005-339A-F9369184AF3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70076C62-E26D-22AD-679C-0E047B89AE21}"/>
              </a:ext>
            </a:extLst>
          </p:cNvPr>
          <p:cNvSpPr>
            <a:spLocks noGrp="1"/>
          </p:cNvSpPr>
          <p:nvPr>
            <p:ph idx="1"/>
          </p:nvPr>
        </p:nvSpPr>
        <p:spPr>
          <a:xfrm>
            <a:off x="505694" y="284814"/>
            <a:ext cx="11249891" cy="6220918"/>
          </a:xfrm>
        </p:spPr>
        <p:txBody>
          <a:bodyPr>
            <a:normAutofit lnSpcReduction="10000"/>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28 Keep watch over yourselves and all the flock of which the Holy Spirit has made you overseers. Be shepherds of the church of God,[a] which he bought with his own blood.[b] 29 I know that after I leave, savage wolves will come in among you and will not spare the flock. 30 Even from your own number men will arise and distort the truth in order to draw away disciples after them. 31 So be on your guard! Remember that for three years I never stopped warning each of you night and day with tears.</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20:28 – 31 Ge </a:t>
            </a:r>
            <a:r>
              <a:rPr lang="en-US" i="1" dirty="0" err="1">
                <a:effectLst/>
                <a:latin typeface="Arial" panose="020B0604020202020204" pitchFamily="34" charset="0"/>
                <a:ea typeface="Times New Roman" panose="02020603050405020304" pitchFamily="18" charset="0"/>
                <a:cs typeface="Arial" panose="020B0604020202020204" pitchFamily="34" charset="0"/>
              </a:rPr>
              <a:t>akt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på</a:t>
            </a:r>
            <a:r>
              <a:rPr lang="en-US" i="1" dirty="0">
                <a:effectLst/>
                <a:latin typeface="Arial" panose="020B0604020202020204" pitchFamily="34" charset="0"/>
                <a:ea typeface="Times New Roman" panose="02020603050405020304" pitchFamily="18" charset="0"/>
                <a:cs typeface="Arial" panose="020B0604020202020204" pitchFamily="34" charset="0"/>
              </a:rPr>
              <a:t> er </a:t>
            </a:r>
            <a:r>
              <a:rPr lang="en-US" i="1" dirty="0" err="1">
                <a:effectLst/>
                <a:latin typeface="Arial" panose="020B0604020202020204" pitchFamily="34" charset="0"/>
                <a:ea typeface="Times New Roman" panose="02020603050405020304" pitchFamily="18" charset="0"/>
                <a:cs typeface="Arial" panose="020B0604020202020204" pitchFamily="34" charset="0"/>
              </a:rPr>
              <a:t>själva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hela</a:t>
            </a:r>
            <a:r>
              <a:rPr lang="en-US" i="1" dirty="0">
                <a:effectLst/>
                <a:latin typeface="Arial" panose="020B0604020202020204" pitchFamily="34" charset="0"/>
                <a:ea typeface="Times New Roman" panose="02020603050405020304" pitchFamily="18" charset="0"/>
                <a:cs typeface="Arial" panose="020B0604020202020204" pitchFamily="34" charset="0"/>
              </a:rPr>
              <a:t> den </a:t>
            </a:r>
            <a:r>
              <a:rPr lang="en-US" i="1" dirty="0" err="1">
                <a:effectLst/>
                <a:latin typeface="Arial" panose="020B0604020202020204" pitchFamily="34" charset="0"/>
                <a:ea typeface="Times New Roman" panose="02020603050405020304" pitchFamily="18" charset="0"/>
                <a:cs typeface="Arial" panose="020B0604020202020204" pitchFamily="34" charset="0"/>
              </a:rPr>
              <a:t>hjord</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där</a:t>
            </a:r>
            <a:r>
              <a:rPr lang="en-US" i="1" dirty="0">
                <a:effectLst/>
                <a:latin typeface="Arial" panose="020B0604020202020204" pitchFamily="34" charset="0"/>
                <a:ea typeface="Times New Roman" panose="02020603050405020304" pitchFamily="18" charset="0"/>
                <a:cs typeface="Arial" panose="020B0604020202020204" pitchFamily="34" charset="0"/>
              </a:rPr>
              <a:t> den </a:t>
            </a:r>
            <a:r>
              <a:rPr lang="en-US" i="1" dirty="0" err="1">
                <a:effectLst/>
                <a:latin typeface="Arial" panose="020B0604020202020204" pitchFamily="34" charset="0"/>
                <a:ea typeface="Times New Roman" panose="02020603050405020304" pitchFamily="18" charset="0"/>
                <a:cs typeface="Arial" panose="020B0604020202020204" pitchFamily="34" charset="0"/>
              </a:rPr>
              <a:t>helige</a:t>
            </a:r>
            <a:r>
              <a:rPr lang="en-US" i="1" dirty="0">
                <a:effectLst/>
                <a:latin typeface="Arial" panose="020B0604020202020204" pitchFamily="34" charset="0"/>
                <a:ea typeface="Times New Roman" panose="02020603050405020304" pitchFamily="18" charset="0"/>
                <a:cs typeface="Arial" panose="020B0604020202020204" pitchFamily="34" charset="0"/>
              </a:rPr>
              <a:t> Ande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satt</a:t>
            </a:r>
            <a:r>
              <a:rPr lang="en-US" i="1" dirty="0">
                <a:effectLst/>
                <a:latin typeface="Arial" panose="020B0604020202020204" pitchFamily="34" charset="0"/>
                <a:ea typeface="Times New Roman" panose="02020603050405020304" pitchFamily="18" charset="0"/>
                <a:cs typeface="Arial" panose="020B0604020202020204" pitchFamily="34" charset="0"/>
              </a:rPr>
              <a:t> er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ledare</a:t>
            </a:r>
            <a:r>
              <a:rPr lang="en-US" i="1" dirty="0">
                <a:effectLst/>
                <a:latin typeface="Arial" panose="020B0604020202020204" pitchFamily="34" charset="0"/>
                <a:ea typeface="Times New Roman" panose="02020603050405020304" pitchFamily="18" charset="0"/>
                <a:cs typeface="Arial" panose="020B0604020202020204" pitchFamily="34" charset="0"/>
              </a:rPr>
              <a:t>, till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vara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herdar</a:t>
            </a:r>
            <a:r>
              <a:rPr lang="en-US" i="1" dirty="0">
                <a:effectLst/>
                <a:latin typeface="Arial" panose="020B0604020202020204" pitchFamily="34" charset="0"/>
                <a:ea typeface="Times New Roman" panose="02020603050405020304" pitchFamily="18" charset="0"/>
                <a:cs typeface="Arial" panose="020B0604020202020204" pitchFamily="34" charset="0"/>
              </a:rPr>
              <a:t> för </a:t>
            </a:r>
            <a:r>
              <a:rPr lang="en-US" i="1" dirty="0" err="1">
                <a:effectLst/>
                <a:latin typeface="Arial" panose="020B0604020202020204" pitchFamily="34" charset="0"/>
                <a:ea typeface="Times New Roman" panose="02020603050405020304" pitchFamily="18" charset="0"/>
                <a:cs typeface="Arial" panose="020B0604020202020204" pitchFamily="34" charset="0"/>
              </a:rPr>
              <a:t>Guds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församling</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han</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köpt</a:t>
            </a:r>
            <a:r>
              <a:rPr lang="en-US" i="1" dirty="0">
                <a:effectLst/>
                <a:latin typeface="Arial" panose="020B0604020202020204" pitchFamily="34" charset="0"/>
                <a:ea typeface="Times New Roman" panose="02020603050405020304" pitchFamily="18" charset="0"/>
                <a:cs typeface="Arial" panose="020B0604020202020204" pitchFamily="34" charset="0"/>
              </a:rPr>
              <a:t> med </a:t>
            </a:r>
            <a:r>
              <a:rPr lang="en-US" i="1" dirty="0" err="1">
                <a:effectLst/>
                <a:latin typeface="Arial" panose="020B0604020202020204" pitchFamily="34" charset="0"/>
                <a:ea typeface="Times New Roman" panose="02020603050405020304" pitchFamily="18" charset="0"/>
                <a:cs typeface="Arial" panose="020B0604020202020204" pitchFamily="34" charset="0"/>
              </a:rPr>
              <a:t>sitt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eget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blod</a:t>
            </a:r>
            <a:r>
              <a:rPr lang="en-US" i="1" dirty="0">
                <a:effectLst/>
                <a:latin typeface="Arial" panose="020B0604020202020204" pitchFamily="34" charset="0"/>
                <a:ea typeface="Times New Roman" panose="02020603050405020304" pitchFamily="18" charset="0"/>
                <a:cs typeface="Arial" panose="020B0604020202020204" pitchFamily="34" charset="0"/>
              </a:rPr>
              <a:t>. 29  Jag vet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när</a:t>
            </a:r>
            <a:r>
              <a:rPr lang="en-US" i="1" dirty="0">
                <a:effectLst/>
                <a:latin typeface="Arial" panose="020B0604020202020204" pitchFamily="34" charset="0"/>
                <a:ea typeface="Times New Roman" panose="02020603050405020304" pitchFamily="18" charset="0"/>
                <a:cs typeface="Arial" panose="020B0604020202020204" pitchFamily="34" charset="0"/>
              </a:rPr>
              <a:t> jag </a:t>
            </a:r>
            <a:r>
              <a:rPr lang="en-US" i="1" dirty="0" err="1">
                <a:effectLst/>
                <a:latin typeface="Arial" panose="020B0604020202020204" pitchFamily="34" charset="0"/>
                <a:ea typeface="Times New Roman" panose="02020603050405020304" pitchFamily="18" charset="0"/>
                <a:cs typeface="Arial" panose="020B0604020202020204" pitchFamily="34" charset="0"/>
              </a:rPr>
              <a:t>lämnat</a:t>
            </a:r>
            <a:r>
              <a:rPr lang="en-US" i="1" dirty="0">
                <a:effectLst/>
                <a:latin typeface="Arial" panose="020B0604020202020204" pitchFamily="34" charset="0"/>
                <a:ea typeface="Times New Roman" panose="02020603050405020304" pitchFamily="18" charset="0"/>
                <a:cs typeface="Arial" panose="020B0604020202020204" pitchFamily="34" charset="0"/>
              </a:rPr>
              <a:t> er ska </a:t>
            </a:r>
            <a:r>
              <a:rPr lang="en-US" i="1" dirty="0" err="1">
                <a:effectLst/>
                <a:latin typeface="Arial" panose="020B0604020202020204" pitchFamily="34" charset="0"/>
                <a:ea typeface="Times New Roman" panose="02020603050405020304" pitchFamily="18" charset="0"/>
                <a:cs typeface="Arial" panose="020B0604020202020204" pitchFamily="34" charset="0"/>
              </a:rPr>
              <a:t>rovlystna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vargar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tränga</a:t>
            </a:r>
            <a:r>
              <a:rPr lang="en-US" i="1" dirty="0">
                <a:effectLst/>
                <a:latin typeface="Arial" panose="020B0604020202020204" pitchFamily="34" charset="0"/>
                <a:ea typeface="Times New Roman" panose="02020603050405020304" pitchFamily="18" charset="0"/>
                <a:cs typeface="Arial" panose="020B0604020202020204" pitchFamily="34" charset="0"/>
              </a:rPr>
              <a:t> in bland er,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de </a:t>
            </a:r>
            <a:r>
              <a:rPr lang="en-US" i="1" dirty="0" err="1">
                <a:effectLst/>
                <a:latin typeface="Arial" panose="020B0604020202020204" pitchFamily="34" charset="0"/>
                <a:ea typeface="Times New Roman" panose="02020603050405020304" pitchFamily="18" charset="0"/>
                <a:cs typeface="Arial" panose="020B0604020202020204" pitchFamily="34" charset="0"/>
              </a:rPr>
              <a:t>kommer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inte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skona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hjorden</a:t>
            </a:r>
            <a:r>
              <a:rPr lang="en-US" i="1" dirty="0">
                <a:effectLst/>
                <a:latin typeface="Arial" panose="020B0604020202020204" pitchFamily="34" charset="0"/>
                <a:ea typeface="Times New Roman" panose="02020603050405020304" pitchFamily="18" charset="0"/>
                <a:cs typeface="Arial" panose="020B0604020202020204" pitchFamily="34" charset="0"/>
              </a:rPr>
              <a:t>. 30  Ja, bland er </a:t>
            </a:r>
            <a:r>
              <a:rPr lang="en-US" i="1" dirty="0" err="1">
                <a:effectLst/>
                <a:latin typeface="Arial" panose="020B0604020202020204" pitchFamily="34" charset="0"/>
                <a:ea typeface="Times New Roman" panose="02020603050405020304" pitchFamily="18" charset="0"/>
                <a:cs typeface="Arial" panose="020B0604020202020204" pitchFamily="34" charset="0"/>
              </a:rPr>
              <a:t>själva</a:t>
            </a:r>
            <a:r>
              <a:rPr lang="en-US" i="1" dirty="0">
                <a:effectLst/>
                <a:latin typeface="Arial" panose="020B0604020202020204" pitchFamily="34" charset="0"/>
                <a:ea typeface="Times New Roman" panose="02020603050405020304" pitchFamily="18" charset="0"/>
                <a:cs typeface="Arial" panose="020B0604020202020204" pitchFamily="34" charset="0"/>
              </a:rPr>
              <a:t> ska </a:t>
            </a:r>
            <a:r>
              <a:rPr lang="en-US" i="1" dirty="0" err="1">
                <a:effectLst/>
                <a:latin typeface="Arial" panose="020B0604020202020204" pitchFamily="34" charset="0"/>
                <a:ea typeface="Times New Roman" panose="02020603050405020304" pitchFamily="18" charset="0"/>
                <a:cs typeface="Arial" panose="020B0604020202020204" pitchFamily="34" charset="0"/>
              </a:rPr>
              <a:t>män</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träda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fram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förvränger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sanningen</a:t>
            </a:r>
            <a:r>
              <a:rPr lang="en-US" i="1" dirty="0">
                <a:effectLst/>
                <a:latin typeface="Arial" panose="020B0604020202020204" pitchFamily="34" charset="0"/>
                <a:ea typeface="Times New Roman" panose="02020603050405020304" pitchFamily="18" charset="0"/>
                <a:cs typeface="Arial" panose="020B0604020202020204" pitchFamily="34" charset="0"/>
              </a:rPr>
              <a:t> för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dra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över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lärjungarna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på</a:t>
            </a:r>
            <a:r>
              <a:rPr lang="en-US" i="1" dirty="0">
                <a:effectLst/>
                <a:latin typeface="Arial" panose="020B0604020202020204" pitchFamily="34" charset="0"/>
                <a:ea typeface="Times New Roman" panose="02020603050405020304" pitchFamily="18" charset="0"/>
                <a:cs typeface="Arial" panose="020B0604020202020204" pitchFamily="34" charset="0"/>
              </a:rPr>
              <a:t> sin </a:t>
            </a:r>
            <a:r>
              <a:rPr lang="en-US" i="1" dirty="0" err="1">
                <a:effectLst/>
                <a:latin typeface="Arial" panose="020B0604020202020204" pitchFamily="34" charset="0"/>
                <a:ea typeface="Times New Roman" panose="02020603050405020304" pitchFamily="18" charset="0"/>
                <a:cs typeface="Arial" panose="020B0604020202020204" pitchFamily="34" charset="0"/>
              </a:rPr>
              <a:t>sida</a:t>
            </a:r>
            <a:r>
              <a:rPr lang="en-US" i="1" dirty="0">
                <a:effectLst/>
                <a:latin typeface="Arial" panose="020B0604020202020204" pitchFamily="34" charset="0"/>
                <a:ea typeface="Times New Roman" panose="02020603050405020304" pitchFamily="18" charset="0"/>
                <a:cs typeface="Arial" panose="020B0604020202020204" pitchFamily="34" charset="0"/>
              </a:rPr>
              <a:t>. 31  Var </a:t>
            </a:r>
            <a:r>
              <a:rPr lang="en-US" i="1" dirty="0" err="1">
                <a:effectLst/>
                <a:latin typeface="Arial" panose="020B0604020202020204" pitchFamily="34" charset="0"/>
                <a:ea typeface="Times New Roman" panose="02020603050405020304" pitchFamily="18" charset="0"/>
                <a:cs typeface="Arial" panose="020B0604020202020204" pitchFamily="34" charset="0"/>
              </a:rPr>
              <a:t>därför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vakna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kom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ihåg</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jag </a:t>
            </a:r>
            <a:r>
              <a:rPr lang="en-US" i="1" dirty="0" err="1">
                <a:effectLst/>
                <a:latin typeface="Arial" panose="020B0604020202020204" pitchFamily="34" charset="0"/>
                <a:ea typeface="Times New Roman" panose="02020603050405020304" pitchFamily="18" charset="0"/>
                <a:cs typeface="Arial" panose="020B0604020202020204" pitchFamily="34" charset="0"/>
              </a:rPr>
              <a:t>i</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tre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års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tid</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natt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dag</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aldrig</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slutat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förmana</a:t>
            </a:r>
            <a:r>
              <a:rPr lang="en-US" i="1" dirty="0">
                <a:effectLst/>
                <a:latin typeface="Arial" panose="020B0604020202020204" pitchFamily="34" charset="0"/>
                <a:ea typeface="Times New Roman" panose="02020603050405020304" pitchFamily="18" charset="0"/>
                <a:cs typeface="Arial" panose="020B0604020202020204" pitchFamily="34" charset="0"/>
              </a:rPr>
              <a:t> var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en</a:t>
            </a:r>
            <a:r>
              <a:rPr lang="en-US" i="1" dirty="0">
                <a:effectLst/>
                <a:latin typeface="Arial" panose="020B0604020202020204" pitchFamily="34" charset="0"/>
                <a:ea typeface="Times New Roman" panose="02020603050405020304" pitchFamily="18" charset="0"/>
                <a:cs typeface="Arial" panose="020B0604020202020204" pitchFamily="34" charset="0"/>
              </a:rPr>
              <a:t> av er under </a:t>
            </a:r>
            <a:r>
              <a:rPr lang="en-US" i="1" dirty="0" err="1">
                <a:effectLst/>
                <a:latin typeface="Arial" panose="020B0604020202020204" pitchFamily="34" charset="0"/>
                <a:ea typeface="Times New Roman" panose="02020603050405020304" pitchFamily="18" charset="0"/>
                <a:cs typeface="Arial" panose="020B0604020202020204" pitchFamily="34" charset="0"/>
              </a:rPr>
              <a:t>tårar</a:t>
            </a:r>
            <a:r>
              <a:rPr lang="en-US" i="1" dirty="0">
                <a:effectLst/>
                <a:latin typeface="Arial" panose="020B0604020202020204" pitchFamily="34" charset="0"/>
                <a:ea typeface="Times New Roman" panose="02020603050405020304" pitchFamily="18" charset="0"/>
                <a:cs typeface="Arial" panose="020B0604020202020204" pitchFamily="34" charset="0"/>
              </a:rPr>
              <a:t>.</a:t>
            </a:r>
          </a:p>
          <a:p>
            <a:pPr marL="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28781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D4702E-CD1A-7E22-DF62-A8E31E55CD31}"/>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265FD385-361D-D657-9715-B877FEB2237C}"/>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9517356C-AD71-370C-7CA5-2FCD616CB985}"/>
              </a:ext>
            </a:extLst>
          </p:cNvPr>
          <p:cNvSpPr>
            <a:spLocks noGrp="1"/>
          </p:cNvSpPr>
          <p:nvPr>
            <p:ph idx="1"/>
          </p:nvPr>
        </p:nvSpPr>
        <p:spPr>
          <a:xfrm>
            <a:off x="505694" y="284814"/>
            <a:ext cx="11249891" cy="6220918"/>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32 “Now I commit you to God and to the word of his grace, which can build you up and give you an inheritance among all those who are sanctified. </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20:32  Och nu </a:t>
            </a:r>
            <a:r>
              <a:rPr lang="en-US" i="1" dirty="0" err="1">
                <a:effectLst/>
                <a:latin typeface="Arial" panose="020B0604020202020204" pitchFamily="34" charset="0"/>
                <a:ea typeface="Times New Roman" panose="02020603050405020304" pitchFamily="18" charset="0"/>
                <a:cs typeface="Arial" panose="020B0604020202020204" pitchFamily="34" charset="0"/>
              </a:rPr>
              <a:t>överlämnar</a:t>
            </a:r>
            <a:r>
              <a:rPr lang="en-US" i="1" dirty="0">
                <a:effectLst/>
                <a:latin typeface="Arial" panose="020B0604020202020204" pitchFamily="34" charset="0"/>
                <a:ea typeface="Times New Roman" panose="02020603050405020304" pitchFamily="18" charset="0"/>
                <a:cs typeface="Arial" panose="020B0604020202020204" pitchFamily="34" charset="0"/>
              </a:rPr>
              <a:t> jag er </a:t>
            </a:r>
            <a:r>
              <a:rPr lang="en-US" i="1" dirty="0" err="1">
                <a:effectLst/>
                <a:latin typeface="Arial" panose="020B0604020202020204" pitchFamily="34" charset="0"/>
                <a:ea typeface="Times New Roman" panose="02020603050405020304" pitchFamily="18" charset="0"/>
                <a:cs typeface="Arial" panose="020B0604020202020204" pitchFamily="34" charset="0"/>
              </a:rPr>
              <a:t>åt</a:t>
            </a:r>
            <a:r>
              <a:rPr lang="en-US" i="1" dirty="0">
                <a:effectLst/>
                <a:latin typeface="Arial" panose="020B0604020202020204" pitchFamily="34" charset="0"/>
                <a:ea typeface="Times New Roman" panose="02020603050405020304" pitchFamily="18" charset="0"/>
                <a:cs typeface="Arial" panose="020B0604020202020204" pitchFamily="34" charset="0"/>
              </a:rPr>
              <a:t> Gud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hans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nåderika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ord</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makt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bygga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upp</a:t>
            </a:r>
            <a:r>
              <a:rPr lang="en-US" i="1" dirty="0">
                <a:effectLst/>
                <a:latin typeface="Arial" panose="020B0604020202020204" pitchFamily="34" charset="0"/>
                <a:ea typeface="Times New Roman" panose="02020603050405020304" pitchFamily="18" charset="0"/>
                <a:cs typeface="Arial" panose="020B0604020202020204" pitchFamily="34" charset="0"/>
              </a:rPr>
              <a:t> er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ge</a:t>
            </a:r>
            <a:r>
              <a:rPr lang="en-US" i="1" dirty="0">
                <a:effectLst/>
                <a:latin typeface="Arial" panose="020B0604020202020204" pitchFamily="34" charset="0"/>
                <a:ea typeface="Times New Roman" panose="02020603050405020304" pitchFamily="18" charset="0"/>
                <a:cs typeface="Arial" panose="020B0604020202020204" pitchFamily="34" charset="0"/>
              </a:rPr>
              <a:t> er </a:t>
            </a:r>
            <a:r>
              <a:rPr lang="en-US" i="1" dirty="0" err="1">
                <a:effectLst/>
                <a:latin typeface="Arial" panose="020B0604020202020204" pitchFamily="34" charset="0"/>
                <a:ea typeface="Times New Roman" panose="02020603050405020304" pitchFamily="18" charset="0"/>
                <a:cs typeface="Arial" panose="020B0604020202020204" pitchFamily="34" charset="0"/>
              </a:rPr>
              <a:t>arvet</a:t>
            </a:r>
            <a:r>
              <a:rPr lang="en-US" i="1" dirty="0">
                <a:effectLst/>
                <a:latin typeface="Arial" panose="020B0604020202020204" pitchFamily="34" charset="0"/>
                <a:ea typeface="Times New Roman" panose="02020603050405020304" pitchFamily="18" charset="0"/>
                <a:cs typeface="Arial" panose="020B0604020202020204" pitchFamily="34" charset="0"/>
              </a:rPr>
              <a:t> bland </a:t>
            </a:r>
            <a:r>
              <a:rPr lang="en-US" i="1" dirty="0" err="1">
                <a:effectLst/>
                <a:latin typeface="Arial" panose="020B0604020202020204" pitchFamily="34" charset="0"/>
                <a:ea typeface="Times New Roman" panose="02020603050405020304" pitchFamily="18" charset="0"/>
                <a:cs typeface="Arial" panose="020B0604020202020204" pitchFamily="34" charset="0"/>
              </a:rPr>
              <a:t>alla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helgats</a:t>
            </a:r>
            <a:r>
              <a:rPr lang="en-US" i="1"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37798848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BD92537-E146-6E42-5C48-BCC2747CDE7E}"/>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BFB66C09-C248-4BA7-9464-39D284FFA0C6}"/>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83E97EC3-7070-A872-A722-C434FF978237}"/>
              </a:ext>
            </a:extLst>
          </p:cNvPr>
          <p:cNvSpPr>
            <a:spLocks noGrp="1"/>
          </p:cNvSpPr>
          <p:nvPr>
            <p:ph idx="1"/>
          </p:nvPr>
        </p:nvSpPr>
        <p:spPr>
          <a:xfrm>
            <a:off x="505694" y="284814"/>
            <a:ext cx="11249891" cy="6220918"/>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33 I have not coveted anyone’s silver or gold or clothing. 34 You yourselves know that these hands of mine have supplied my own needs and the needs of my companions.</a:t>
            </a:r>
          </a:p>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20:33  Silver </a:t>
            </a:r>
            <a:r>
              <a:rPr lang="en-US" i="1" dirty="0" err="1">
                <a:effectLst/>
                <a:latin typeface="Arial" panose="020B0604020202020204" pitchFamily="34" charset="0"/>
                <a:ea typeface="Times New Roman" panose="02020603050405020304" pitchFamily="18" charset="0"/>
                <a:cs typeface="Arial" panose="020B0604020202020204" pitchFamily="34" charset="0"/>
              </a:rPr>
              <a:t>eller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guld</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eller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kläder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jag </a:t>
            </a:r>
            <a:r>
              <a:rPr lang="en-US" i="1" dirty="0" err="1">
                <a:effectLst/>
                <a:latin typeface="Arial" panose="020B0604020202020204" pitchFamily="34" charset="0"/>
                <a:ea typeface="Times New Roman" panose="02020603050405020304" pitchFamily="18" charset="0"/>
                <a:cs typeface="Arial" panose="020B0604020202020204" pitchFamily="34" charset="0"/>
              </a:rPr>
              <a:t>inte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begärt</a:t>
            </a:r>
            <a:r>
              <a:rPr lang="en-US" i="1" dirty="0">
                <a:effectLst/>
                <a:latin typeface="Arial" panose="020B0604020202020204" pitchFamily="34" charset="0"/>
                <a:ea typeface="Times New Roman" panose="02020603050405020304" pitchFamily="18" charset="0"/>
                <a:cs typeface="Arial" panose="020B0604020202020204" pitchFamily="34" charset="0"/>
              </a:rPr>
              <a:t> av </a:t>
            </a:r>
            <a:r>
              <a:rPr lang="en-US" i="1" dirty="0" err="1">
                <a:effectLst/>
                <a:latin typeface="Arial" panose="020B0604020202020204" pitchFamily="34" charset="0"/>
                <a:ea typeface="Times New Roman" panose="02020603050405020304" pitchFamily="18" charset="0"/>
                <a:cs typeface="Arial" panose="020B0604020202020204" pitchFamily="34" charset="0"/>
              </a:rPr>
              <a:t>någon</a:t>
            </a:r>
            <a:r>
              <a:rPr lang="en-US" i="1" dirty="0">
                <a:effectLst/>
                <a:latin typeface="Arial" panose="020B0604020202020204" pitchFamily="34" charset="0"/>
                <a:ea typeface="Times New Roman" panose="02020603050405020304" pitchFamily="18" charset="0"/>
                <a:cs typeface="Arial" panose="020B0604020202020204" pitchFamily="34" charset="0"/>
              </a:rPr>
              <a:t>. 34  Ni vet </a:t>
            </a:r>
            <a:r>
              <a:rPr lang="en-US" i="1" dirty="0" err="1">
                <a:effectLst/>
                <a:latin typeface="Arial" panose="020B0604020202020204" pitchFamily="34" charset="0"/>
                <a:ea typeface="Times New Roman" panose="02020603050405020304" pitchFamily="18" charset="0"/>
                <a:cs typeface="Arial" panose="020B0604020202020204" pitchFamily="34" charset="0"/>
              </a:rPr>
              <a:t>själva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dessa </a:t>
            </a:r>
            <a:r>
              <a:rPr lang="en-US" i="1" dirty="0" err="1">
                <a:effectLst/>
                <a:latin typeface="Arial" panose="020B0604020202020204" pitchFamily="34" charset="0"/>
                <a:ea typeface="Times New Roman" panose="02020603050405020304" pitchFamily="18" charset="0"/>
                <a:cs typeface="Arial" panose="020B0604020202020204" pitchFamily="34" charset="0"/>
              </a:rPr>
              <a:t>händer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sörjt</a:t>
            </a:r>
            <a:r>
              <a:rPr lang="en-US" i="1" dirty="0">
                <a:effectLst/>
                <a:latin typeface="Arial" panose="020B0604020202020204" pitchFamily="34" charset="0"/>
                <a:ea typeface="Times New Roman" panose="02020603050405020304" pitchFamily="18" charset="0"/>
                <a:cs typeface="Arial" panose="020B0604020202020204" pitchFamily="34" charset="0"/>
              </a:rPr>
              <a:t> för mina </a:t>
            </a:r>
            <a:r>
              <a:rPr lang="en-US" i="1" dirty="0" err="1">
                <a:effectLst/>
                <a:latin typeface="Arial" panose="020B0604020202020204" pitchFamily="34" charset="0"/>
                <a:ea typeface="Times New Roman" panose="02020603050405020304" pitchFamily="18" charset="0"/>
                <a:cs typeface="Arial" panose="020B0604020202020204" pitchFamily="34" charset="0"/>
              </a:rPr>
              <a:t>egna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mina </a:t>
            </a:r>
            <a:r>
              <a:rPr lang="en-US" i="1" dirty="0" err="1">
                <a:effectLst/>
                <a:latin typeface="Arial" panose="020B0604020202020204" pitchFamily="34" charset="0"/>
                <a:ea typeface="Times New Roman" panose="02020603050405020304" pitchFamily="18" charset="0"/>
                <a:cs typeface="Arial" panose="020B0604020202020204" pitchFamily="34" charset="0"/>
              </a:rPr>
              <a:t>följeslagares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behov</a:t>
            </a:r>
            <a:r>
              <a:rPr lang="en-US" i="1" dirty="0">
                <a:effectLst/>
                <a:latin typeface="Arial" panose="020B0604020202020204" pitchFamily="34" charset="0"/>
                <a:ea typeface="Times New Roman" panose="02020603050405020304" pitchFamily="18" charset="0"/>
                <a:cs typeface="Arial" panose="020B0604020202020204" pitchFamily="34" charset="0"/>
              </a:rPr>
              <a:t>. </a:t>
            </a:r>
          </a:p>
        </p:txBody>
      </p:sp>
    </p:spTree>
    <p:extLst>
      <p:ext uri="{BB962C8B-B14F-4D97-AF65-F5344CB8AC3E}">
        <p14:creationId xmlns:p14="http://schemas.microsoft.com/office/powerpoint/2010/main" val="2703927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4CC7410-6ABD-111C-EBA7-52828309FFC0}"/>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11AB49ED-FA24-38AC-89CC-4514FED415D3}"/>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07CFED3D-19A2-EF20-A829-76205B69C90B}"/>
              </a:ext>
            </a:extLst>
          </p:cNvPr>
          <p:cNvSpPr>
            <a:spLocks noGrp="1"/>
          </p:cNvSpPr>
          <p:nvPr>
            <p:ph idx="1"/>
          </p:nvPr>
        </p:nvSpPr>
        <p:spPr>
          <a:xfrm>
            <a:off x="505694" y="284814"/>
            <a:ext cx="11249891" cy="6220918"/>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34 You yourselves know that these hands of mine have supplied my own needs and the needs of my companions. 35 In everything I did, I showed you that by this kind of hard work we must help the weak, remembering the words the Lord Jesus himself said: ‘It is more blessed to give than to receive.’ ”</a:t>
            </a:r>
          </a:p>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20:34  Ni vet </a:t>
            </a:r>
            <a:r>
              <a:rPr lang="en-US" i="1" dirty="0" err="1">
                <a:effectLst/>
                <a:latin typeface="Arial" panose="020B0604020202020204" pitchFamily="34" charset="0"/>
                <a:ea typeface="Times New Roman" panose="02020603050405020304" pitchFamily="18" charset="0"/>
                <a:cs typeface="Arial" panose="020B0604020202020204" pitchFamily="34" charset="0"/>
              </a:rPr>
              <a:t>själva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dessa </a:t>
            </a:r>
            <a:r>
              <a:rPr lang="en-US" i="1" dirty="0" err="1">
                <a:effectLst/>
                <a:latin typeface="Arial" panose="020B0604020202020204" pitchFamily="34" charset="0"/>
                <a:ea typeface="Times New Roman" panose="02020603050405020304" pitchFamily="18" charset="0"/>
                <a:cs typeface="Arial" panose="020B0604020202020204" pitchFamily="34" charset="0"/>
              </a:rPr>
              <a:t>händer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sörjt</a:t>
            </a:r>
            <a:r>
              <a:rPr lang="en-US" i="1" dirty="0">
                <a:effectLst/>
                <a:latin typeface="Arial" panose="020B0604020202020204" pitchFamily="34" charset="0"/>
                <a:ea typeface="Times New Roman" panose="02020603050405020304" pitchFamily="18" charset="0"/>
                <a:cs typeface="Arial" panose="020B0604020202020204" pitchFamily="34" charset="0"/>
              </a:rPr>
              <a:t> för mina </a:t>
            </a:r>
            <a:r>
              <a:rPr lang="en-US" i="1" dirty="0" err="1">
                <a:effectLst/>
                <a:latin typeface="Arial" panose="020B0604020202020204" pitchFamily="34" charset="0"/>
                <a:ea typeface="Times New Roman" panose="02020603050405020304" pitchFamily="18" charset="0"/>
                <a:cs typeface="Arial" panose="020B0604020202020204" pitchFamily="34" charset="0"/>
              </a:rPr>
              <a:t>egna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mina </a:t>
            </a:r>
            <a:r>
              <a:rPr lang="en-US" i="1" dirty="0" err="1">
                <a:effectLst/>
                <a:latin typeface="Arial" panose="020B0604020202020204" pitchFamily="34" charset="0"/>
                <a:ea typeface="Times New Roman" panose="02020603050405020304" pitchFamily="18" charset="0"/>
                <a:cs typeface="Arial" panose="020B0604020202020204" pitchFamily="34" charset="0"/>
              </a:rPr>
              <a:t>följeslagares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behov</a:t>
            </a:r>
            <a:r>
              <a:rPr lang="en-US" i="1" dirty="0">
                <a:effectLst/>
                <a:latin typeface="Arial" panose="020B0604020202020204" pitchFamily="34" charset="0"/>
                <a:ea typeface="Times New Roman" panose="02020603050405020304" pitchFamily="18" charset="0"/>
                <a:cs typeface="Arial" panose="020B0604020202020204" pitchFamily="34" charset="0"/>
              </a:rPr>
              <a:t>. 35  I </a:t>
            </a:r>
            <a:r>
              <a:rPr lang="en-US" i="1" dirty="0" err="1">
                <a:effectLst/>
                <a:latin typeface="Arial" panose="020B0604020202020204" pitchFamily="34" charset="0"/>
                <a:ea typeface="Times New Roman" panose="02020603050405020304" pitchFamily="18" charset="0"/>
                <a:cs typeface="Arial" panose="020B0604020202020204" pitchFamily="34" charset="0"/>
              </a:rPr>
              <a:t>allt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jag </a:t>
            </a:r>
            <a:r>
              <a:rPr lang="en-US" i="1" dirty="0" err="1">
                <a:effectLst/>
                <a:latin typeface="Arial" panose="020B0604020202020204" pitchFamily="34" charset="0"/>
                <a:ea typeface="Times New Roman" panose="02020603050405020304" pitchFamily="18" charset="0"/>
                <a:cs typeface="Arial" panose="020B0604020202020204" pitchFamily="34" charset="0"/>
              </a:rPr>
              <a:t>visat</a:t>
            </a:r>
            <a:r>
              <a:rPr lang="en-US" i="1" dirty="0">
                <a:effectLst/>
                <a:latin typeface="Arial" panose="020B0604020202020204" pitchFamily="34" charset="0"/>
                <a:ea typeface="Times New Roman" panose="02020603050405020304" pitchFamily="18" charset="0"/>
                <a:cs typeface="Arial" panose="020B0604020202020204" pitchFamily="34" charset="0"/>
              </a:rPr>
              <a:t> er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man </a:t>
            </a:r>
            <a:r>
              <a:rPr lang="en-US" i="1" dirty="0" err="1">
                <a:effectLst/>
                <a:latin typeface="Arial" panose="020B0604020202020204" pitchFamily="34" charset="0"/>
                <a:ea typeface="Times New Roman" panose="02020603050405020304" pitchFamily="18" charset="0"/>
                <a:cs typeface="Arial" panose="020B0604020202020204" pitchFamily="34" charset="0"/>
              </a:rPr>
              <a:t>så</a:t>
            </a:r>
            <a:r>
              <a:rPr lang="en-US" i="1" dirty="0">
                <a:effectLst/>
                <a:latin typeface="Arial" panose="020B0604020202020204" pitchFamily="34" charset="0"/>
                <a:ea typeface="Times New Roman" panose="02020603050405020304" pitchFamily="18" charset="0"/>
                <a:cs typeface="Arial" panose="020B0604020202020204" pitchFamily="34" charset="0"/>
              </a:rPr>
              <a:t> ska </a:t>
            </a:r>
            <a:r>
              <a:rPr lang="en-US" i="1" dirty="0" err="1">
                <a:effectLst/>
                <a:latin typeface="Arial" panose="020B0604020202020204" pitchFamily="34" charset="0"/>
                <a:ea typeface="Times New Roman" panose="02020603050405020304" pitchFamily="18" charset="0"/>
                <a:cs typeface="Arial" panose="020B0604020202020204" pitchFamily="34" charset="0"/>
              </a:rPr>
              <a:t>arbeta</a:t>
            </a:r>
            <a:r>
              <a:rPr lang="en-US" i="1" dirty="0">
                <a:effectLst/>
                <a:latin typeface="Arial" panose="020B0604020202020204" pitchFamily="34" charset="0"/>
                <a:ea typeface="Times New Roman" panose="02020603050405020304" pitchFamily="18" charset="0"/>
                <a:cs typeface="Arial" panose="020B0604020202020204" pitchFamily="34" charset="0"/>
              </a:rPr>
              <a:t>[h]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ta hand om de </a:t>
            </a:r>
            <a:r>
              <a:rPr lang="en-US" i="1" dirty="0" err="1">
                <a:effectLst/>
                <a:latin typeface="Arial" panose="020B0604020202020204" pitchFamily="34" charset="0"/>
                <a:ea typeface="Times New Roman" panose="02020603050405020304" pitchFamily="18" charset="0"/>
                <a:cs typeface="Arial" panose="020B0604020202020204" pitchFamily="34" charset="0"/>
              </a:rPr>
              <a:t>svaga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komma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ihåg</a:t>
            </a:r>
            <a:r>
              <a:rPr lang="en-US" i="1" dirty="0">
                <a:effectLst/>
                <a:latin typeface="Arial" panose="020B0604020202020204" pitchFamily="34" charset="0"/>
                <a:ea typeface="Times New Roman" panose="02020603050405020304" pitchFamily="18" charset="0"/>
                <a:cs typeface="Arial" panose="020B0604020202020204" pitchFamily="34" charset="0"/>
              </a:rPr>
              <a:t> de </a:t>
            </a:r>
            <a:r>
              <a:rPr lang="en-US" i="1" dirty="0" err="1">
                <a:effectLst/>
                <a:latin typeface="Arial" panose="020B0604020202020204" pitchFamily="34" charset="0"/>
                <a:ea typeface="Times New Roman" panose="02020603050405020304" pitchFamily="18" charset="0"/>
                <a:cs typeface="Arial" panose="020B0604020202020204" pitchFamily="34" charset="0"/>
              </a:rPr>
              <a:t>ord</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Herren Jesus </a:t>
            </a:r>
            <a:r>
              <a:rPr lang="en-US" i="1" dirty="0" err="1">
                <a:effectLst/>
                <a:latin typeface="Arial" panose="020B0604020202020204" pitchFamily="34" charset="0"/>
                <a:ea typeface="Times New Roman" panose="02020603050405020304" pitchFamily="18" charset="0"/>
                <a:cs typeface="Arial" panose="020B0604020202020204" pitchFamily="34" charset="0"/>
              </a:rPr>
              <a:t>själv</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sagt</a:t>
            </a:r>
            <a:r>
              <a:rPr lang="en-US" i="1" dirty="0">
                <a:effectLst/>
                <a:latin typeface="Arial" panose="020B0604020202020204" pitchFamily="34" charset="0"/>
                <a:ea typeface="Times New Roman" panose="02020603050405020304" pitchFamily="18" charset="0"/>
                <a:cs typeface="Arial" panose="020B0604020202020204" pitchFamily="34" charset="0"/>
              </a:rPr>
              <a:t>: Det </a:t>
            </a:r>
            <a:r>
              <a:rPr lang="en-US" i="1" dirty="0" err="1">
                <a:effectLst/>
                <a:latin typeface="Arial" panose="020B0604020202020204" pitchFamily="34" charset="0"/>
                <a:ea typeface="Times New Roman" panose="02020603050405020304" pitchFamily="18" charset="0"/>
                <a:cs typeface="Arial" panose="020B0604020202020204" pitchFamily="34" charset="0"/>
              </a:rPr>
              <a:t>är</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saligare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ge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än</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ta."</a:t>
            </a:r>
          </a:p>
        </p:txBody>
      </p:sp>
    </p:spTree>
    <p:extLst>
      <p:ext uri="{BB962C8B-B14F-4D97-AF65-F5344CB8AC3E}">
        <p14:creationId xmlns:p14="http://schemas.microsoft.com/office/powerpoint/2010/main" val="4877642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6DE5CA-F417-BEDC-82F2-7EE6F96FF8C2}"/>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6DB8F8E9-44D2-9011-3C89-F3B0153B171F}"/>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2D78C7DF-C2CC-1C17-783A-35130FAE36E7}"/>
              </a:ext>
            </a:extLst>
          </p:cNvPr>
          <p:cNvSpPr>
            <a:spLocks noGrp="1"/>
          </p:cNvSpPr>
          <p:nvPr>
            <p:ph idx="1"/>
          </p:nvPr>
        </p:nvSpPr>
        <p:spPr>
          <a:xfrm>
            <a:off x="505694" y="284814"/>
            <a:ext cx="11249891" cy="6220918"/>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36 When Paul had finished speaking, he knelt down with all of them and prayed. </a:t>
            </a:r>
          </a:p>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 </a:t>
            </a:r>
            <a:r>
              <a:rPr lang="en-US" baseline="30000" dirty="0"/>
              <a:t>36 </a:t>
            </a:r>
            <a:r>
              <a:rPr lang="en-US" dirty="0"/>
              <a:t> </a:t>
            </a:r>
            <a:r>
              <a:rPr lang="en-US" dirty="0" err="1"/>
              <a:t>När</a:t>
            </a:r>
            <a:r>
              <a:rPr lang="en-US" dirty="0"/>
              <a:t> Paulus hade </a:t>
            </a:r>
            <a:r>
              <a:rPr lang="en-US" dirty="0" err="1"/>
              <a:t>sagt</a:t>
            </a:r>
            <a:r>
              <a:rPr lang="en-US" dirty="0"/>
              <a:t> </a:t>
            </a:r>
            <a:r>
              <a:rPr lang="en-US" dirty="0" err="1"/>
              <a:t>detta</a:t>
            </a:r>
            <a:r>
              <a:rPr lang="en-US" dirty="0"/>
              <a:t>, </a:t>
            </a:r>
            <a:r>
              <a:rPr lang="en-US" dirty="0" err="1"/>
              <a:t>böjde</a:t>
            </a:r>
            <a:r>
              <a:rPr lang="en-US" dirty="0"/>
              <a:t> </a:t>
            </a:r>
            <a:r>
              <a:rPr lang="en-US" dirty="0" err="1"/>
              <a:t>han</a:t>
            </a:r>
            <a:r>
              <a:rPr lang="en-US" dirty="0"/>
              <a:t> </a:t>
            </a:r>
            <a:r>
              <a:rPr lang="en-US" dirty="0" err="1"/>
              <a:t>knä</a:t>
            </a:r>
            <a:r>
              <a:rPr lang="en-US" dirty="0"/>
              <a:t> </a:t>
            </a:r>
            <a:r>
              <a:rPr lang="en-US" dirty="0" err="1"/>
              <a:t>och</a:t>
            </a:r>
            <a:r>
              <a:rPr lang="en-US" dirty="0"/>
              <a:t> bad </a:t>
            </a:r>
            <a:r>
              <a:rPr lang="en-US" dirty="0" err="1"/>
              <a:t>tillsammans</a:t>
            </a:r>
            <a:r>
              <a:rPr lang="en-US" dirty="0"/>
              <a:t> med dem </a:t>
            </a:r>
            <a:r>
              <a:rPr lang="en-US" dirty="0" err="1"/>
              <a:t>alla</a:t>
            </a:r>
            <a:r>
              <a:rPr lang="en-US" dirty="0"/>
              <a:t>. </a:t>
            </a:r>
            <a:endParaRPr lang="en-US" i="1"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33836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F798481-FD54-ED38-72F2-71032831F272}"/>
            </a:ext>
          </a:extLst>
        </p:cNvPr>
        <p:cNvGrpSpPr/>
        <p:nvPr/>
      </p:nvGrpSpPr>
      <p:grpSpPr>
        <a:xfrm>
          <a:off x="0" y="0"/>
          <a:ext cx="0" cy="0"/>
          <a:chOff x="0" y="0"/>
          <a:chExt cx="0" cy="0"/>
        </a:xfrm>
      </p:grpSpPr>
      <p:pic>
        <p:nvPicPr>
          <p:cNvPr id="7" name="Picture 6" descr="A blue rectangle with white dots&#10;&#10;Description automatically generated">
            <a:extLst>
              <a:ext uri="{FF2B5EF4-FFF2-40B4-BE49-F238E27FC236}">
                <a16:creationId xmlns:a16="http://schemas.microsoft.com/office/drawing/2014/main" id="{A3E46648-6F46-3B05-49C7-6A7B5E6E0288}"/>
              </a:ext>
            </a:extLst>
          </p:cNvPr>
          <p:cNvPicPr>
            <a:picLocks noChangeAspect="1"/>
          </p:cNvPicPr>
          <p:nvPr/>
        </p:nvPicPr>
        <p:blipFill>
          <a:blip r:embed="rId2"/>
          <a:stretch>
            <a:fillRect/>
          </a:stretch>
        </p:blipFill>
        <p:spPr>
          <a:xfrm>
            <a:off x="-6925" y="-41565"/>
            <a:ext cx="12275130" cy="6904761"/>
          </a:xfrm>
          <a:prstGeom prst="rect">
            <a:avLst/>
          </a:prstGeom>
        </p:spPr>
      </p:pic>
      <p:sp>
        <p:nvSpPr>
          <p:cNvPr id="4" name="Content Placeholder 3">
            <a:extLst>
              <a:ext uri="{FF2B5EF4-FFF2-40B4-BE49-F238E27FC236}">
                <a16:creationId xmlns:a16="http://schemas.microsoft.com/office/drawing/2014/main" id="{3F7EC039-A1E7-7158-B2EC-DF2100706377}"/>
              </a:ext>
            </a:extLst>
          </p:cNvPr>
          <p:cNvSpPr>
            <a:spLocks noGrp="1"/>
          </p:cNvSpPr>
          <p:nvPr>
            <p:ph idx="1"/>
          </p:nvPr>
        </p:nvSpPr>
        <p:spPr>
          <a:xfrm>
            <a:off x="505694" y="284814"/>
            <a:ext cx="11249891" cy="6220918"/>
          </a:xfrm>
        </p:spPr>
        <p:txBody>
          <a:bodyPr>
            <a:normAutofit/>
          </a:bodyPr>
          <a:lstStyle/>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Acts 20: 37 – 38  They all wept as they embraced him and kissed him. 38 What grieved them most was his statement that they would never see his face again. Then they accompanied him to the ship.</a:t>
            </a:r>
          </a:p>
          <a:p>
            <a:pPr marL="0" marR="0" indent="0">
              <a:buNone/>
            </a:pPr>
            <a:r>
              <a:rPr lang="en-US" i="1" dirty="0">
                <a:effectLst/>
                <a:latin typeface="Arial" panose="020B0604020202020204" pitchFamily="34" charset="0"/>
                <a:ea typeface="Times New Roman" panose="02020603050405020304" pitchFamily="18" charset="0"/>
                <a:cs typeface="Arial" panose="020B0604020202020204" pitchFamily="34" charset="0"/>
              </a:rPr>
              <a:t> </a:t>
            </a:r>
          </a:p>
          <a:p>
            <a:pPr marL="0" marR="0" indent="0">
              <a:buNone/>
            </a:pPr>
            <a:endParaRPr lang="en-US" i="1"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r>
              <a:rPr lang="en-US" i="1" dirty="0" err="1">
                <a:effectLst/>
                <a:latin typeface="Arial" panose="020B0604020202020204" pitchFamily="34" charset="0"/>
                <a:ea typeface="Times New Roman" panose="02020603050405020304" pitchFamily="18" charset="0"/>
                <a:cs typeface="Arial" panose="020B0604020202020204" pitchFamily="34" charset="0"/>
              </a:rPr>
              <a:t>Apostlagärningarna</a:t>
            </a:r>
            <a:r>
              <a:rPr lang="en-US" i="1" dirty="0">
                <a:effectLst/>
                <a:latin typeface="Arial" panose="020B0604020202020204" pitchFamily="34" charset="0"/>
                <a:ea typeface="Times New Roman" panose="02020603050405020304" pitchFamily="18" charset="0"/>
                <a:cs typeface="Arial" panose="020B0604020202020204" pitchFamily="34" charset="0"/>
              </a:rPr>
              <a:t> 20: 37 – 38 De </a:t>
            </a:r>
            <a:r>
              <a:rPr lang="en-US" i="1" dirty="0" err="1">
                <a:effectLst/>
                <a:latin typeface="Arial" panose="020B0604020202020204" pitchFamily="34" charset="0"/>
                <a:ea typeface="Times New Roman" panose="02020603050405020304" pitchFamily="18" charset="0"/>
                <a:cs typeface="Arial" panose="020B0604020202020204" pitchFamily="34" charset="0"/>
              </a:rPr>
              <a:t>brast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alla</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i</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gråt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omfamnade</a:t>
            </a:r>
            <a:r>
              <a:rPr lang="en-US" i="1" dirty="0">
                <a:effectLst/>
                <a:latin typeface="Arial" panose="020B0604020202020204" pitchFamily="34" charset="0"/>
                <a:ea typeface="Times New Roman" panose="02020603050405020304" pitchFamily="18" charset="0"/>
                <a:cs typeface="Arial" panose="020B0604020202020204" pitchFamily="34" charset="0"/>
              </a:rPr>
              <a:t> Paulus </a:t>
            </a:r>
            <a:r>
              <a:rPr lang="en-US" i="1" dirty="0" err="1">
                <a:effectLst/>
                <a:latin typeface="Arial" panose="020B0604020202020204" pitchFamily="34" charset="0"/>
                <a:ea typeface="Times New Roman" panose="02020603050405020304" pitchFamily="18" charset="0"/>
                <a:cs typeface="Arial" panose="020B0604020202020204" pitchFamily="34" charset="0"/>
              </a:rPr>
              <a:t>och</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kysste</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honom</a:t>
            </a:r>
            <a:r>
              <a:rPr lang="en-US" i="1" dirty="0">
                <a:effectLst/>
                <a:latin typeface="Arial" panose="020B0604020202020204" pitchFamily="34" charset="0"/>
                <a:ea typeface="Times New Roman" panose="02020603050405020304" pitchFamily="18" charset="0"/>
                <a:cs typeface="Arial" panose="020B0604020202020204" pitchFamily="34" charset="0"/>
              </a:rPr>
              <a:t>. 38 Det </a:t>
            </a:r>
            <a:r>
              <a:rPr lang="en-US" i="1" dirty="0" err="1">
                <a:effectLst/>
                <a:latin typeface="Arial" panose="020B0604020202020204" pitchFamily="34" charset="0"/>
                <a:ea typeface="Times New Roman" panose="02020603050405020304" pitchFamily="18" charset="0"/>
                <a:cs typeface="Arial" panose="020B0604020202020204" pitchFamily="34" charset="0"/>
              </a:rPr>
              <a:t>som</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smärtade</a:t>
            </a:r>
            <a:r>
              <a:rPr lang="en-US" i="1" dirty="0">
                <a:effectLst/>
                <a:latin typeface="Arial" panose="020B0604020202020204" pitchFamily="34" charset="0"/>
                <a:ea typeface="Times New Roman" panose="02020603050405020304" pitchFamily="18" charset="0"/>
                <a:cs typeface="Arial" panose="020B0604020202020204" pitchFamily="34" charset="0"/>
              </a:rPr>
              <a:t> dem </a:t>
            </a:r>
            <a:r>
              <a:rPr lang="en-US" i="1" dirty="0" err="1">
                <a:effectLst/>
                <a:latin typeface="Arial" panose="020B0604020202020204" pitchFamily="34" charset="0"/>
                <a:ea typeface="Times New Roman" panose="02020603050405020304" pitchFamily="18" charset="0"/>
                <a:cs typeface="Arial" panose="020B0604020202020204" pitchFamily="34" charset="0"/>
              </a:rPr>
              <a:t>mest</a:t>
            </a:r>
            <a:r>
              <a:rPr lang="en-US" i="1" dirty="0">
                <a:effectLst/>
                <a:latin typeface="Arial" panose="020B0604020202020204" pitchFamily="34" charset="0"/>
                <a:ea typeface="Times New Roman" panose="02020603050405020304" pitchFamily="18" charset="0"/>
                <a:cs typeface="Arial" panose="020B0604020202020204" pitchFamily="34" charset="0"/>
              </a:rPr>
              <a:t> var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han</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sagt</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att</a:t>
            </a:r>
            <a:r>
              <a:rPr lang="en-US" i="1" dirty="0">
                <a:effectLst/>
                <a:latin typeface="Arial" panose="020B0604020202020204" pitchFamily="34" charset="0"/>
                <a:ea typeface="Times New Roman" panose="02020603050405020304" pitchFamily="18" charset="0"/>
                <a:cs typeface="Arial" panose="020B0604020202020204" pitchFamily="34" charset="0"/>
              </a:rPr>
              <a:t> de </a:t>
            </a:r>
            <a:r>
              <a:rPr lang="en-US" i="1" dirty="0" err="1">
                <a:effectLst/>
                <a:latin typeface="Arial" panose="020B0604020202020204" pitchFamily="34" charset="0"/>
                <a:ea typeface="Times New Roman" panose="02020603050405020304" pitchFamily="18" charset="0"/>
                <a:cs typeface="Arial" panose="020B0604020202020204" pitchFamily="34" charset="0"/>
              </a:rPr>
              <a:t>aldrig</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skulle</a:t>
            </a:r>
            <a:r>
              <a:rPr lang="en-US" i="1" dirty="0">
                <a:effectLst/>
                <a:latin typeface="Arial" panose="020B0604020202020204" pitchFamily="34" charset="0"/>
                <a:ea typeface="Times New Roman" panose="02020603050405020304" pitchFamily="18" charset="0"/>
                <a:cs typeface="Arial" panose="020B0604020202020204" pitchFamily="34" charset="0"/>
              </a:rPr>
              <a:t> se </a:t>
            </a:r>
            <a:r>
              <a:rPr lang="en-US" i="1" dirty="0" err="1">
                <a:effectLst/>
                <a:latin typeface="Arial" panose="020B0604020202020204" pitchFamily="34" charset="0"/>
                <a:ea typeface="Times New Roman" panose="02020603050405020304" pitchFamily="18" charset="0"/>
                <a:cs typeface="Arial" panose="020B0604020202020204" pitchFamily="34" charset="0"/>
              </a:rPr>
              <a:t>hans</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ansikte</a:t>
            </a:r>
            <a:r>
              <a:rPr lang="en-US" i="1" dirty="0">
                <a:effectLst/>
                <a:latin typeface="Arial" panose="020B0604020202020204" pitchFamily="34" charset="0"/>
                <a:ea typeface="Times New Roman" panose="02020603050405020304" pitchFamily="18" charset="0"/>
                <a:cs typeface="Arial" panose="020B0604020202020204" pitchFamily="34" charset="0"/>
              </a:rPr>
              <a:t> mer. </a:t>
            </a:r>
            <a:r>
              <a:rPr lang="en-US" i="1" dirty="0" err="1">
                <a:effectLst/>
                <a:latin typeface="Arial" panose="020B0604020202020204" pitchFamily="34" charset="0"/>
                <a:ea typeface="Times New Roman" panose="02020603050405020304" pitchFamily="18" charset="0"/>
                <a:cs typeface="Arial" panose="020B0604020202020204" pitchFamily="34" charset="0"/>
              </a:rPr>
              <a:t>Så</a:t>
            </a:r>
            <a:r>
              <a:rPr lang="en-US" i="1" dirty="0">
                <a:effectLst/>
                <a:latin typeface="Arial" panose="020B0604020202020204" pitchFamily="34" charset="0"/>
                <a:ea typeface="Times New Roman" panose="02020603050405020304" pitchFamily="18" charset="0"/>
                <a:cs typeface="Arial" panose="020B0604020202020204" pitchFamily="34" charset="0"/>
              </a:rPr>
              <a:t> </a:t>
            </a:r>
            <a:r>
              <a:rPr lang="en-US" i="1" dirty="0" err="1">
                <a:effectLst/>
                <a:latin typeface="Arial" panose="020B0604020202020204" pitchFamily="34" charset="0"/>
                <a:ea typeface="Times New Roman" panose="02020603050405020304" pitchFamily="18" charset="0"/>
                <a:cs typeface="Arial" panose="020B0604020202020204" pitchFamily="34" charset="0"/>
              </a:rPr>
              <a:t>följde</a:t>
            </a:r>
            <a:r>
              <a:rPr lang="en-US" i="1" dirty="0">
                <a:effectLst/>
                <a:latin typeface="Arial" panose="020B0604020202020204" pitchFamily="34" charset="0"/>
                <a:ea typeface="Times New Roman" panose="02020603050405020304" pitchFamily="18" charset="0"/>
                <a:cs typeface="Arial" panose="020B0604020202020204" pitchFamily="34" charset="0"/>
              </a:rPr>
              <a:t> de </a:t>
            </a:r>
            <a:r>
              <a:rPr lang="en-US" i="1" dirty="0" err="1">
                <a:effectLst/>
                <a:latin typeface="Arial" panose="020B0604020202020204" pitchFamily="34" charset="0"/>
                <a:ea typeface="Times New Roman" panose="02020603050405020304" pitchFamily="18" charset="0"/>
                <a:cs typeface="Arial" panose="020B0604020202020204" pitchFamily="34" charset="0"/>
              </a:rPr>
              <a:t>honom</a:t>
            </a:r>
            <a:r>
              <a:rPr lang="en-US" i="1" dirty="0">
                <a:effectLst/>
                <a:latin typeface="Arial" panose="020B0604020202020204" pitchFamily="34" charset="0"/>
                <a:ea typeface="Times New Roman" panose="02020603050405020304" pitchFamily="18" charset="0"/>
                <a:cs typeface="Arial" panose="020B0604020202020204" pitchFamily="34" charset="0"/>
              </a:rPr>
              <a:t> till </a:t>
            </a:r>
            <a:r>
              <a:rPr lang="en-US" i="1" dirty="0" err="1">
                <a:effectLst/>
                <a:latin typeface="Arial" panose="020B0604020202020204" pitchFamily="34" charset="0"/>
                <a:ea typeface="Times New Roman" panose="02020603050405020304" pitchFamily="18" charset="0"/>
                <a:cs typeface="Arial" panose="020B0604020202020204" pitchFamily="34" charset="0"/>
              </a:rPr>
              <a:t>skeppet</a:t>
            </a:r>
            <a:r>
              <a:rPr lang="en-US" i="1" dirty="0">
                <a:effectLst/>
                <a:latin typeface="Arial" panose="020B0604020202020204" pitchFamily="34" charset="0"/>
                <a:ea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884010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F70A0C0-F342-42B4-9771-B8BCDF57E49B}"/>
            </a:ext>
          </a:extLst>
        </p:cNvPr>
        <p:cNvGrpSpPr/>
        <p:nvPr/>
      </p:nvGrpSpPr>
      <p:grpSpPr>
        <a:xfrm>
          <a:off x="0" y="0"/>
          <a:ext cx="0" cy="0"/>
          <a:chOff x="0" y="0"/>
          <a:chExt cx="0" cy="0"/>
        </a:xfrm>
      </p:grpSpPr>
      <p:pic>
        <p:nvPicPr>
          <p:cNvPr id="1030" name="Picture 6" descr="Leadership Matters: Choosing Humility | CU Management">
            <a:extLst>
              <a:ext uri="{FF2B5EF4-FFF2-40B4-BE49-F238E27FC236}">
                <a16:creationId xmlns:a16="http://schemas.microsoft.com/office/drawing/2014/main" id="{AAABD8B5-408C-8684-C201-B72495B44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00" y="-1"/>
            <a:ext cx="12220500" cy="699795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5A9098EC-C4EB-C4CA-3E78-57F998BF0FE9}"/>
              </a:ext>
            </a:extLst>
          </p:cNvPr>
          <p:cNvSpPr>
            <a:spLocks noGrp="1"/>
          </p:cNvSpPr>
          <p:nvPr>
            <p:ph idx="1"/>
          </p:nvPr>
        </p:nvSpPr>
        <p:spPr>
          <a:xfrm>
            <a:off x="1154243" y="403376"/>
            <a:ext cx="10073829" cy="1905109"/>
          </a:xfrm>
        </p:spPr>
        <p:txBody>
          <a:bodyPr>
            <a:noAutofit/>
          </a:bodyPr>
          <a:lstStyle/>
          <a:p>
            <a:pPr marL="0" marR="0" indent="0">
              <a:spcAft>
                <a:spcPts val="800"/>
              </a:spcAft>
              <a:buNone/>
            </a:pPr>
            <a:r>
              <a:rPr lang="en-US" sz="54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Humility and Servanthood</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Ödmjukhet</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att</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vara</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tjänare</a:t>
            </a:r>
            <a:endParaRPr lang="en-US" sz="54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spTree>
    <p:extLst>
      <p:ext uri="{BB962C8B-B14F-4D97-AF65-F5344CB8AC3E}">
        <p14:creationId xmlns:p14="http://schemas.microsoft.com/office/powerpoint/2010/main" val="495722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F97086C-28FC-ED32-CB75-2AEF4464A4BE}"/>
            </a:ext>
          </a:extLst>
        </p:cNvPr>
        <p:cNvGrpSpPr/>
        <p:nvPr/>
      </p:nvGrpSpPr>
      <p:grpSpPr>
        <a:xfrm>
          <a:off x="0" y="0"/>
          <a:ext cx="0" cy="0"/>
          <a:chOff x="0" y="0"/>
          <a:chExt cx="0" cy="0"/>
        </a:xfrm>
      </p:grpSpPr>
      <p:pic>
        <p:nvPicPr>
          <p:cNvPr id="7" name="Picture 4" descr="Two men sitting on the ground, seen from the back, in the night looking at the  sky full of stars on Craiyon">
            <a:extLst>
              <a:ext uri="{FF2B5EF4-FFF2-40B4-BE49-F238E27FC236}">
                <a16:creationId xmlns:a16="http://schemas.microsoft.com/office/drawing/2014/main" id="{79A20AA2-B4C2-A6A3-C5A4-DB76BF06B62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804"/>
          <a:stretch/>
        </p:blipFill>
        <p:spPr bwMode="auto">
          <a:xfrm>
            <a:off x="-149902" y="-2487119"/>
            <a:ext cx="12341902" cy="107616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Leadership Matters: Choosing Humility | CU Management">
            <a:extLst>
              <a:ext uri="{FF2B5EF4-FFF2-40B4-BE49-F238E27FC236}">
                <a16:creationId xmlns:a16="http://schemas.microsoft.com/office/drawing/2014/main" id="{A99E73A3-0520-0A9B-C63A-2B30A0028C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00" y="-1"/>
            <a:ext cx="12220500" cy="699795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a:extLst>
              <a:ext uri="{FF2B5EF4-FFF2-40B4-BE49-F238E27FC236}">
                <a16:creationId xmlns:a16="http://schemas.microsoft.com/office/drawing/2014/main" id="{E44A174E-630B-CDC8-1666-50236D754F7F}"/>
              </a:ext>
            </a:extLst>
          </p:cNvPr>
          <p:cNvSpPr>
            <a:spLocks noGrp="1"/>
          </p:cNvSpPr>
          <p:nvPr>
            <p:ph idx="1"/>
          </p:nvPr>
        </p:nvSpPr>
        <p:spPr>
          <a:xfrm>
            <a:off x="2443397" y="403376"/>
            <a:ext cx="8784675" cy="1905109"/>
          </a:xfrm>
        </p:spPr>
        <p:txBody>
          <a:bodyPr>
            <a:noAutofit/>
          </a:bodyPr>
          <a:lstStyle/>
          <a:p>
            <a:pPr marL="0" marR="0" indent="0">
              <a:spcAft>
                <a:spcPts val="800"/>
              </a:spcAft>
              <a:buNone/>
            </a:pPr>
            <a:r>
              <a:rPr lang="en-US" sz="54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rPr>
              <a:t>Humility and Servanthood</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Ödmjukhet</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och</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att</a:t>
            </a:r>
            <a:r>
              <a:rPr lang="en-US" sz="5400" kern="100" dirty="0">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solidFill>
                  <a:schemeClr val="bg1"/>
                </a:solidFill>
                <a:latin typeface="Futura Medium" panose="020B0602020204020303" pitchFamily="34" charset="-79"/>
                <a:ea typeface="Times New Roman" panose="02020603050405020304" pitchFamily="18" charset="0"/>
                <a:cs typeface="Futura Medium" panose="020B0602020204020303" pitchFamily="34" charset="-79"/>
              </a:rPr>
              <a:t>tjäna</a:t>
            </a:r>
            <a:endParaRPr lang="en-US" sz="5400" kern="100" dirty="0">
              <a:solidFill>
                <a:schemeClr val="bg1"/>
              </a:solidFill>
              <a:effectLst/>
              <a:latin typeface="Futura Medium" panose="020B0602020204020303" pitchFamily="34" charset="-79"/>
              <a:ea typeface="Times New Roman" panose="02020603050405020304" pitchFamily="18" charset="0"/>
              <a:cs typeface="Futura Medium" panose="020B0602020204020303" pitchFamily="34" charset="-79"/>
            </a:endParaRPr>
          </a:p>
        </p:txBody>
      </p:sp>
      <p:pic>
        <p:nvPicPr>
          <p:cNvPr id="15364" name="Picture 4" descr="Two men sitting on the ground, seen from the back, in the night looking at the  sky full of stars on Craiyon">
            <a:extLst>
              <a:ext uri="{FF2B5EF4-FFF2-40B4-BE49-F238E27FC236}">
                <a16:creationId xmlns:a16="http://schemas.microsoft.com/office/drawing/2014/main" id="{F62BA4D0-2496-14A9-AC14-115F01D65D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902" y="-2741951"/>
            <a:ext cx="12341902" cy="1234190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descr="Two men sitting on the ground, seen from the back, in the night looking at the  sky full of stars on Craiyon">
            <a:extLst>
              <a:ext uri="{FF2B5EF4-FFF2-40B4-BE49-F238E27FC236}">
                <a16:creationId xmlns:a16="http://schemas.microsoft.com/office/drawing/2014/main" id="{488F31B2-5C3E-8297-5EB4-27CEDC3B7B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12804"/>
          <a:stretch/>
        </p:blipFill>
        <p:spPr bwMode="auto">
          <a:xfrm>
            <a:off x="-28500" y="-2262267"/>
            <a:ext cx="12341902" cy="1076168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Two men sitting on the ground, seen from the back, in the night looking at the  sky full of stars on Craiyon">
            <a:extLst>
              <a:ext uri="{FF2B5EF4-FFF2-40B4-BE49-F238E27FC236}">
                <a16:creationId xmlns:a16="http://schemas.microsoft.com/office/drawing/2014/main" id="{11167D60-7604-ADA8-7BF1-1FFFD9F7313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856" b="12804"/>
          <a:stretch/>
        </p:blipFill>
        <p:spPr bwMode="auto">
          <a:xfrm>
            <a:off x="-149902" y="2308485"/>
            <a:ext cx="12341902" cy="596608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Two men sitting on the ground, seen from the back, in the night looking at the  sky full of stars on Craiyon">
            <a:extLst>
              <a:ext uri="{FF2B5EF4-FFF2-40B4-BE49-F238E27FC236}">
                <a16:creationId xmlns:a16="http://schemas.microsoft.com/office/drawing/2014/main" id="{96D8ABFE-9ECE-0AE7-38CF-CDDA153E1A0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856" b="12804"/>
          <a:stretch/>
        </p:blipFill>
        <p:spPr bwMode="auto">
          <a:xfrm>
            <a:off x="-149902" y="2308483"/>
            <a:ext cx="12341902" cy="59660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Two men sitting on the ground, seen from the back, in the night looking at the  sky full of stars on Craiyon">
            <a:extLst>
              <a:ext uri="{FF2B5EF4-FFF2-40B4-BE49-F238E27FC236}">
                <a16:creationId xmlns:a16="http://schemas.microsoft.com/office/drawing/2014/main" id="{E81DCFE6-DC78-0EAA-7323-CA679EEE412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8856" b="12804"/>
          <a:stretch/>
        </p:blipFill>
        <p:spPr bwMode="auto">
          <a:xfrm>
            <a:off x="-28500" y="2308483"/>
            <a:ext cx="12341902" cy="5966087"/>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3">
            <a:extLst>
              <a:ext uri="{FF2B5EF4-FFF2-40B4-BE49-F238E27FC236}">
                <a16:creationId xmlns:a16="http://schemas.microsoft.com/office/drawing/2014/main" id="{AB8A113A-3266-AAA1-E66C-F6DEAFB1CD2B}"/>
              </a:ext>
            </a:extLst>
          </p:cNvPr>
          <p:cNvSpPr txBox="1">
            <a:spLocks/>
          </p:cNvSpPr>
          <p:nvPr/>
        </p:nvSpPr>
        <p:spPr>
          <a:xfrm>
            <a:off x="1562997" y="610114"/>
            <a:ext cx="6721388" cy="1091270"/>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2400" b="1" dirty="0">
                <a:effectLst/>
                <a:latin typeface="Futura" panose="020B0602020204020303" pitchFamily="34" charset="-79"/>
                <a:ea typeface="Times New Roman" panose="02020603050405020304" pitchFamily="18" charset="0"/>
                <a:cs typeface="Futura" panose="020B0602020204020303" pitchFamily="34" charset="-79"/>
              </a:rPr>
              <a:t>Humility in your relationship with God</a:t>
            </a:r>
          </a:p>
          <a:p>
            <a:pPr marL="0" indent="0">
              <a:spcAft>
                <a:spcPts val="800"/>
              </a:spcAft>
              <a:buFont typeface="Arial" panose="020B0604020202020204" pitchFamily="34" charset="0"/>
              <a:buNone/>
            </a:pPr>
            <a:r>
              <a:rPr lang="en-US" sz="2400" b="1" dirty="0" err="1">
                <a:latin typeface="Futura" panose="020B0602020204020303" pitchFamily="34" charset="-79"/>
                <a:ea typeface="Times New Roman" panose="02020603050405020304" pitchFamily="18" charset="0"/>
                <a:cs typeface="Futura" panose="020B0602020204020303" pitchFamily="34" charset="-79"/>
              </a:rPr>
              <a:t>Ödmjukhet</a:t>
            </a:r>
            <a:r>
              <a:rPr lang="en-US" sz="2400" b="1" dirty="0">
                <a:latin typeface="Futura" panose="020B0602020204020303" pitchFamily="34" charset="-79"/>
                <a:ea typeface="Times New Roman" panose="02020603050405020304" pitchFamily="18" charset="0"/>
                <a:cs typeface="Futura" panose="020B0602020204020303" pitchFamily="34" charset="-79"/>
              </a:rPr>
              <a:t> </a:t>
            </a:r>
            <a:r>
              <a:rPr lang="en-US" sz="2400" b="1" dirty="0" err="1">
                <a:latin typeface="Futura" panose="020B0602020204020303" pitchFamily="34" charset="-79"/>
                <a:ea typeface="Times New Roman" panose="02020603050405020304" pitchFamily="18" charset="0"/>
                <a:cs typeface="Futura" panose="020B0602020204020303" pitchFamily="34" charset="-79"/>
              </a:rPr>
              <a:t>i</a:t>
            </a:r>
            <a:r>
              <a:rPr lang="en-US" sz="2400" b="1" dirty="0">
                <a:latin typeface="Futura" panose="020B0602020204020303" pitchFamily="34" charset="-79"/>
                <a:ea typeface="Times New Roman" panose="02020603050405020304" pitchFamily="18" charset="0"/>
                <a:cs typeface="Futura" panose="020B0602020204020303" pitchFamily="34" charset="-79"/>
              </a:rPr>
              <a:t> din relation till Gud</a:t>
            </a:r>
            <a:r>
              <a:rPr lang="en-US" sz="2400" b="1" dirty="0">
                <a:effectLst/>
                <a:latin typeface="Futura" panose="020B0602020204020303" pitchFamily="34" charset="-79"/>
                <a:ea typeface="Times New Roman" panose="02020603050405020304" pitchFamily="18" charset="0"/>
                <a:cs typeface="Futura" panose="020B0602020204020303" pitchFamily="34" charset="-79"/>
              </a:rPr>
              <a:t> </a:t>
            </a:r>
            <a:endParaRPr lang="en-US" sz="2400" b="1" kern="100" dirty="0">
              <a:solidFill>
                <a:schemeClr val="bg1"/>
              </a:solidFill>
              <a:latin typeface="Futura" panose="020B0602020204020303" pitchFamily="34" charset="-79"/>
              <a:ea typeface="Times New Roman" panose="02020603050405020304" pitchFamily="18" charset="0"/>
              <a:cs typeface="Futura" panose="020B0602020204020303" pitchFamily="34" charset="-79"/>
            </a:endParaRPr>
          </a:p>
        </p:txBody>
      </p:sp>
      <p:sp>
        <p:nvSpPr>
          <p:cNvPr id="9" name="Content Placeholder 3">
            <a:extLst>
              <a:ext uri="{FF2B5EF4-FFF2-40B4-BE49-F238E27FC236}">
                <a16:creationId xmlns:a16="http://schemas.microsoft.com/office/drawing/2014/main" id="{719D0E13-EBB2-043C-B2B5-565A8B35EF89}"/>
              </a:ext>
            </a:extLst>
          </p:cNvPr>
          <p:cNvSpPr txBox="1">
            <a:spLocks/>
          </p:cNvSpPr>
          <p:nvPr/>
        </p:nvSpPr>
        <p:spPr>
          <a:xfrm>
            <a:off x="6642123" y="3054025"/>
            <a:ext cx="4980243" cy="190510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2400" b="1" dirty="0">
                <a:effectLst/>
                <a:latin typeface="Futura" panose="020B0602020204020303" pitchFamily="34" charset="-79"/>
                <a:ea typeface="Times New Roman" panose="02020603050405020304" pitchFamily="18" charset="0"/>
                <a:cs typeface="Futura" panose="020B0602020204020303" pitchFamily="34" charset="-79"/>
              </a:rPr>
              <a:t>Humility in your relationship with others</a:t>
            </a:r>
          </a:p>
          <a:p>
            <a:pPr marL="0" indent="0">
              <a:spcAft>
                <a:spcPts val="800"/>
              </a:spcAft>
              <a:buFont typeface="Arial" panose="020B0604020202020204" pitchFamily="34" charset="0"/>
              <a:buNone/>
            </a:pPr>
            <a:r>
              <a:rPr lang="en-US" sz="2400" b="1" dirty="0" err="1">
                <a:latin typeface="Futura" panose="020B0602020204020303" pitchFamily="34" charset="-79"/>
                <a:ea typeface="Times New Roman" panose="02020603050405020304" pitchFamily="18" charset="0"/>
                <a:cs typeface="Futura" panose="020B0602020204020303" pitchFamily="34" charset="-79"/>
              </a:rPr>
              <a:t>Ödmjukhet</a:t>
            </a:r>
            <a:r>
              <a:rPr lang="en-US" sz="2400" b="1" dirty="0">
                <a:latin typeface="Futura" panose="020B0602020204020303" pitchFamily="34" charset="-79"/>
                <a:ea typeface="Times New Roman" panose="02020603050405020304" pitchFamily="18" charset="0"/>
                <a:cs typeface="Futura" panose="020B0602020204020303" pitchFamily="34" charset="-79"/>
              </a:rPr>
              <a:t> </a:t>
            </a:r>
            <a:r>
              <a:rPr lang="en-US" sz="2400" b="1" dirty="0" err="1">
                <a:latin typeface="Futura" panose="020B0602020204020303" pitchFamily="34" charset="-79"/>
                <a:ea typeface="Times New Roman" panose="02020603050405020304" pitchFamily="18" charset="0"/>
                <a:cs typeface="Futura" panose="020B0602020204020303" pitchFamily="34" charset="-79"/>
              </a:rPr>
              <a:t>i</a:t>
            </a:r>
            <a:r>
              <a:rPr lang="en-US" sz="2400" b="1" dirty="0">
                <a:latin typeface="Futura" panose="020B0602020204020303" pitchFamily="34" charset="-79"/>
                <a:ea typeface="Times New Roman" panose="02020603050405020304" pitchFamily="18" charset="0"/>
                <a:cs typeface="Futura" panose="020B0602020204020303" pitchFamily="34" charset="-79"/>
              </a:rPr>
              <a:t> din relation till </a:t>
            </a:r>
            <a:r>
              <a:rPr lang="en-US" sz="2400" b="1" dirty="0" err="1">
                <a:latin typeface="Futura" panose="020B0602020204020303" pitchFamily="34" charset="-79"/>
                <a:ea typeface="Times New Roman" panose="02020603050405020304" pitchFamily="18" charset="0"/>
                <a:cs typeface="Futura" panose="020B0602020204020303" pitchFamily="34" charset="-79"/>
              </a:rPr>
              <a:t>andra</a:t>
            </a:r>
            <a:r>
              <a:rPr lang="en-US" sz="2400" b="1" dirty="0">
                <a:effectLst/>
                <a:latin typeface="Futura" panose="020B0602020204020303" pitchFamily="34" charset="-79"/>
                <a:ea typeface="Times New Roman" panose="02020603050405020304" pitchFamily="18" charset="0"/>
                <a:cs typeface="Futura" panose="020B0602020204020303" pitchFamily="34" charset="-79"/>
              </a:rPr>
              <a:t> </a:t>
            </a:r>
            <a:endParaRPr lang="en-US" sz="2400" b="1" kern="100" dirty="0">
              <a:solidFill>
                <a:schemeClr val="bg1"/>
              </a:solidFill>
              <a:latin typeface="Futura" panose="020B0602020204020303" pitchFamily="34" charset="-79"/>
              <a:ea typeface="Times New Roman" panose="02020603050405020304" pitchFamily="18" charset="0"/>
              <a:cs typeface="Futura" panose="020B0602020204020303" pitchFamily="34" charset="-79"/>
            </a:endParaRPr>
          </a:p>
        </p:txBody>
      </p:sp>
      <p:cxnSp>
        <p:nvCxnSpPr>
          <p:cNvPr id="11" name="Straight Arrow Connector 10">
            <a:extLst>
              <a:ext uri="{FF2B5EF4-FFF2-40B4-BE49-F238E27FC236}">
                <a16:creationId xmlns:a16="http://schemas.microsoft.com/office/drawing/2014/main" id="{22BB9B0A-C7B9-44D2-82D3-FE2C0AF9ADBB}"/>
              </a:ext>
            </a:extLst>
          </p:cNvPr>
          <p:cNvCxnSpPr>
            <a:cxnSpLocks/>
          </p:cNvCxnSpPr>
          <p:nvPr/>
        </p:nvCxnSpPr>
        <p:spPr>
          <a:xfrm flipV="1">
            <a:off x="2623279" y="1813810"/>
            <a:ext cx="0" cy="2653259"/>
          </a:xfrm>
          <a:prstGeom prst="straightConnector1">
            <a:avLst/>
          </a:prstGeom>
          <a:ln w="114300">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2397E802-920E-1CFC-2399-241ED9E4CF35}"/>
              </a:ext>
            </a:extLst>
          </p:cNvPr>
          <p:cNvCxnSpPr>
            <a:cxnSpLocks/>
          </p:cNvCxnSpPr>
          <p:nvPr/>
        </p:nvCxnSpPr>
        <p:spPr>
          <a:xfrm>
            <a:off x="3735049" y="3901035"/>
            <a:ext cx="2785672" cy="0"/>
          </a:xfrm>
          <a:prstGeom prst="straightConnector1">
            <a:avLst/>
          </a:prstGeom>
          <a:ln w="1143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17" name="Arc 16">
            <a:extLst>
              <a:ext uri="{FF2B5EF4-FFF2-40B4-BE49-F238E27FC236}">
                <a16:creationId xmlns:a16="http://schemas.microsoft.com/office/drawing/2014/main" id="{9DF84EDD-B445-F50E-65CD-6ED01A8D1FB2}"/>
              </a:ext>
            </a:extLst>
          </p:cNvPr>
          <p:cNvSpPr/>
          <p:nvPr/>
        </p:nvSpPr>
        <p:spPr>
          <a:xfrm>
            <a:off x="2689885" y="4939928"/>
            <a:ext cx="1154242" cy="1738859"/>
          </a:xfrm>
          <a:prstGeom prst="arc">
            <a:avLst>
              <a:gd name="adj1" fmla="val 14513208"/>
              <a:gd name="adj2" fmla="val 6381353"/>
            </a:avLst>
          </a:prstGeom>
          <a:ln w="127000">
            <a:solidFill>
              <a:schemeClr val="tx1"/>
            </a:solidFill>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Content Placeholder 3">
            <a:extLst>
              <a:ext uri="{FF2B5EF4-FFF2-40B4-BE49-F238E27FC236}">
                <a16:creationId xmlns:a16="http://schemas.microsoft.com/office/drawing/2014/main" id="{AE8692A6-76E6-027F-C039-2479DA9F4645}"/>
              </a:ext>
            </a:extLst>
          </p:cNvPr>
          <p:cNvSpPr txBox="1">
            <a:spLocks/>
          </p:cNvSpPr>
          <p:nvPr/>
        </p:nvSpPr>
        <p:spPr>
          <a:xfrm>
            <a:off x="3965529" y="5092843"/>
            <a:ext cx="3494132" cy="1905109"/>
          </a:xfrm>
          <a:prstGeom prst="rect">
            <a:avLst/>
          </a:prstGeom>
          <a:ln>
            <a:no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800"/>
              </a:spcAft>
              <a:buFont typeface="Arial" panose="020B0604020202020204" pitchFamily="34" charset="0"/>
              <a:buNone/>
            </a:pPr>
            <a:r>
              <a:rPr lang="en-US" sz="2400" b="1" dirty="0">
                <a:effectLst/>
                <a:latin typeface="Futura" panose="020B0602020204020303" pitchFamily="34" charset="-79"/>
                <a:ea typeface="Times New Roman" panose="02020603050405020304" pitchFamily="18" charset="0"/>
                <a:cs typeface="Futura" panose="020B0602020204020303" pitchFamily="34" charset="-79"/>
              </a:rPr>
              <a:t>Humility in relationship to self</a:t>
            </a:r>
          </a:p>
          <a:p>
            <a:pPr marL="0" indent="0">
              <a:spcAft>
                <a:spcPts val="800"/>
              </a:spcAft>
              <a:buFont typeface="Arial" panose="020B0604020202020204" pitchFamily="34" charset="0"/>
              <a:buNone/>
            </a:pPr>
            <a:r>
              <a:rPr lang="en-US" sz="2400" b="1" dirty="0" err="1">
                <a:latin typeface="Futura" panose="020B0602020204020303" pitchFamily="34" charset="-79"/>
                <a:ea typeface="Times New Roman" panose="02020603050405020304" pitchFamily="18" charset="0"/>
                <a:cs typeface="Futura" panose="020B0602020204020303" pitchFamily="34" charset="-79"/>
              </a:rPr>
              <a:t>Ödmjukhet</a:t>
            </a:r>
            <a:r>
              <a:rPr lang="en-US" sz="2400" b="1" dirty="0">
                <a:latin typeface="Futura" panose="020B0602020204020303" pitchFamily="34" charset="-79"/>
                <a:ea typeface="Times New Roman" panose="02020603050405020304" pitchFamily="18" charset="0"/>
                <a:cs typeface="Futura" panose="020B0602020204020303" pitchFamily="34" charset="-79"/>
              </a:rPr>
              <a:t> i relation till dig </a:t>
            </a:r>
            <a:r>
              <a:rPr lang="en-US" sz="2400" b="1" dirty="0" err="1">
                <a:latin typeface="Futura" panose="020B0602020204020303" pitchFamily="34" charset="-79"/>
                <a:ea typeface="Times New Roman" panose="02020603050405020304" pitchFamily="18" charset="0"/>
                <a:cs typeface="Futura" panose="020B0602020204020303" pitchFamily="34" charset="-79"/>
              </a:rPr>
              <a:t>själv</a:t>
            </a:r>
            <a:endParaRPr lang="en-US" sz="2400" b="1" kern="100" dirty="0">
              <a:solidFill>
                <a:schemeClr val="bg1"/>
              </a:solidFill>
              <a:latin typeface="Futura" panose="020B0602020204020303" pitchFamily="34" charset="-79"/>
              <a:ea typeface="Times New Roman" panose="02020603050405020304" pitchFamily="18" charset="0"/>
              <a:cs typeface="Futura" panose="020B0602020204020303" pitchFamily="34" charset="-79"/>
            </a:endParaRPr>
          </a:p>
        </p:txBody>
      </p:sp>
    </p:spTree>
    <p:extLst>
      <p:ext uri="{BB962C8B-B14F-4D97-AF65-F5344CB8AC3E}">
        <p14:creationId xmlns:p14="http://schemas.microsoft.com/office/powerpoint/2010/main" val="111317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animBg="1"/>
      <p:bldP spid="1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470707D-8CB7-5122-9A63-ECD132B85963}"/>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E009F4FB-4AE2-50A7-4181-F28AF817E9F5}"/>
              </a:ext>
            </a:extLst>
          </p:cNvPr>
          <p:cNvPicPr>
            <a:picLocks noChangeAspect="1"/>
          </p:cNvPicPr>
          <p:nvPr/>
        </p:nvPicPr>
        <p:blipFill>
          <a:blip r:embed="rId3"/>
          <a:stretch>
            <a:fillRect/>
          </a:stretch>
        </p:blipFill>
        <p:spPr>
          <a:xfrm>
            <a:off x="0" y="161867"/>
            <a:ext cx="12275130" cy="6899565"/>
          </a:xfrm>
          <a:prstGeom prst="rect">
            <a:avLst/>
          </a:prstGeom>
        </p:spPr>
      </p:pic>
      <p:sp>
        <p:nvSpPr>
          <p:cNvPr id="4" name="Content Placeholder 3">
            <a:extLst>
              <a:ext uri="{FF2B5EF4-FFF2-40B4-BE49-F238E27FC236}">
                <a16:creationId xmlns:a16="http://schemas.microsoft.com/office/drawing/2014/main" id="{73328CEE-3211-6278-D48E-FBBD06EE1CF0}"/>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4000" kern="100" dirty="0">
                <a:effectLst/>
                <a:latin typeface="Elephant Pro" pitchFamily="2" charset="0"/>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4000" kern="100" dirty="0" err="1">
                <a:effectLst/>
                <a:latin typeface="Elephant Pro" pitchFamily="2" charset="0"/>
                <a:ea typeface="Times New Roman" panose="02020603050405020304" pitchFamily="18" charset="0"/>
                <a:cs typeface="Futura Medium" panose="020B0602020204020303" pitchFamily="34" charset="-79"/>
              </a:rPr>
              <a:t>Ödmjukhet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vinner</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stolthet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förlorar</a:t>
            </a:r>
            <a:endParaRPr lang="en-US" sz="4000" kern="100" dirty="0">
              <a:effectLst/>
              <a:latin typeface="Elephant Pro" pitchFamily="2" charset="0"/>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81796497-B27B-C877-369F-D508D52BDDD0}"/>
              </a:ext>
            </a:extLst>
          </p:cNvPr>
          <p:cNvSpPr txBox="1"/>
          <p:nvPr/>
        </p:nvSpPr>
        <p:spPr>
          <a:xfrm>
            <a:off x="633132" y="2335103"/>
            <a:ext cx="2329543"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Pride exalts self at the expense of God and others</a:t>
            </a: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Stolthet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upphöjer</a:t>
            </a:r>
            <a:r>
              <a:rPr lang="en-US" sz="2400" dirty="0">
                <a:latin typeface="Arial" panose="020B0604020202020204" pitchFamily="34" charset="0"/>
                <a:cs typeface="Arial" panose="020B0604020202020204" pitchFamily="34" charset="0"/>
              </a:rPr>
              <a:t> sig </a:t>
            </a:r>
            <a:r>
              <a:rPr lang="en-US" sz="2400" dirty="0" err="1">
                <a:latin typeface="Arial" panose="020B0604020202020204" pitchFamily="34" charset="0"/>
                <a:cs typeface="Arial" panose="020B0604020202020204" pitchFamily="34" charset="0"/>
              </a:rPr>
              <a:t>själv</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på</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bekostnad</a:t>
            </a:r>
            <a:r>
              <a:rPr lang="en-US" sz="2400" dirty="0">
                <a:latin typeface="Arial" panose="020B0604020202020204" pitchFamily="34" charset="0"/>
                <a:cs typeface="Arial" panose="020B0604020202020204" pitchFamily="34" charset="0"/>
              </a:rPr>
              <a:t> av Gud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andra</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B2EF549-0285-8255-41A1-FF9307AE73C2}"/>
              </a:ext>
            </a:extLst>
          </p:cNvPr>
          <p:cNvSpPr txBox="1"/>
          <p:nvPr/>
        </p:nvSpPr>
        <p:spPr>
          <a:xfrm>
            <a:off x="3776055" y="2322899"/>
            <a:ext cx="7599516"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3 John 1: 9 I wrote to the church, but Diotrephes, who loves to be first, will not welcome us.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3 </a:t>
            </a:r>
            <a:r>
              <a:rPr lang="en-US" sz="2400" dirty="0" err="1">
                <a:latin typeface="Arial" panose="020B0604020202020204" pitchFamily="34" charset="0"/>
                <a:cs typeface="Arial" panose="020B0604020202020204" pitchFamily="34" charset="0"/>
              </a:rPr>
              <a:t>Johannesbrevet</a:t>
            </a:r>
            <a:r>
              <a:rPr lang="en-US" sz="2400" dirty="0">
                <a:latin typeface="Arial" panose="020B0604020202020204" pitchFamily="34" charset="0"/>
                <a:cs typeface="Arial" panose="020B0604020202020204" pitchFamily="34" charset="0"/>
              </a:rPr>
              <a:t> 1:9 Jag </a:t>
            </a:r>
            <a:r>
              <a:rPr lang="en-US" sz="2400" dirty="0" err="1">
                <a:latin typeface="Arial" panose="020B0604020202020204" pitchFamily="34" charset="0"/>
                <a:cs typeface="Arial" panose="020B0604020202020204" pitchFamily="34" charset="0"/>
              </a:rPr>
              <a:t>har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skrivit</a:t>
            </a:r>
            <a:r>
              <a:rPr lang="en-US" sz="2400" dirty="0">
                <a:latin typeface="Arial" panose="020B0604020202020204" pitchFamily="34" charset="0"/>
                <a:cs typeface="Arial" panose="020B0604020202020204" pitchFamily="34" charset="0"/>
              </a:rPr>
              <a:t> till </a:t>
            </a:r>
            <a:r>
              <a:rPr lang="en-US" sz="2400" dirty="0" err="1">
                <a:latin typeface="Arial" panose="020B0604020202020204" pitchFamily="34" charset="0"/>
                <a:cs typeface="Arial" panose="020B0604020202020204" pitchFamily="34" charset="0"/>
              </a:rPr>
              <a:t>församlingen</a:t>
            </a:r>
            <a:r>
              <a:rPr lang="en-US" sz="2400" dirty="0">
                <a:latin typeface="Arial" panose="020B0604020202020204" pitchFamily="34" charset="0"/>
                <a:cs typeface="Arial" panose="020B0604020202020204" pitchFamily="34" charset="0"/>
              </a:rPr>
              <a:t>, men </a:t>
            </a:r>
            <a:r>
              <a:rPr lang="en-US" sz="2400" dirty="0" err="1">
                <a:latin typeface="Arial" panose="020B0604020202020204" pitchFamily="34" charset="0"/>
                <a:cs typeface="Arial" panose="020B0604020202020204" pitchFamily="34" charset="0"/>
              </a:rPr>
              <a:t>Diotrefes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gärna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vill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vara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främst</a:t>
            </a:r>
            <a:r>
              <a:rPr lang="en-US" sz="2400" dirty="0">
                <a:latin typeface="Arial" panose="020B0604020202020204" pitchFamily="34" charset="0"/>
                <a:cs typeface="Arial" panose="020B0604020202020204" pitchFamily="34" charset="0"/>
              </a:rPr>
              <a:t> bland dem, tar </a:t>
            </a:r>
            <a:r>
              <a:rPr lang="en-US" sz="2400" dirty="0" err="1">
                <a:latin typeface="Arial" panose="020B0604020202020204" pitchFamily="34" charset="0"/>
                <a:cs typeface="Arial" panose="020B0604020202020204" pitchFamily="34" charset="0"/>
              </a:rPr>
              <a:t>inte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emot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oss</a:t>
            </a: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9104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F59E470-E9BD-3CD0-D978-8BA5ACA182A3}"/>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0F2CB594-92F0-68C7-40F2-EE13C49215CB}"/>
              </a:ext>
            </a:extLst>
          </p:cNvPr>
          <p:cNvPicPr>
            <a:picLocks noChangeAspect="1"/>
          </p:cNvPicPr>
          <p:nvPr/>
        </p:nvPicPr>
        <p:blipFill>
          <a:blip r:embed="rId3"/>
          <a:stretch>
            <a:fillRect/>
          </a:stretch>
        </p:blipFill>
        <p:spPr>
          <a:xfrm>
            <a:off x="0" y="967411"/>
            <a:ext cx="12275130" cy="6899565"/>
          </a:xfrm>
          <a:prstGeom prst="rect">
            <a:avLst/>
          </a:prstGeom>
        </p:spPr>
      </p:pic>
      <p:sp>
        <p:nvSpPr>
          <p:cNvPr id="4" name="Content Placeholder 3">
            <a:extLst>
              <a:ext uri="{FF2B5EF4-FFF2-40B4-BE49-F238E27FC236}">
                <a16:creationId xmlns:a16="http://schemas.microsoft.com/office/drawing/2014/main" id="{09B73255-8FAD-188D-4CDE-38D75F00B28E}"/>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4000" kern="100" dirty="0">
                <a:effectLst/>
                <a:latin typeface="Elephant Pro" pitchFamily="2" charset="0"/>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4000" kern="100" dirty="0" err="1">
                <a:effectLst/>
                <a:latin typeface="Elephant Pro" pitchFamily="2" charset="0"/>
                <a:ea typeface="Times New Roman" panose="02020603050405020304" pitchFamily="18" charset="0"/>
                <a:cs typeface="Futura Medium" panose="020B0602020204020303" pitchFamily="34" charset="-79"/>
              </a:rPr>
              <a:t>Ödmjukhet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vinner</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stolthet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förlorar</a:t>
            </a:r>
            <a:endParaRPr lang="en-US" sz="4000" kern="100" dirty="0">
              <a:effectLst/>
              <a:latin typeface="Elephant Pro" pitchFamily="2" charset="0"/>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F7A5F313-BA56-83E6-0A20-E25354E4BE49}"/>
              </a:ext>
            </a:extLst>
          </p:cNvPr>
          <p:cNvSpPr txBox="1"/>
          <p:nvPr/>
        </p:nvSpPr>
        <p:spPr>
          <a:xfrm>
            <a:off x="633132" y="2378644"/>
            <a:ext cx="2329543" cy="3416320"/>
          </a:xfrm>
          <a:prstGeom prst="rect">
            <a:avLst/>
          </a:prstGeom>
          <a:noFill/>
        </p:spPr>
        <p:txBody>
          <a:bodyPr wrap="square" rtlCol="0">
            <a:spAutoFit/>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Pride always loses what it seeks</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Stolthet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förlorar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alltid</a:t>
            </a:r>
            <a:r>
              <a:rPr lang="en-US" sz="2400" dirty="0">
                <a:latin typeface="Arial" panose="020B0604020202020204" pitchFamily="34" charset="0"/>
                <a:cs typeface="Arial" panose="020B0604020202020204" pitchFamily="34" charset="0"/>
              </a:rPr>
              <a:t> det den </a:t>
            </a:r>
            <a:r>
              <a:rPr lang="en-US" sz="2400" dirty="0" err="1">
                <a:latin typeface="Arial" panose="020B0604020202020204" pitchFamily="34" charset="0"/>
                <a:cs typeface="Arial" panose="020B0604020202020204" pitchFamily="34" charset="0"/>
              </a:rPr>
              <a:t>söker</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8B662A8A-A92F-96B8-6138-3F36070DF649}"/>
              </a:ext>
            </a:extLst>
          </p:cNvPr>
          <p:cNvSpPr txBox="1"/>
          <p:nvPr/>
        </p:nvSpPr>
        <p:spPr>
          <a:xfrm>
            <a:off x="3776055" y="2366440"/>
            <a:ext cx="7599516" cy="3416320"/>
          </a:xfrm>
          <a:prstGeom prst="rect">
            <a:avLst/>
          </a:prstGeom>
          <a:noFill/>
        </p:spPr>
        <p:txBody>
          <a:bodyPr wrap="square" rtlCol="0">
            <a:spAutoFit/>
          </a:bodyPr>
          <a:lstStyle/>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Proverbs 11: 2 When pride comes, then comes disgrace, but with humility comes wisdom.</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Ordspråksboken</a:t>
            </a:r>
            <a:r>
              <a:rPr lang="en-US" sz="2400" dirty="0">
                <a:latin typeface="Arial" panose="020B0604020202020204" pitchFamily="34" charset="0"/>
                <a:cs typeface="Arial" panose="020B0604020202020204" pitchFamily="34" charset="0"/>
              </a:rPr>
              <a:t> 11:2  </a:t>
            </a:r>
            <a:r>
              <a:rPr lang="en-US" sz="2400" dirty="0" err="1">
                <a:latin typeface="Arial" panose="020B0604020202020204" pitchFamily="34" charset="0"/>
                <a:cs typeface="Arial" panose="020B0604020202020204" pitchFamily="34" charset="0"/>
              </a:rPr>
              <a:t>När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högfärd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kommer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följer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förakt</a:t>
            </a:r>
            <a:r>
              <a:rPr lang="en-US" sz="2400" dirty="0">
                <a:latin typeface="Arial" panose="020B0604020202020204" pitchFamily="34" charset="0"/>
                <a:cs typeface="Arial" panose="020B0604020202020204" pitchFamily="34" charset="0"/>
              </a:rPr>
              <a:t>, men </a:t>
            </a:r>
            <a:r>
              <a:rPr lang="en-US" sz="2400" dirty="0" err="1">
                <a:latin typeface="Arial" panose="020B0604020202020204" pitchFamily="34" charset="0"/>
                <a:cs typeface="Arial" panose="020B0604020202020204" pitchFamily="34" charset="0"/>
              </a:rPr>
              <a:t>vishet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finns</a:t>
            </a:r>
            <a:r>
              <a:rPr lang="en-US" sz="2400" dirty="0">
                <a:latin typeface="Arial" panose="020B0604020202020204" pitchFamily="34" charset="0"/>
                <a:cs typeface="Arial" panose="020B0604020202020204" pitchFamily="34" charset="0"/>
              </a:rPr>
              <a:t> hos de </a:t>
            </a:r>
            <a:r>
              <a:rPr lang="en-US" sz="2400" dirty="0" err="1">
                <a:latin typeface="Arial" panose="020B0604020202020204" pitchFamily="34" charset="0"/>
                <a:cs typeface="Arial" panose="020B0604020202020204" pitchFamily="34" charset="0"/>
              </a:rPr>
              <a:t>ödmjuka</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3954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3BB8912-18B8-CAA7-1F0E-A71D57ADA471}"/>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B3D06532-8BF6-B10B-2045-351B9BD64F73}"/>
              </a:ext>
            </a:extLst>
          </p:cNvPr>
          <p:cNvPicPr>
            <a:picLocks noChangeAspect="1"/>
          </p:cNvPicPr>
          <p:nvPr/>
        </p:nvPicPr>
        <p:blipFill>
          <a:blip r:embed="rId3"/>
          <a:stretch>
            <a:fillRect/>
          </a:stretch>
        </p:blipFill>
        <p:spPr>
          <a:xfrm>
            <a:off x="0" y="608182"/>
            <a:ext cx="12275130" cy="6899565"/>
          </a:xfrm>
          <a:prstGeom prst="rect">
            <a:avLst/>
          </a:prstGeom>
        </p:spPr>
      </p:pic>
      <p:sp>
        <p:nvSpPr>
          <p:cNvPr id="4" name="Content Placeholder 3">
            <a:extLst>
              <a:ext uri="{FF2B5EF4-FFF2-40B4-BE49-F238E27FC236}">
                <a16:creationId xmlns:a16="http://schemas.microsoft.com/office/drawing/2014/main" id="{EAA0657E-F1C5-DD3F-C67D-196E1CC8174D}"/>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4000" kern="100" dirty="0">
                <a:effectLst/>
                <a:latin typeface="Elephant Pro" pitchFamily="2" charset="0"/>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4000" kern="100" dirty="0" err="1">
                <a:effectLst/>
                <a:latin typeface="Elephant Pro" pitchFamily="2" charset="0"/>
                <a:ea typeface="Times New Roman" panose="02020603050405020304" pitchFamily="18" charset="0"/>
                <a:cs typeface="Futura Medium" panose="020B0602020204020303" pitchFamily="34" charset="-79"/>
              </a:rPr>
              <a:t>Ödmjukhet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vinner</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stolthet</a:t>
            </a:r>
            <a:r>
              <a:rPr lang="en-US" sz="4000" kern="100" dirty="0">
                <a:effectLst/>
                <a:latin typeface="Elephant Pro" pitchFamily="2" charset="0"/>
                <a:ea typeface="Times New Roman" panose="02020603050405020304" pitchFamily="18" charset="0"/>
                <a:cs typeface="Futura Medium" panose="020B0602020204020303" pitchFamily="34" charset="-79"/>
              </a:rPr>
              <a:t> </a:t>
            </a:r>
            <a:r>
              <a:rPr lang="en-US" sz="4000" kern="100" dirty="0" err="1">
                <a:effectLst/>
                <a:latin typeface="Elephant Pro" pitchFamily="2" charset="0"/>
                <a:ea typeface="Times New Roman" panose="02020603050405020304" pitchFamily="18" charset="0"/>
                <a:cs typeface="Futura Medium" panose="020B0602020204020303" pitchFamily="34" charset="-79"/>
              </a:rPr>
              <a:t>förlorar</a:t>
            </a:r>
            <a:endParaRPr lang="en-US" sz="4000" kern="100" dirty="0">
              <a:effectLst/>
              <a:latin typeface="Elephant Pro" pitchFamily="2" charset="0"/>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633E1D10-C324-0574-A0E9-CBBD979EC1A0}"/>
              </a:ext>
            </a:extLst>
          </p:cNvPr>
          <p:cNvSpPr txBox="1"/>
          <p:nvPr/>
        </p:nvSpPr>
        <p:spPr>
          <a:xfrm>
            <a:off x="633132" y="2618133"/>
            <a:ext cx="2329543" cy="2677656"/>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Pride draws God’s opposition</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Gud </a:t>
            </a:r>
            <a:r>
              <a:rPr lang="en-US" sz="2400" dirty="0" err="1">
                <a:latin typeface="Arial" panose="020B0604020202020204" pitchFamily="34" charset="0"/>
                <a:cs typeface="Arial" panose="020B0604020202020204" pitchFamily="34" charset="0"/>
              </a:rPr>
              <a:t>motsätter</a:t>
            </a:r>
            <a:r>
              <a:rPr lang="en-US" sz="2400" dirty="0">
                <a:latin typeface="Arial" panose="020B0604020202020204" pitchFamily="34" charset="0"/>
                <a:cs typeface="Arial" panose="020B0604020202020204" pitchFamily="34" charset="0"/>
              </a:rPr>
              <a:t> sig </a:t>
            </a:r>
            <a:r>
              <a:rPr lang="en-US" sz="2400" dirty="0" err="1">
                <a:latin typeface="Arial" panose="020B0604020202020204" pitchFamily="34" charset="0"/>
                <a:cs typeface="Arial" panose="020B0604020202020204" pitchFamily="34" charset="0"/>
              </a:rPr>
              <a:t>stolthet</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B006F04-2E20-71A3-D64E-46E473B1AB7F}"/>
              </a:ext>
            </a:extLst>
          </p:cNvPr>
          <p:cNvSpPr txBox="1"/>
          <p:nvPr/>
        </p:nvSpPr>
        <p:spPr>
          <a:xfrm>
            <a:off x="3776055" y="2605929"/>
            <a:ext cx="7599516" cy="3416320"/>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James 4: 6b “God opposes the proud but shows favor to the humble.”</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Jakobs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brev</a:t>
            </a:r>
            <a:r>
              <a:rPr lang="en-US" sz="2400" dirty="0">
                <a:latin typeface="Arial" panose="020B0604020202020204" pitchFamily="34" charset="0"/>
                <a:cs typeface="Arial" panose="020B0604020202020204" pitchFamily="34" charset="0"/>
              </a:rPr>
              <a:t> 4:6b </a:t>
            </a:r>
            <a:r>
              <a:rPr lang="en-US" sz="2400" dirty="0" err="1">
                <a:latin typeface="Arial" panose="020B0604020202020204" pitchFamily="34" charset="0"/>
                <a:cs typeface="Arial" panose="020B0604020202020204" pitchFamily="34" charset="0"/>
              </a:rPr>
              <a:t>Därför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heter</a:t>
            </a:r>
            <a:r>
              <a:rPr lang="en-US" sz="2400" dirty="0">
                <a:latin typeface="Arial" panose="020B0604020202020204" pitchFamily="34" charset="0"/>
                <a:cs typeface="Arial" panose="020B0604020202020204" pitchFamily="34" charset="0"/>
              </a:rPr>
              <a:t> det: Gud </a:t>
            </a:r>
            <a:r>
              <a:rPr lang="en-US" sz="2400" dirty="0" err="1">
                <a:latin typeface="Arial" panose="020B0604020202020204" pitchFamily="34" charset="0"/>
                <a:cs typeface="Arial" panose="020B0604020202020204" pitchFamily="34" charset="0"/>
              </a:rPr>
              <a:t>står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emot</a:t>
            </a:r>
            <a:r>
              <a:rPr lang="en-US" sz="2400" dirty="0">
                <a:latin typeface="Arial" panose="020B0604020202020204" pitchFamily="34" charset="0"/>
                <a:cs typeface="Arial" panose="020B0604020202020204" pitchFamily="34" charset="0"/>
              </a:rPr>
              <a:t> de </a:t>
            </a:r>
            <a:r>
              <a:rPr lang="en-US" sz="2400" dirty="0" err="1">
                <a:latin typeface="Arial" panose="020B0604020202020204" pitchFamily="34" charset="0"/>
                <a:cs typeface="Arial" panose="020B0604020202020204" pitchFamily="34" charset="0"/>
              </a:rPr>
              <a:t>högmodiga</a:t>
            </a:r>
            <a:r>
              <a:rPr lang="en-US" sz="2400" dirty="0">
                <a:latin typeface="Arial" panose="020B0604020202020204" pitchFamily="34" charset="0"/>
                <a:cs typeface="Arial" panose="020B0604020202020204" pitchFamily="34" charset="0"/>
              </a:rPr>
              <a:t> men ger </a:t>
            </a:r>
            <a:r>
              <a:rPr lang="en-US" sz="2400" dirty="0" err="1">
                <a:latin typeface="Arial" panose="020B0604020202020204" pitchFamily="34" charset="0"/>
                <a:cs typeface="Arial" panose="020B0604020202020204" pitchFamily="34" charset="0"/>
              </a:rPr>
              <a:t>nåd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åt</a:t>
            </a:r>
            <a:r>
              <a:rPr lang="en-US" sz="2400" dirty="0">
                <a:latin typeface="Arial" panose="020B0604020202020204" pitchFamily="34" charset="0"/>
                <a:cs typeface="Arial" panose="020B0604020202020204" pitchFamily="34" charset="0"/>
              </a:rPr>
              <a:t> de </a:t>
            </a:r>
            <a:r>
              <a:rPr lang="en-US" sz="2400" dirty="0" err="1">
                <a:latin typeface="Arial" panose="020B0604020202020204" pitchFamily="34" charset="0"/>
                <a:cs typeface="Arial" panose="020B0604020202020204" pitchFamily="34" charset="0"/>
              </a:rPr>
              <a:t>ödmjuka</a:t>
            </a:r>
            <a:r>
              <a:rPr lang="en-US" sz="2400" dirty="0">
                <a:latin typeface="Arial" panose="020B0604020202020204" pitchFamily="34" charset="0"/>
                <a:cs typeface="Arial" panose="020B0604020202020204" pitchFamily="34" charset="0"/>
              </a:rPr>
              <a:t>.</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30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5B9848F-7927-14D0-22A8-6525A693BB5B}"/>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B0C017DB-B584-6805-3182-1B22B628DF17}"/>
              </a:ext>
            </a:extLst>
          </p:cNvPr>
          <p:cNvPicPr>
            <a:picLocks noChangeAspect="1"/>
          </p:cNvPicPr>
          <p:nvPr/>
        </p:nvPicPr>
        <p:blipFill>
          <a:blip r:embed="rId3"/>
          <a:stretch>
            <a:fillRect/>
          </a:stretch>
        </p:blipFill>
        <p:spPr>
          <a:xfrm>
            <a:off x="0" y="161867"/>
            <a:ext cx="12275130" cy="6899565"/>
          </a:xfrm>
          <a:prstGeom prst="rect">
            <a:avLst/>
          </a:prstGeom>
        </p:spPr>
      </p:pic>
      <p:sp>
        <p:nvSpPr>
          <p:cNvPr id="4" name="Content Placeholder 3">
            <a:extLst>
              <a:ext uri="{FF2B5EF4-FFF2-40B4-BE49-F238E27FC236}">
                <a16:creationId xmlns:a16="http://schemas.microsoft.com/office/drawing/2014/main" id="{AE5423E4-4735-F52E-D6E5-B80E142A1B5F}"/>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Ödmjukhet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vinner</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stolthet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förlorar</a:t>
            </a:r>
            <a:endPar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5CAA7551-3137-CB72-ED02-3D2AB9D548DE}"/>
              </a:ext>
            </a:extLst>
          </p:cNvPr>
          <p:cNvSpPr txBox="1"/>
          <p:nvPr/>
        </p:nvSpPr>
        <p:spPr>
          <a:xfrm>
            <a:off x="566058" y="2842493"/>
            <a:ext cx="2525486" cy="3785652"/>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Humility exalts God and others at the expense of self</a:t>
            </a: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Ödmjukhet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upphöjer</a:t>
            </a:r>
            <a:r>
              <a:rPr lang="en-US" sz="2400" dirty="0">
                <a:latin typeface="Arial" panose="020B0604020202020204" pitchFamily="34" charset="0"/>
                <a:cs typeface="Arial" panose="020B0604020202020204" pitchFamily="34" charset="0"/>
              </a:rPr>
              <a:t> Gud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andra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på</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bekostnad</a:t>
            </a:r>
            <a:r>
              <a:rPr lang="en-US" sz="2400" dirty="0">
                <a:latin typeface="Arial" panose="020B0604020202020204" pitchFamily="34" charset="0"/>
                <a:cs typeface="Arial" panose="020B0604020202020204" pitchFamily="34" charset="0"/>
              </a:rPr>
              <a:t> av sig </a:t>
            </a:r>
            <a:r>
              <a:rPr lang="en-US" sz="2400" dirty="0" err="1">
                <a:latin typeface="Arial" panose="020B0604020202020204" pitchFamily="34" charset="0"/>
                <a:cs typeface="Arial" panose="020B0604020202020204" pitchFamily="34" charset="0"/>
              </a:rPr>
              <a:t>själv</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7DCB8EC6-F2E2-1DBE-03D8-9D05992179BA}"/>
              </a:ext>
            </a:extLst>
          </p:cNvPr>
          <p:cNvSpPr txBox="1"/>
          <p:nvPr/>
        </p:nvSpPr>
        <p:spPr>
          <a:xfrm>
            <a:off x="3306636" y="2842493"/>
            <a:ext cx="8210450"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Phil 2: 3b Rather, in humility value others above yourselves, </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Filipperbrevet</a:t>
            </a:r>
            <a:r>
              <a:rPr lang="en-US" sz="2400" dirty="0">
                <a:latin typeface="Arial" panose="020B0604020202020204" pitchFamily="34" charset="0"/>
                <a:cs typeface="Arial" panose="020B0604020202020204" pitchFamily="34" charset="0"/>
              </a:rPr>
              <a:t> 2:3b Var </a:t>
            </a:r>
            <a:r>
              <a:rPr lang="en-US" sz="2400" dirty="0" err="1">
                <a:latin typeface="Arial" panose="020B0604020202020204" pitchFamily="34" charset="0"/>
                <a:cs typeface="Arial" panose="020B0604020202020204" pitchFamily="34" charset="0"/>
              </a:rPr>
              <a: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stället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ödmjuka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sätt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andra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högre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än</a:t>
            </a:r>
            <a:r>
              <a:rPr lang="en-US" sz="2400" dirty="0">
                <a:latin typeface="Arial" panose="020B0604020202020204" pitchFamily="34" charset="0"/>
                <a:cs typeface="Arial" panose="020B0604020202020204" pitchFamily="34" charset="0"/>
              </a:rPr>
              <a:t> er </a:t>
            </a:r>
            <a:r>
              <a:rPr lang="en-US" sz="2400" dirty="0" err="1">
                <a:latin typeface="Arial" panose="020B0604020202020204" pitchFamily="34" charset="0"/>
                <a:cs typeface="Arial" panose="020B0604020202020204" pitchFamily="34" charset="0"/>
              </a:rPr>
              <a:t>själva</a:t>
            </a: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9608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9FF9466-D59A-19DB-A59D-8CFE6DB71282}"/>
            </a:ext>
          </a:extLst>
        </p:cNvPr>
        <p:cNvGrpSpPr/>
        <p:nvPr/>
      </p:nvGrpSpPr>
      <p:grpSpPr>
        <a:xfrm>
          <a:off x="0" y="0"/>
          <a:ext cx="0" cy="0"/>
          <a:chOff x="0" y="0"/>
          <a:chExt cx="0" cy="0"/>
        </a:xfrm>
      </p:grpSpPr>
      <p:pic>
        <p:nvPicPr>
          <p:cNvPr id="6" name="Picture 5" descr="A blue rectangle with white dots&#10;&#10;Description automatically generated">
            <a:extLst>
              <a:ext uri="{FF2B5EF4-FFF2-40B4-BE49-F238E27FC236}">
                <a16:creationId xmlns:a16="http://schemas.microsoft.com/office/drawing/2014/main" id="{875E7317-0356-F45D-A2C2-9BB0799F26FD}"/>
              </a:ext>
            </a:extLst>
          </p:cNvPr>
          <p:cNvPicPr>
            <a:picLocks noChangeAspect="1"/>
          </p:cNvPicPr>
          <p:nvPr/>
        </p:nvPicPr>
        <p:blipFill>
          <a:blip r:embed="rId3"/>
          <a:stretch>
            <a:fillRect/>
          </a:stretch>
        </p:blipFill>
        <p:spPr>
          <a:xfrm>
            <a:off x="0" y="161867"/>
            <a:ext cx="12275130" cy="6899565"/>
          </a:xfrm>
          <a:prstGeom prst="rect">
            <a:avLst/>
          </a:prstGeom>
        </p:spPr>
      </p:pic>
      <p:sp>
        <p:nvSpPr>
          <p:cNvPr id="4" name="Content Placeholder 3">
            <a:extLst>
              <a:ext uri="{FF2B5EF4-FFF2-40B4-BE49-F238E27FC236}">
                <a16:creationId xmlns:a16="http://schemas.microsoft.com/office/drawing/2014/main" id="{6A42612E-52CF-368E-6C66-A38195A49133}"/>
              </a:ext>
            </a:extLst>
          </p:cNvPr>
          <p:cNvSpPr>
            <a:spLocks noGrp="1"/>
          </p:cNvSpPr>
          <p:nvPr>
            <p:ph idx="1"/>
          </p:nvPr>
        </p:nvSpPr>
        <p:spPr>
          <a:xfrm>
            <a:off x="566057" y="403376"/>
            <a:ext cx="11157857" cy="1905109"/>
          </a:xfrm>
        </p:spPr>
        <p:txBody>
          <a:bodyPr>
            <a:noAutofit/>
          </a:bodyPr>
          <a:lstStyle/>
          <a:p>
            <a:pPr marL="0" marR="0" indent="0">
              <a:spcAft>
                <a:spcPts val="800"/>
              </a:spcAft>
              <a:buNone/>
            </a:pP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Humility wins, Pride loses</a:t>
            </a:r>
          </a:p>
          <a:p>
            <a:pPr marL="0" indent="0">
              <a:spcAft>
                <a:spcPts val="800"/>
              </a:spcAft>
              <a:buNone/>
            </a:pP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Ödmjukhet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vinner</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stolthet</a:t>
            </a:r>
            <a:r>
              <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rPr>
              <a:t> </a:t>
            </a:r>
            <a:r>
              <a:rPr lang="en-US" sz="5400" kern="100" dirty="0" err="1">
                <a:effectLst/>
                <a:latin typeface="Futura Medium" panose="020B0602020204020303" pitchFamily="34" charset="-79"/>
                <a:ea typeface="Times New Roman" panose="02020603050405020304" pitchFamily="18" charset="0"/>
                <a:cs typeface="Futura Medium" panose="020B0602020204020303" pitchFamily="34" charset="-79"/>
              </a:rPr>
              <a:t>förlorar</a:t>
            </a:r>
            <a:endParaRPr lang="en-US" sz="5400" kern="100" dirty="0">
              <a:effectLst/>
              <a:latin typeface="Futura Medium" panose="020B0602020204020303" pitchFamily="34" charset="-79"/>
              <a:ea typeface="Times New Roman" panose="02020603050405020304" pitchFamily="18" charset="0"/>
              <a:cs typeface="Futura Medium" panose="020B0602020204020303" pitchFamily="34" charset="-79"/>
            </a:endParaRPr>
          </a:p>
        </p:txBody>
      </p:sp>
      <p:sp>
        <p:nvSpPr>
          <p:cNvPr id="3" name="TextBox 2">
            <a:extLst>
              <a:ext uri="{FF2B5EF4-FFF2-40B4-BE49-F238E27FC236}">
                <a16:creationId xmlns:a16="http://schemas.microsoft.com/office/drawing/2014/main" id="{3E22ECE7-F587-A700-C94E-6C96D48AF448}"/>
              </a:ext>
            </a:extLst>
          </p:cNvPr>
          <p:cNvSpPr txBox="1"/>
          <p:nvPr/>
        </p:nvSpPr>
        <p:spPr>
          <a:xfrm>
            <a:off x="566058" y="2711861"/>
            <a:ext cx="2525486" cy="3046988"/>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Humility gains what it does not seek</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Ödmjukhet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vinner</a:t>
            </a:r>
            <a:r>
              <a:rPr lang="en-US" sz="2400" dirty="0">
                <a:latin typeface="Arial" panose="020B0604020202020204" pitchFamily="34" charset="0"/>
                <a:cs typeface="Arial" panose="020B0604020202020204" pitchFamily="34" charset="0"/>
              </a:rPr>
              <a:t> det den </a:t>
            </a:r>
            <a:r>
              <a:rPr lang="en-US" sz="2400" dirty="0" err="1">
                <a:latin typeface="Arial" panose="020B0604020202020204" pitchFamily="34" charset="0"/>
                <a:cs typeface="Arial" panose="020B0604020202020204" pitchFamily="34" charset="0"/>
              </a:rPr>
              <a:t>inte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söker</a:t>
            </a:r>
            <a:endParaRPr lang="en-US" sz="24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E7F58C99-68B1-A09B-DC71-EE1ABF11AF8C}"/>
              </a:ext>
            </a:extLst>
          </p:cNvPr>
          <p:cNvSpPr txBox="1"/>
          <p:nvPr/>
        </p:nvSpPr>
        <p:spPr>
          <a:xfrm>
            <a:off x="3306636" y="2711861"/>
            <a:ext cx="8417278" cy="415498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Matthew 23: 12 For those who exalt themselves will be humbled, and those who humble themselves will be exalted.</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err="1">
                <a:latin typeface="Arial" panose="020B0604020202020204" pitchFamily="34" charset="0"/>
                <a:cs typeface="Arial" panose="020B0604020202020204" pitchFamily="34" charset="0"/>
              </a:rPr>
              <a:t>Matteusevangeliet</a:t>
            </a:r>
            <a:r>
              <a:rPr lang="en-US" sz="2400" dirty="0">
                <a:latin typeface="Arial" panose="020B0604020202020204" pitchFamily="34" charset="0"/>
                <a:cs typeface="Arial" panose="020B0604020202020204" pitchFamily="34" charset="0"/>
              </a:rPr>
              <a:t> 23:12  Var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upphöjer</a:t>
            </a:r>
            <a:r>
              <a:rPr lang="en-US" sz="2400" dirty="0">
                <a:latin typeface="Arial" panose="020B0604020202020204" pitchFamily="34" charset="0"/>
                <a:cs typeface="Arial" panose="020B0604020202020204" pitchFamily="34" charset="0"/>
              </a:rPr>
              <a:t> sig ska </a:t>
            </a:r>
            <a:r>
              <a:rPr lang="en-US" sz="2400" dirty="0" err="1">
                <a:latin typeface="Arial" panose="020B0604020202020204" pitchFamily="34" charset="0"/>
                <a:cs typeface="Arial" panose="020B0604020202020204" pitchFamily="34" charset="0"/>
              </a:rPr>
              <a:t>bli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förödmjukad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var </a:t>
            </a:r>
            <a:r>
              <a:rPr lang="en-US" sz="2400" dirty="0" err="1">
                <a:latin typeface="Arial" panose="020B0604020202020204" pitchFamily="34" charset="0"/>
                <a:cs typeface="Arial" panose="020B0604020202020204" pitchFamily="34" charset="0"/>
              </a:rPr>
              <a:t>och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ödmjukar</a:t>
            </a:r>
            <a:r>
              <a:rPr lang="en-US" sz="2400" dirty="0">
                <a:latin typeface="Arial" panose="020B0604020202020204" pitchFamily="34" charset="0"/>
                <a:cs typeface="Arial" panose="020B0604020202020204" pitchFamily="34" charset="0"/>
              </a:rPr>
              <a:t> sig ska </a:t>
            </a:r>
            <a:r>
              <a:rPr lang="en-US" sz="2400" dirty="0" err="1">
                <a:latin typeface="Arial" panose="020B0604020202020204" pitchFamily="34" charset="0"/>
                <a:cs typeface="Arial" panose="020B0604020202020204" pitchFamily="34" charset="0"/>
              </a:rPr>
              <a:t>bli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upphöjd.a</a:t>
            </a:r>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15379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538D9D"/>
      </a:hlink>
      <a:folHlink>
        <a:srgbClr val="A5738E"/>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3A418E6B-C5F0-4B95-8D77-61E3EF3B5D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28091</TotalTime>
  <Words>2136</Words>
  <Application>Microsoft Macintosh PowerPoint</Application>
  <PresentationFormat>Widescreen</PresentationFormat>
  <Paragraphs>155</Paragraphs>
  <Slides>29</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Aptos</vt:lpstr>
      <vt:lpstr>Aptos Display</vt:lpstr>
      <vt:lpstr>Arial</vt:lpstr>
      <vt:lpstr>Elephant Pro</vt:lpstr>
      <vt:lpstr>Futura</vt:lpstr>
      <vt:lpstr>Futura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john van dinther</dc:creator>
  <cp:lastModifiedBy>john van dinther</cp:lastModifiedBy>
  <cp:revision>12</cp:revision>
  <dcterms:created xsi:type="dcterms:W3CDTF">2024-11-03T09:21:51Z</dcterms:created>
  <dcterms:modified xsi:type="dcterms:W3CDTF">2024-12-04T06:41:07Z</dcterms:modified>
</cp:coreProperties>
</file>