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1"/>
  </p:notesMasterIdLst>
  <p:sldIdLst>
    <p:sldId id="256" r:id="rId2"/>
    <p:sldId id="327" r:id="rId3"/>
    <p:sldId id="286" r:id="rId4"/>
    <p:sldId id="325" r:id="rId5"/>
    <p:sldId id="306" r:id="rId6"/>
    <p:sldId id="308" r:id="rId7"/>
    <p:sldId id="309" r:id="rId8"/>
    <p:sldId id="307" r:id="rId9"/>
    <p:sldId id="311" r:id="rId10"/>
    <p:sldId id="310" r:id="rId11"/>
    <p:sldId id="301" r:id="rId12"/>
    <p:sldId id="302" r:id="rId13"/>
    <p:sldId id="304" r:id="rId14"/>
    <p:sldId id="303" r:id="rId15"/>
    <p:sldId id="289" r:id="rId16"/>
    <p:sldId id="312" r:id="rId17"/>
    <p:sldId id="313" r:id="rId18"/>
    <p:sldId id="314" r:id="rId19"/>
    <p:sldId id="315" r:id="rId20"/>
    <p:sldId id="316" r:id="rId21"/>
    <p:sldId id="326" r:id="rId22"/>
    <p:sldId id="317" r:id="rId23"/>
    <p:sldId id="318" r:id="rId24"/>
    <p:sldId id="319" r:id="rId25"/>
    <p:sldId id="320" r:id="rId26"/>
    <p:sldId id="321" r:id="rId27"/>
    <p:sldId id="322" r:id="rId28"/>
    <p:sldId id="323" r:id="rId29"/>
    <p:sldId id="32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CC36"/>
    <a:srgbClr val="F4F406"/>
    <a:srgbClr val="FBAE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48"/>
    <p:restoredTop sz="94422"/>
  </p:normalViewPr>
  <p:slideViewPr>
    <p:cSldViewPr snapToGrid="0">
      <p:cViewPr varScale="1">
        <p:scale>
          <a:sx n="85" d="100"/>
          <a:sy n="85" d="100"/>
        </p:scale>
        <p:origin x="200" y="944"/>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21947-775C-7344-AE0F-4511446B22CC}" type="datetimeFigureOut">
              <a:rPr lang="en-US" smtClean="0"/>
              <a:t>11/25/24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215F58-33D0-BB4E-8258-231CA0C357A1}" type="slidenum">
              <a:rPr lang="en-US" smtClean="0"/>
              <a:t>‹#›</a:t>
            </a:fld>
            <a:endParaRPr lang="en-US"/>
          </a:p>
        </p:txBody>
      </p:sp>
    </p:spTree>
    <p:extLst>
      <p:ext uri="{BB962C8B-B14F-4D97-AF65-F5344CB8AC3E}">
        <p14:creationId xmlns:p14="http://schemas.microsoft.com/office/powerpoint/2010/main" val="294593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215F58-33D0-BB4E-8258-231CA0C357A1}" type="slidenum">
              <a:rPr lang="en-US" smtClean="0"/>
              <a:t>5</a:t>
            </a:fld>
            <a:endParaRPr lang="en-US"/>
          </a:p>
        </p:txBody>
      </p:sp>
    </p:spTree>
    <p:extLst>
      <p:ext uri="{BB962C8B-B14F-4D97-AF65-F5344CB8AC3E}">
        <p14:creationId xmlns:p14="http://schemas.microsoft.com/office/powerpoint/2010/main" val="2161865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71BD0-018D-FF83-FE61-CCC9349BD6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8601E7-0623-1D13-4E9D-607CB92BF5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C6B65F-C6A0-A415-AFE2-5393A045EFA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F79CE2B-61C4-73D6-E43F-948BBEF456E5}"/>
              </a:ext>
            </a:extLst>
          </p:cNvPr>
          <p:cNvSpPr>
            <a:spLocks noGrp="1"/>
          </p:cNvSpPr>
          <p:nvPr>
            <p:ph type="sldNum" sz="quarter" idx="5"/>
          </p:nvPr>
        </p:nvSpPr>
        <p:spPr/>
        <p:txBody>
          <a:bodyPr/>
          <a:lstStyle/>
          <a:p>
            <a:fld id="{A2215F58-33D0-BB4E-8258-231CA0C357A1}" type="slidenum">
              <a:rPr lang="en-US" smtClean="0"/>
              <a:t>6</a:t>
            </a:fld>
            <a:endParaRPr lang="en-US"/>
          </a:p>
        </p:txBody>
      </p:sp>
    </p:spTree>
    <p:extLst>
      <p:ext uri="{BB962C8B-B14F-4D97-AF65-F5344CB8AC3E}">
        <p14:creationId xmlns:p14="http://schemas.microsoft.com/office/powerpoint/2010/main" val="3118070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84FADA-7248-A1C7-D974-A8CCC43A3A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E018BB-D8A9-043C-6152-0275813C43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C21106A-515F-B1CE-FC5E-9296B519F8D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15A4F2F-E7C2-C8B8-D2D9-F3F219D1DC43}"/>
              </a:ext>
            </a:extLst>
          </p:cNvPr>
          <p:cNvSpPr>
            <a:spLocks noGrp="1"/>
          </p:cNvSpPr>
          <p:nvPr>
            <p:ph type="sldNum" sz="quarter" idx="5"/>
          </p:nvPr>
        </p:nvSpPr>
        <p:spPr/>
        <p:txBody>
          <a:bodyPr/>
          <a:lstStyle/>
          <a:p>
            <a:fld id="{A2215F58-33D0-BB4E-8258-231CA0C357A1}" type="slidenum">
              <a:rPr lang="en-US" smtClean="0"/>
              <a:t>7</a:t>
            </a:fld>
            <a:endParaRPr lang="en-US"/>
          </a:p>
        </p:txBody>
      </p:sp>
    </p:spTree>
    <p:extLst>
      <p:ext uri="{BB962C8B-B14F-4D97-AF65-F5344CB8AC3E}">
        <p14:creationId xmlns:p14="http://schemas.microsoft.com/office/powerpoint/2010/main" val="3958373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2B269-77A6-4AE7-9BD1-CA7C05B095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E55785C-8F03-A950-53DD-C44F715A72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D3F713-3CE4-B319-EB11-68100CC7807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A00DC39-42E9-FB6F-D106-902416AD8F3D}"/>
              </a:ext>
            </a:extLst>
          </p:cNvPr>
          <p:cNvSpPr>
            <a:spLocks noGrp="1"/>
          </p:cNvSpPr>
          <p:nvPr>
            <p:ph type="sldNum" sz="quarter" idx="5"/>
          </p:nvPr>
        </p:nvSpPr>
        <p:spPr/>
        <p:txBody>
          <a:bodyPr/>
          <a:lstStyle/>
          <a:p>
            <a:fld id="{A2215F58-33D0-BB4E-8258-231CA0C357A1}" type="slidenum">
              <a:rPr lang="en-US" smtClean="0"/>
              <a:t>8</a:t>
            </a:fld>
            <a:endParaRPr lang="en-US"/>
          </a:p>
        </p:txBody>
      </p:sp>
    </p:spTree>
    <p:extLst>
      <p:ext uri="{BB962C8B-B14F-4D97-AF65-F5344CB8AC3E}">
        <p14:creationId xmlns:p14="http://schemas.microsoft.com/office/powerpoint/2010/main" val="2996497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F6CABA-C2C2-893D-A30C-223931B4CD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C17C9A-7772-DA3C-A69B-6C9514FB36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382E89-7C33-1D02-62F8-F012466E015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A6E8CB7-4BED-201E-DCBE-D1EE54BD5285}"/>
              </a:ext>
            </a:extLst>
          </p:cNvPr>
          <p:cNvSpPr>
            <a:spLocks noGrp="1"/>
          </p:cNvSpPr>
          <p:nvPr>
            <p:ph type="sldNum" sz="quarter" idx="5"/>
          </p:nvPr>
        </p:nvSpPr>
        <p:spPr/>
        <p:txBody>
          <a:bodyPr/>
          <a:lstStyle/>
          <a:p>
            <a:fld id="{A2215F58-33D0-BB4E-8258-231CA0C357A1}" type="slidenum">
              <a:rPr lang="en-US" smtClean="0"/>
              <a:t>9</a:t>
            </a:fld>
            <a:endParaRPr lang="en-US"/>
          </a:p>
        </p:txBody>
      </p:sp>
    </p:spTree>
    <p:extLst>
      <p:ext uri="{BB962C8B-B14F-4D97-AF65-F5344CB8AC3E}">
        <p14:creationId xmlns:p14="http://schemas.microsoft.com/office/powerpoint/2010/main" val="3161827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7553E-7835-EE5F-6325-47C922DE2C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F7DA3E-7012-67F5-8A85-26150B8815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C5033C-EF56-DCD3-38D3-644670ECA2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7877E7C-539C-373D-00CA-00EE12A70FC0}"/>
              </a:ext>
            </a:extLst>
          </p:cNvPr>
          <p:cNvSpPr>
            <a:spLocks noGrp="1"/>
          </p:cNvSpPr>
          <p:nvPr>
            <p:ph type="sldNum" sz="quarter" idx="5"/>
          </p:nvPr>
        </p:nvSpPr>
        <p:spPr/>
        <p:txBody>
          <a:bodyPr/>
          <a:lstStyle/>
          <a:p>
            <a:fld id="{A2215F58-33D0-BB4E-8258-231CA0C357A1}" type="slidenum">
              <a:rPr lang="en-US" smtClean="0"/>
              <a:t>10</a:t>
            </a:fld>
            <a:endParaRPr lang="en-US"/>
          </a:p>
        </p:txBody>
      </p:sp>
    </p:spTree>
    <p:extLst>
      <p:ext uri="{BB962C8B-B14F-4D97-AF65-F5344CB8AC3E}">
        <p14:creationId xmlns:p14="http://schemas.microsoft.com/office/powerpoint/2010/main" val="180430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06662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330927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95000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702867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6A5DC9-71E8-6548-B91B-4D234A07D767}" type="datetimeFigureOut">
              <a:rPr lang="en-US" smtClean="0"/>
              <a:t>11/25/24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491088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6A5DC9-71E8-6548-B91B-4D234A07D767}" type="datetimeFigureOut">
              <a:rPr lang="en-US" smtClean="0"/>
              <a:t>11/25/24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662521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6A5DC9-71E8-6548-B91B-4D234A07D767}" type="datetimeFigureOut">
              <a:rPr lang="en-US" smtClean="0"/>
              <a:t>11/25/24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88891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6A5DC9-71E8-6548-B91B-4D234A07D767}" type="datetimeFigureOut">
              <a:rPr lang="en-US" smtClean="0"/>
              <a:t>11/25/24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114994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6A5DC9-71E8-6548-B91B-4D234A07D767}" type="datetimeFigureOut">
              <a:rPr lang="en-US" smtClean="0"/>
              <a:t>11/25/24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053932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6A5DC9-71E8-6548-B91B-4D234A07D767}" type="datetimeFigureOut">
              <a:rPr lang="en-US" smtClean="0"/>
              <a:t>11/25/24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3572081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A6A5DC9-71E8-6548-B91B-4D234A07D767}" type="datetimeFigureOut">
              <a:rPr lang="en-US" smtClean="0"/>
              <a:t>11/25/24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687BB-AF02-9B45-AAA0-010726AEC901}" type="slidenum">
              <a:rPr lang="en-US" smtClean="0"/>
              <a:t>‹#›</a:t>
            </a:fld>
            <a:endParaRPr lang="en-US"/>
          </a:p>
        </p:txBody>
      </p:sp>
    </p:spTree>
    <p:extLst>
      <p:ext uri="{BB962C8B-B14F-4D97-AF65-F5344CB8AC3E}">
        <p14:creationId xmlns:p14="http://schemas.microsoft.com/office/powerpoint/2010/main" val="246719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4A6A5DC9-71E8-6548-B91B-4D234A07D767}" type="datetimeFigureOut">
              <a:rPr lang="en-US" smtClean="0"/>
              <a:t>11/25/24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890687BB-AF02-9B45-AAA0-010726AEC901}" type="slidenum">
              <a:rPr lang="en-US" smtClean="0"/>
              <a:t>‹#›</a:t>
            </a:fld>
            <a:endParaRPr lang="en-US"/>
          </a:p>
        </p:txBody>
      </p:sp>
    </p:spTree>
    <p:extLst>
      <p:ext uri="{BB962C8B-B14F-4D97-AF65-F5344CB8AC3E}">
        <p14:creationId xmlns:p14="http://schemas.microsoft.com/office/powerpoint/2010/main" val="26188702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image2.jpg" descr="A maze with a yellow dot&#10;&#10;Description automatically generated">
            <a:extLst>
              <a:ext uri="{FF2B5EF4-FFF2-40B4-BE49-F238E27FC236}">
                <a16:creationId xmlns:a16="http://schemas.microsoft.com/office/drawing/2014/main" id="{D08B442A-E06C-0D98-DB30-F79B4DFC92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8385" y="635875"/>
            <a:ext cx="1532153" cy="2106711"/>
          </a:xfrm>
          <a:prstGeom prst="rect">
            <a:avLst/>
          </a:prstGeom>
          <a:noFill/>
          <a:extLst>
            <a:ext uri="{909E8E84-426E-40DD-AFC4-6F175D3DCCD1}">
              <a14:hiddenFill xmlns:a14="http://schemas.microsoft.com/office/drawing/2010/main">
                <a:solidFill>
                  <a:srgbClr val="FFFFFF"/>
                </a:solidFill>
              </a14:hiddenFill>
            </a:ext>
          </a:extLst>
        </p:spPr>
      </p:pic>
      <p:pic>
        <p:nvPicPr>
          <p:cNvPr id="1025" name="image1.jpg">
            <a:extLst>
              <a:ext uri="{FF2B5EF4-FFF2-40B4-BE49-F238E27FC236}">
                <a16:creationId xmlns:a16="http://schemas.microsoft.com/office/drawing/2014/main" id="{9C9EA3C5-84B1-1E28-9C44-EA50B09C82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923" y="1781211"/>
            <a:ext cx="5601937" cy="71819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EBADAA2A-3AE8-42D5-F5B9-7A3FB98361C7}"/>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a:extLst>
              <a:ext uri="{FF2B5EF4-FFF2-40B4-BE49-F238E27FC236}">
                <a16:creationId xmlns:a16="http://schemas.microsoft.com/office/drawing/2014/main" id="{45D9AE4B-7C18-3A83-53CB-02F13678C527}"/>
              </a:ext>
            </a:extLst>
          </p:cNvPr>
          <p:cNvSpPr>
            <a:spLocks noChangeArrowheads="1"/>
          </p:cNvSpPr>
          <p:nvPr/>
        </p:nvSpPr>
        <p:spPr bwMode="auto">
          <a:xfrm>
            <a:off x="0" y="1016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Cambria" panose="020405030504060302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5">
            <a:extLst>
              <a:ext uri="{FF2B5EF4-FFF2-40B4-BE49-F238E27FC236}">
                <a16:creationId xmlns:a16="http://schemas.microsoft.com/office/drawing/2014/main" id="{CF37B4FF-ED1E-EAE4-D34A-DCE42AE51EEE}"/>
              </a:ext>
            </a:extLst>
          </p:cNvPr>
          <p:cNvSpPr>
            <a:spLocks noChangeArrowheads="1"/>
          </p:cNvSpPr>
          <p:nvPr/>
        </p:nvSpPr>
        <p:spPr bwMode="auto">
          <a:xfrm>
            <a:off x="1975945" y="2921261"/>
            <a:ext cx="824011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1" i="0" u="none" strike="noStrike" cap="none" normalizeH="0" baseline="0" dirty="0">
                <a:ln>
                  <a:noFill/>
                </a:ln>
                <a:solidFill>
                  <a:schemeClr val="bg1"/>
                </a:solidFill>
                <a:effectLst/>
                <a:latin typeface="Arial" panose="020B0604020202020204" pitchFamily="34" charset="0"/>
                <a:ea typeface="Cambria" panose="02040503050406030204" pitchFamily="18" charset="0"/>
                <a:cs typeface="Times New Roman" panose="02020603050405020304" pitchFamily="18" charset="0"/>
              </a:rPr>
              <a:t>What I have learned during my 50 years of Christian ministry </a:t>
            </a:r>
            <a:r>
              <a:rPr kumimoji="0" lang="en-US" altLang="en-US" sz="4000" b="0" i="0" u="none" strike="noStrike" cap="none" normalizeH="0" baseline="0" dirty="0">
                <a:ln>
                  <a:noFill/>
                </a:ln>
                <a:solidFill>
                  <a:srgbClr val="ECCC36"/>
                </a:solidFill>
                <a:effectLst/>
                <a:latin typeface="Arial" panose="020B0604020202020204" pitchFamily="34" charset="0"/>
                <a:ea typeface="Cambria" panose="02040503050406030204" pitchFamily="18" charset="0"/>
                <a:cs typeface="Times New Roman" panose="02020603050405020304" pitchFamily="18" charset="0"/>
              </a:rPr>
              <a:t>(and how it might help you)</a:t>
            </a:r>
            <a:endParaRPr kumimoji="0" lang="en-US" altLang="en-US" sz="4000" b="0" i="0" u="none" strike="noStrike" cap="none" normalizeH="0" baseline="0" dirty="0">
              <a:ln>
                <a:noFill/>
              </a:ln>
              <a:solidFill>
                <a:srgbClr val="ECCC36"/>
              </a:solidFill>
              <a:effectLst/>
              <a:latin typeface="Arial" panose="020B0604020202020204" pitchFamily="34" charset="0"/>
            </a:endParaRPr>
          </a:p>
        </p:txBody>
      </p:sp>
    </p:spTree>
    <p:extLst>
      <p:ext uri="{BB962C8B-B14F-4D97-AF65-F5344CB8AC3E}">
        <p14:creationId xmlns:p14="http://schemas.microsoft.com/office/powerpoint/2010/main" val="2817875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B63FEE8-6922-A3D5-8BA7-6A9BC511A6E5}"/>
            </a:ext>
          </a:extLst>
        </p:cNvPr>
        <p:cNvGrpSpPr/>
        <p:nvPr/>
      </p:nvGrpSpPr>
      <p:grpSpPr>
        <a:xfrm>
          <a:off x="0" y="0"/>
          <a:ext cx="0" cy="0"/>
          <a:chOff x="0" y="0"/>
          <a:chExt cx="0" cy="0"/>
        </a:xfrm>
      </p:grpSpPr>
      <p:pic>
        <p:nvPicPr>
          <p:cNvPr id="6" name="Picture 5" descr="A blue rectangle with white dots&#10;&#10;Description automatically generated">
            <a:extLst>
              <a:ext uri="{FF2B5EF4-FFF2-40B4-BE49-F238E27FC236}">
                <a16:creationId xmlns:a16="http://schemas.microsoft.com/office/drawing/2014/main" id="{F1B836BE-A0C1-B2E9-5405-8207496326CF}"/>
              </a:ext>
            </a:extLst>
          </p:cNvPr>
          <p:cNvPicPr>
            <a:picLocks noChangeAspect="1"/>
          </p:cNvPicPr>
          <p:nvPr/>
        </p:nvPicPr>
        <p:blipFill>
          <a:blip r:embed="rId3"/>
          <a:stretch>
            <a:fillRect/>
          </a:stretch>
        </p:blipFill>
        <p:spPr>
          <a:xfrm>
            <a:off x="0" y="161867"/>
            <a:ext cx="12275130" cy="6899565"/>
          </a:xfrm>
          <a:prstGeom prst="rect">
            <a:avLst/>
          </a:prstGeom>
        </p:spPr>
      </p:pic>
      <p:sp>
        <p:nvSpPr>
          <p:cNvPr id="4" name="Content Placeholder 3">
            <a:extLst>
              <a:ext uri="{FF2B5EF4-FFF2-40B4-BE49-F238E27FC236}">
                <a16:creationId xmlns:a16="http://schemas.microsoft.com/office/drawing/2014/main" id="{07915AB2-6465-09EA-6107-7E9A89219325}"/>
              </a:ext>
            </a:extLst>
          </p:cNvPr>
          <p:cNvSpPr>
            <a:spLocks noGrp="1"/>
          </p:cNvSpPr>
          <p:nvPr>
            <p:ph idx="1"/>
          </p:nvPr>
        </p:nvSpPr>
        <p:spPr>
          <a:xfrm>
            <a:off x="566057" y="403376"/>
            <a:ext cx="11157857" cy="1905109"/>
          </a:xfrm>
        </p:spPr>
        <p:txBody>
          <a:bodyPr>
            <a:noAutofit/>
          </a:bodyPr>
          <a:lstStyle/>
          <a:p>
            <a:pPr marL="0" marR="0" indent="0">
              <a:spcAft>
                <a:spcPts val="800"/>
              </a:spcAft>
              <a:buNone/>
            </a:pP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Humility wins, Pride loses</a:t>
            </a:r>
          </a:p>
          <a:p>
            <a:pPr marL="0" indent="0">
              <a:spcAft>
                <a:spcPts val="800"/>
              </a:spcAft>
              <a:buNone/>
            </a:pP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Ödmjukhet</a:t>
            </a: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vinner</a:t>
            </a: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stolthet</a:t>
            </a: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förlorar</a:t>
            </a:r>
            <a:endPar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endParaRPr>
          </a:p>
        </p:txBody>
      </p:sp>
      <p:sp>
        <p:nvSpPr>
          <p:cNvPr id="3" name="TextBox 2">
            <a:extLst>
              <a:ext uri="{FF2B5EF4-FFF2-40B4-BE49-F238E27FC236}">
                <a16:creationId xmlns:a16="http://schemas.microsoft.com/office/drawing/2014/main" id="{754890B4-CCE7-FCB3-84CB-1F3D8E9D46DF}"/>
              </a:ext>
            </a:extLst>
          </p:cNvPr>
          <p:cNvSpPr txBox="1"/>
          <p:nvPr/>
        </p:nvSpPr>
        <p:spPr>
          <a:xfrm>
            <a:off x="566058" y="3158176"/>
            <a:ext cx="2525486" cy="2308324"/>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Humility draws God’s favor</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Ödmjukhet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drar</a:t>
            </a:r>
            <a:r>
              <a:rPr lang="en-US" sz="2400" dirty="0">
                <a:latin typeface="Arial" panose="020B0604020202020204" pitchFamily="34" charset="0"/>
                <a:cs typeface="Arial" panose="020B0604020202020204" pitchFamily="34" charset="0"/>
              </a:rPr>
              <a:t> till sig </a:t>
            </a:r>
            <a:r>
              <a:rPr lang="en-US" sz="2400" dirty="0" err="1">
                <a:latin typeface="Arial" panose="020B0604020202020204" pitchFamily="34" charset="0"/>
                <a:cs typeface="Arial" panose="020B0604020202020204" pitchFamily="34" charset="0"/>
              </a:rPr>
              <a:t>Guds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favör</a:t>
            </a:r>
            <a:endParaRPr lang="en-US"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F5E985D-7510-7B36-CAD2-9D6EA12375D1}"/>
              </a:ext>
            </a:extLst>
          </p:cNvPr>
          <p:cNvSpPr txBox="1"/>
          <p:nvPr/>
        </p:nvSpPr>
        <p:spPr>
          <a:xfrm>
            <a:off x="3306636" y="3158176"/>
            <a:ext cx="8014507" cy="2677656"/>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Proverbs 3: 34 He mocks proud mockers but shows favor to the humble and oppressed.</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Ordspråksboken</a:t>
            </a:r>
            <a:r>
              <a:rPr lang="en-US" sz="2400" dirty="0">
                <a:latin typeface="Arial" panose="020B0604020202020204" pitchFamily="34" charset="0"/>
                <a:cs typeface="Arial" panose="020B0604020202020204" pitchFamily="34" charset="0"/>
              </a:rPr>
              <a:t> 3:34  </a:t>
            </a:r>
            <a:r>
              <a:rPr lang="en-US" sz="2400" dirty="0" err="1">
                <a:latin typeface="Arial" panose="020B0604020202020204" pitchFamily="34" charset="0"/>
                <a:cs typeface="Arial" panose="020B0604020202020204" pitchFamily="34" charset="0"/>
              </a:rPr>
              <a:t>Föraktare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föraktar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han,men</a:t>
            </a:r>
            <a:r>
              <a:rPr lang="en-US" sz="2400" dirty="0">
                <a:latin typeface="Arial" panose="020B0604020202020204" pitchFamily="34" charset="0"/>
                <a:cs typeface="Arial" panose="020B0604020202020204" pitchFamily="34" charset="0"/>
              </a:rPr>
              <a:t> ger </a:t>
            </a:r>
            <a:r>
              <a:rPr lang="en-US" sz="2400" dirty="0" err="1">
                <a:latin typeface="Arial" panose="020B0604020202020204" pitchFamily="34" charset="0"/>
                <a:cs typeface="Arial" panose="020B0604020202020204" pitchFamily="34" charset="0"/>
              </a:rPr>
              <a:t>nåd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åt</a:t>
            </a:r>
            <a:r>
              <a:rPr lang="en-US" sz="2400" dirty="0">
                <a:latin typeface="Arial" panose="020B0604020202020204" pitchFamily="34" charset="0"/>
                <a:cs typeface="Arial" panose="020B0604020202020204" pitchFamily="34" charset="0"/>
              </a:rPr>
              <a:t> de </a:t>
            </a:r>
            <a:r>
              <a:rPr lang="en-US" sz="2400" dirty="0" err="1">
                <a:latin typeface="Arial" panose="020B0604020202020204" pitchFamily="34" charset="0"/>
                <a:cs typeface="Arial" panose="020B0604020202020204" pitchFamily="34" charset="0"/>
              </a:rPr>
              <a:t>ödmjuka</a:t>
            </a:r>
            <a:r>
              <a:rPr lang="en-US" sz="2400" dirty="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099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69FBC26-77C4-8141-63A8-2479BFE157EA}"/>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E150B4A-3B96-7642-8BF6-F04CF0E3565D}"/>
              </a:ext>
            </a:extLst>
          </p:cNvPr>
          <p:cNvSpPr>
            <a:spLocks noGrp="1"/>
          </p:cNvSpPr>
          <p:nvPr>
            <p:ph idx="1"/>
          </p:nvPr>
        </p:nvSpPr>
        <p:spPr>
          <a:xfrm>
            <a:off x="523695" y="1451969"/>
            <a:ext cx="4794150" cy="5175761"/>
          </a:xfrm>
        </p:spPr>
        <p:txBody>
          <a:bodyPr>
            <a:noAutofit/>
          </a:bodyPr>
          <a:lstStyle/>
          <a:p>
            <a:pPr marL="0" marR="0" indent="0">
              <a:spcAft>
                <a:spcPts val="800"/>
              </a:spcAft>
              <a:buNone/>
            </a:pPr>
            <a:r>
              <a:rPr lang="en-US" sz="2000" kern="100" dirty="0">
                <a:effectLst/>
                <a:latin typeface="Futura Medium" panose="020B0602020204020303" pitchFamily="34" charset="-79"/>
                <a:ea typeface="Times New Roman" panose="02020603050405020304" pitchFamily="18" charset="0"/>
                <a:cs typeface="Futura Medium" panose="020B0602020204020303" pitchFamily="34" charset="-79"/>
              </a:rPr>
              <a:t>Refusing to forgive others </a:t>
            </a:r>
            <a:r>
              <a:rPr lang="en-US" sz="2000" kern="100" dirty="0" err="1">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påojpihoknboihpi</a:t>
            </a:r>
            <a:endParaRPr lang="en-US" sz="2000"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endParaRPr>
          </a:p>
          <a:p>
            <a:pPr marL="0" marR="0" indent="0">
              <a:spcAft>
                <a:spcPts val="800"/>
              </a:spcAft>
              <a:buNone/>
            </a:pPr>
            <a:r>
              <a:rPr lang="en-US" sz="2000" kern="100" dirty="0">
                <a:latin typeface="Futura Medium" panose="020B0602020204020303" pitchFamily="34" charset="-79"/>
                <a:ea typeface="Times New Roman" panose="02020603050405020304" pitchFamily="18" charset="0"/>
                <a:cs typeface="Futura Medium" panose="020B0602020204020303" pitchFamily="34" charset="-79"/>
              </a:rPr>
              <a:t>Acting arrogantly </a:t>
            </a:r>
            <a:r>
              <a:rPr lang="en-US" sz="20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pojojpojpojpåojpojpojpoj</a:t>
            </a:r>
            <a:endParaRPr lang="en-US" sz="20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endParaRPr>
          </a:p>
          <a:p>
            <a:pPr marL="0" marR="0" indent="0">
              <a:spcAft>
                <a:spcPts val="800"/>
              </a:spcAft>
              <a:buNone/>
            </a:pPr>
            <a:r>
              <a:rPr lang="en-US" sz="2000" kern="100" dirty="0">
                <a:effectLst/>
                <a:latin typeface="Futura Medium" panose="020B0602020204020303" pitchFamily="34" charset="-79"/>
                <a:ea typeface="Times New Roman" panose="02020603050405020304" pitchFamily="18" charset="0"/>
                <a:cs typeface="Futura Medium" panose="020B0602020204020303" pitchFamily="34" charset="-79"/>
              </a:rPr>
              <a:t>Not teachable </a:t>
            </a:r>
            <a:r>
              <a:rPr lang="en-US" sz="2000" kern="100" dirty="0" err="1">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pojpnölknlbhlhlknlkoihljbb</a:t>
            </a:r>
            <a:r>
              <a:rPr lang="en-US" sz="2000"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 </a:t>
            </a:r>
          </a:p>
          <a:p>
            <a:pPr marL="0" marR="0" indent="0">
              <a:spcAft>
                <a:spcPts val="800"/>
              </a:spcAft>
              <a:buNone/>
            </a:pPr>
            <a:r>
              <a:rPr lang="en-US" sz="2000" kern="100" dirty="0">
                <a:latin typeface="Futura Medium" panose="020B0602020204020303" pitchFamily="34" charset="-79"/>
                <a:ea typeface="Times New Roman" panose="02020603050405020304" pitchFamily="18" charset="0"/>
                <a:cs typeface="Futura Medium" panose="020B0602020204020303" pitchFamily="34" charset="-79"/>
              </a:rPr>
              <a:t>Acting ungrateful </a:t>
            </a:r>
            <a:r>
              <a:rPr lang="en-US" sz="20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öjpohljblougougobljblhn</a:t>
            </a:r>
            <a:endParaRPr lang="en-US" sz="20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endParaRPr>
          </a:p>
          <a:p>
            <a:pPr marL="0" marR="0" indent="0">
              <a:spcAft>
                <a:spcPts val="800"/>
              </a:spcAft>
              <a:buNone/>
            </a:pPr>
            <a:r>
              <a:rPr lang="en-US" sz="2000" kern="100" dirty="0">
                <a:effectLst/>
                <a:latin typeface="Futura Medium" panose="020B0602020204020303" pitchFamily="34" charset="-79"/>
                <a:ea typeface="Times New Roman" panose="02020603050405020304" pitchFamily="18" charset="0"/>
                <a:cs typeface="Futura Medium" panose="020B0602020204020303" pitchFamily="34" charset="-79"/>
              </a:rPr>
              <a:t>Being selfish</a:t>
            </a:r>
          </a:p>
        </p:txBody>
      </p:sp>
      <p:sp>
        <p:nvSpPr>
          <p:cNvPr id="2" name="Content Placeholder 3">
            <a:extLst>
              <a:ext uri="{FF2B5EF4-FFF2-40B4-BE49-F238E27FC236}">
                <a16:creationId xmlns:a16="http://schemas.microsoft.com/office/drawing/2014/main" id="{6F1B348D-72D2-9385-71D2-2CB916F55C43}"/>
              </a:ext>
            </a:extLst>
          </p:cNvPr>
          <p:cNvSpPr txBox="1">
            <a:spLocks/>
          </p:cNvSpPr>
          <p:nvPr/>
        </p:nvSpPr>
        <p:spPr>
          <a:xfrm>
            <a:off x="6507071" y="371143"/>
            <a:ext cx="4794150" cy="108082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800"/>
              </a:spcAft>
              <a:buFont typeface="Arial" panose="020B0604020202020204" pitchFamily="34" charset="0"/>
              <a:buNone/>
            </a:pPr>
            <a:r>
              <a:rPr lang="en-US" sz="6000" kern="100" dirty="0">
                <a:solidFill>
                  <a:schemeClr val="tx1">
                    <a:alpha val="80000"/>
                  </a:schemeClr>
                </a:solidFill>
                <a:latin typeface="Elephant Pro" pitchFamily="2" charset="0"/>
                <a:ea typeface="Times New Roman" panose="02020603050405020304" pitchFamily="18" charset="0"/>
                <a:cs typeface="Futura Medium" panose="020B0602020204020303" pitchFamily="34" charset="-79"/>
              </a:rPr>
              <a:t>HUMILITY</a:t>
            </a:r>
          </a:p>
        </p:txBody>
      </p:sp>
      <p:sp>
        <p:nvSpPr>
          <p:cNvPr id="5" name="Content Placeholder 3">
            <a:extLst>
              <a:ext uri="{FF2B5EF4-FFF2-40B4-BE49-F238E27FC236}">
                <a16:creationId xmlns:a16="http://schemas.microsoft.com/office/drawing/2014/main" id="{3FD8CA63-3694-B9C9-70F3-F62132D58C8E}"/>
              </a:ext>
            </a:extLst>
          </p:cNvPr>
          <p:cNvSpPr txBox="1">
            <a:spLocks/>
          </p:cNvSpPr>
          <p:nvPr/>
        </p:nvSpPr>
        <p:spPr>
          <a:xfrm>
            <a:off x="523695" y="371143"/>
            <a:ext cx="4794150" cy="108082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800"/>
              </a:spcAft>
              <a:buFont typeface="Arial" panose="020B0604020202020204" pitchFamily="34" charset="0"/>
              <a:buNone/>
            </a:pPr>
            <a:r>
              <a:rPr lang="en-US" sz="6000" kern="100" dirty="0">
                <a:solidFill>
                  <a:schemeClr val="tx1">
                    <a:alpha val="80000"/>
                  </a:schemeClr>
                </a:solidFill>
                <a:latin typeface="Elephant Pro" pitchFamily="2" charset="0"/>
                <a:ea typeface="Times New Roman" panose="02020603050405020304" pitchFamily="18" charset="0"/>
                <a:cs typeface="Futura Medium" panose="020B0602020204020303" pitchFamily="34" charset="-79"/>
              </a:rPr>
              <a:t>PRIDE</a:t>
            </a:r>
          </a:p>
        </p:txBody>
      </p:sp>
      <p:sp>
        <p:nvSpPr>
          <p:cNvPr id="6" name="Content Placeholder 3">
            <a:extLst>
              <a:ext uri="{FF2B5EF4-FFF2-40B4-BE49-F238E27FC236}">
                <a16:creationId xmlns:a16="http://schemas.microsoft.com/office/drawing/2014/main" id="{0AE5012C-026C-28A7-745F-36FFC4CCC9D0}"/>
              </a:ext>
            </a:extLst>
          </p:cNvPr>
          <p:cNvSpPr txBox="1">
            <a:spLocks/>
          </p:cNvSpPr>
          <p:nvPr/>
        </p:nvSpPr>
        <p:spPr>
          <a:xfrm>
            <a:off x="6597011" y="1451969"/>
            <a:ext cx="5335159" cy="51305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800"/>
              </a:spcAft>
              <a:buFont typeface="Arial" panose="020B0604020202020204" pitchFamily="34" charset="0"/>
              <a:buNone/>
            </a:pPr>
            <a:r>
              <a:rPr lang="en-US" sz="2000" kern="100" dirty="0">
                <a:latin typeface="Futura Medium" panose="020B0602020204020303" pitchFamily="34" charset="-79"/>
                <a:ea typeface="Times New Roman" panose="02020603050405020304" pitchFamily="18" charset="0"/>
                <a:cs typeface="Futura Medium" panose="020B0602020204020303" pitchFamily="34" charset="-79"/>
              </a:rPr>
              <a:t>Forgive as the Lord forgave you. </a:t>
            </a:r>
            <a:r>
              <a:rPr lang="en-US" sz="20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Kjojpojåoj</a:t>
            </a:r>
            <a:r>
              <a:rPr lang="en-US" sz="20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2000" kern="100" dirty="0">
                <a:latin typeface="Futura Medium" panose="020B0602020204020303" pitchFamily="34" charset="-79"/>
                <a:ea typeface="Times New Roman" panose="02020603050405020304" pitchFamily="18" charset="0"/>
                <a:cs typeface="Futura Medium" panose="020B0602020204020303" pitchFamily="34" charset="-79"/>
              </a:rPr>
              <a:t>Col  3: 13</a:t>
            </a:r>
          </a:p>
          <a:p>
            <a:pPr marL="0" indent="0">
              <a:spcAft>
                <a:spcPts val="800"/>
              </a:spcAft>
              <a:buFont typeface="Arial" panose="020B0604020202020204" pitchFamily="34" charset="0"/>
              <a:buNone/>
            </a:pPr>
            <a:r>
              <a:rPr lang="en-US" sz="2000" kern="100" dirty="0">
                <a:latin typeface="Futura Medium" panose="020B0602020204020303" pitchFamily="34" charset="-79"/>
                <a:ea typeface="Times New Roman" panose="02020603050405020304" pitchFamily="18" charset="0"/>
                <a:cs typeface="Futura Medium" panose="020B0602020204020303" pitchFamily="34" charset="-79"/>
              </a:rPr>
              <a:t>Do not think f yourself more highly than you ought,… Rom 12: 3</a:t>
            </a:r>
          </a:p>
          <a:p>
            <a:pPr marL="0" indent="0">
              <a:spcAft>
                <a:spcPts val="800"/>
              </a:spcAft>
              <a:buFont typeface="Arial" panose="020B0604020202020204" pitchFamily="34" charset="0"/>
              <a:buNone/>
            </a:pPr>
            <a:r>
              <a:rPr lang="en-US" sz="2000" kern="100" dirty="0">
                <a:latin typeface="Futura Medium" panose="020B0602020204020303" pitchFamily="34" charset="-79"/>
                <a:ea typeface="Times New Roman" panose="02020603050405020304" pitchFamily="18" charset="0"/>
                <a:cs typeface="Futura Medium" panose="020B0602020204020303" pitchFamily="34" charset="-79"/>
              </a:rPr>
              <a:t>To learn you must love discipline; it is stupid to hate correction… Proverbs 12: 1</a:t>
            </a:r>
          </a:p>
          <a:p>
            <a:pPr marL="0" indent="0">
              <a:spcAft>
                <a:spcPts val="800"/>
              </a:spcAft>
              <a:buFont typeface="Arial" panose="020B0604020202020204" pitchFamily="34" charset="0"/>
              <a:buNone/>
            </a:pPr>
            <a:r>
              <a:rPr lang="en-US" sz="2000" kern="100" dirty="0">
                <a:latin typeface="Futura Medium" panose="020B0602020204020303" pitchFamily="34" charset="-79"/>
                <a:ea typeface="Times New Roman" panose="02020603050405020304" pitchFamily="18" charset="0"/>
                <a:cs typeface="Futura Medium" panose="020B0602020204020303" pitchFamily="34" charset="-79"/>
              </a:rPr>
              <a:t>Give thanks in all circumstances</a:t>
            </a:r>
            <a:r>
              <a:rPr lang="en-US" sz="20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20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pijpojp</a:t>
            </a:r>
            <a:r>
              <a:rPr lang="en-US" sz="20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2000" kern="100" dirty="0">
                <a:latin typeface="Futura Medium" panose="020B0602020204020303" pitchFamily="34" charset="-79"/>
                <a:ea typeface="Times New Roman" panose="02020603050405020304" pitchFamily="18" charset="0"/>
                <a:cs typeface="Futura Medium" panose="020B0602020204020303" pitchFamily="34" charset="-79"/>
              </a:rPr>
              <a:t>1Thes 5:18 </a:t>
            </a:r>
          </a:p>
          <a:p>
            <a:pPr marL="0" indent="0">
              <a:spcAft>
                <a:spcPts val="800"/>
              </a:spcAft>
              <a:buFont typeface="Arial" panose="020B0604020202020204" pitchFamily="34" charset="0"/>
              <a:buNone/>
            </a:pPr>
            <a:r>
              <a:rPr lang="en-US" sz="2000" kern="100" dirty="0">
                <a:latin typeface="Futura Medium" panose="020B0602020204020303" pitchFamily="34" charset="-79"/>
                <a:ea typeface="Times New Roman" panose="02020603050405020304" pitchFamily="18" charset="0"/>
                <a:cs typeface="Futura Medium" panose="020B0602020204020303" pitchFamily="34" charset="-79"/>
              </a:rPr>
              <a:t>Don’t be selfish…Be humble Phil 2: 3 – 5 </a:t>
            </a:r>
          </a:p>
        </p:txBody>
      </p:sp>
    </p:spTree>
    <p:extLst>
      <p:ext uri="{BB962C8B-B14F-4D97-AF65-F5344CB8AC3E}">
        <p14:creationId xmlns:p14="http://schemas.microsoft.com/office/powerpoint/2010/main" val="397639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80075AA-5211-40F5-43A5-CD6CB3F003C3}"/>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58C2E12-81CF-366F-B711-83593CAC1B3F}"/>
              </a:ext>
            </a:extLst>
          </p:cNvPr>
          <p:cNvSpPr>
            <a:spLocks noGrp="1"/>
          </p:cNvSpPr>
          <p:nvPr>
            <p:ph idx="1"/>
          </p:nvPr>
        </p:nvSpPr>
        <p:spPr>
          <a:xfrm>
            <a:off x="309538" y="437267"/>
            <a:ext cx="5013275" cy="2454300"/>
          </a:xfrm>
        </p:spPr>
        <p:txBody>
          <a:bodyPr>
            <a:noAutofit/>
          </a:bodyPr>
          <a:lstStyle/>
          <a:p>
            <a:pPr marL="0" marR="0" indent="0">
              <a:spcAft>
                <a:spcPts val="800"/>
              </a:spcAft>
              <a:buNone/>
            </a:pPr>
            <a:r>
              <a:rPr lang="en-US" sz="3600" kern="100" dirty="0">
                <a:effectLst/>
                <a:latin typeface="Futura Medium" panose="020B0602020204020303" pitchFamily="34" charset="-79"/>
                <a:ea typeface="Times New Roman" panose="02020603050405020304" pitchFamily="18" charset="0"/>
                <a:cs typeface="Futura Medium" panose="020B0602020204020303" pitchFamily="34" charset="-79"/>
              </a:rPr>
              <a:t>Humility is nothing but the disappearance of self in the vision that God is all. </a:t>
            </a:r>
            <a:r>
              <a:rPr lang="en-US" sz="2000" kern="100" dirty="0">
                <a:effectLst/>
                <a:latin typeface="Futura Medium" panose="020B0602020204020303" pitchFamily="34" charset="-79"/>
                <a:ea typeface="Times New Roman" panose="02020603050405020304" pitchFamily="18" charset="0"/>
                <a:cs typeface="Futura Medium" panose="020B0602020204020303" pitchFamily="34" charset="-79"/>
              </a:rPr>
              <a:t>Andrew Murray</a:t>
            </a:r>
          </a:p>
          <a:p>
            <a:pPr marL="0" marR="0" indent="0">
              <a:spcAft>
                <a:spcPts val="800"/>
              </a:spcAft>
              <a:buNone/>
            </a:pPr>
            <a:endParaRPr lang="en-US" sz="3600" kern="100" dirty="0">
              <a:latin typeface="Futura Medium" panose="020B0602020204020303" pitchFamily="34" charset="-79"/>
              <a:ea typeface="Times New Roman" panose="02020603050405020304" pitchFamily="18" charset="0"/>
              <a:cs typeface="Futura Medium" panose="020B0602020204020303" pitchFamily="34" charset="-79"/>
            </a:endParaRPr>
          </a:p>
          <a:p>
            <a:pPr marL="0" indent="0">
              <a:spcAft>
                <a:spcPts val="800"/>
              </a:spcAft>
              <a:buNone/>
            </a:pPr>
            <a:r>
              <a:rPr lang="en-US" sz="3600" dirty="0" err="1">
                <a:latin typeface="Futura Medium" panose="020B0602020204020303" pitchFamily="34" charset="-79"/>
                <a:cs typeface="Futura Medium" panose="020B0602020204020303" pitchFamily="34" charset="-79"/>
              </a:rPr>
              <a:t>Ödmjukhet</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är</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inget</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annat</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än</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att</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jaget</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försvinner</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i</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perspektivet</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att</a:t>
            </a:r>
            <a:r>
              <a:rPr lang="en-US" sz="3600" dirty="0">
                <a:latin typeface="Futura Medium" panose="020B0602020204020303" pitchFamily="34" charset="-79"/>
                <a:cs typeface="Futura Medium" panose="020B0602020204020303" pitchFamily="34" charset="-79"/>
              </a:rPr>
              <a:t> Gud </a:t>
            </a:r>
            <a:r>
              <a:rPr lang="en-US" sz="3600" dirty="0" err="1">
                <a:latin typeface="Futura Medium" panose="020B0602020204020303" pitchFamily="34" charset="-79"/>
                <a:cs typeface="Futura Medium" panose="020B0602020204020303" pitchFamily="34" charset="-79"/>
              </a:rPr>
              <a:t>är</a:t>
            </a:r>
            <a:r>
              <a:rPr lang="en-US" sz="3600" dirty="0">
                <a:latin typeface="Futura Medium" panose="020B0602020204020303" pitchFamily="34" charset="-79"/>
                <a:cs typeface="Futura Medium" panose="020B0602020204020303" pitchFamily="34" charset="-79"/>
              </a:rPr>
              <a:t> </a:t>
            </a:r>
            <a:r>
              <a:rPr lang="en-US" sz="3600" dirty="0" err="1">
                <a:latin typeface="Futura Medium" panose="020B0602020204020303" pitchFamily="34" charset="-79"/>
                <a:cs typeface="Futura Medium" panose="020B0602020204020303" pitchFamily="34" charset="-79"/>
              </a:rPr>
              <a:t>allt</a:t>
            </a:r>
            <a:r>
              <a:rPr lang="en-US" sz="3600" dirty="0">
                <a:latin typeface="Futura Medium" panose="020B0602020204020303" pitchFamily="34" charset="-79"/>
                <a:cs typeface="Futura Medium" panose="020B0602020204020303" pitchFamily="34" charset="-79"/>
              </a:rPr>
              <a:t>. </a:t>
            </a:r>
            <a:r>
              <a:rPr lang="en-US" sz="2000" dirty="0">
                <a:latin typeface="Futura Medium" panose="020B0602020204020303" pitchFamily="34" charset="-79"/>
                <a:cs typeface="Futura Medium" panose="020B0602020204020303" pitchFamily="34" charset="-79"/>
              </a:rPr>
              <a:t>Andrew Murray</a:t>
            </a:r>
            <a:endParaRPr lang="en-US" sz="2000" kern="100" dirty="0">
              <a:effectLst/>
              <a:latin typeface="Futura Medium" panose="020B0602020204020303" pitchFamily="34" charset="-79"/>
              <a:ea typeface="Times New Roman" panose="02020603050405020304" pitchFamily="18" charset="0"/>
              <a:cs typeface="Futura Medium" panose="020B0602020204020303" pitchFamily="34" charset="-79"/>
            </a:endParaRPr>
          </a:p>
        </p:txBody>
      </p:sp>
      <p:pic>
        <p:nvPicPr>
          <p:cNvPr id="8198" name="Picture 6" descr="Andrew Murray: Africa for Christ">
            <a:extLst>
              <a:ext uri="{FF2B5EF4-FFF2-40B4-BE49-F238E27FC236}">
                <a16:creationId xmlns:a16="http://schemas.microsoft.com/office/drawing/2014/main" id="{92FB79FD-21BA-B116-7873-C5B1F19AE14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3156" b="50000"/>
          <a:stretch/>
        </p:blipFill>
        <p:spPr bwMode="auto">
          <a:xfrm>
            <a:off x="6995152" y="1051169"/>
            <a:ext cx="5196849" cy="4755117"/>
          </a:xfrm>
          <a:prstGeom prst="rect">
            <a:avLst/>
          </a:prstGeom>
          <a:noFill/>
          <a:scene3d>
            <a:camera prst="orthographicFront">
              <a:rot lat="0" lon="11099999" rev="0"/>
            </a:camera>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926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E174630-1137-614E-51BD-6B6E6ADDFEB8}"/>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2571D79-8337-DBB5-4DEE-9CD81ABB0435}"/>
              </a:ext>
            </a:extLst>
          </p:cNvPr>
          <p:cNvSpPr>
            <a:spLocks noGrp="1"/>
          </p:cNvSpPr>
          <p:nvPr>
            <p:ph idx="1"/>
          </p:nvPr>
        </p:nvSpPr>
        <p:spPr>
          <a:xfrm>
            <a:off x="309538" y="437267"/>
            <a:ext cx="5013275" cy="2454300"/>
          </a:xfrm>
        </p:spPr>
        <p:txBody>
          <a:bodyPr>
            <a:noAutofit/>
          </a:bodyPr>
          <a:lstStyle/>
          <a:p>
            <a:pPr marL="0" marR="0" indent="0">
              <a:spcAft>
                <a:spcPts val="800"/>
              </a:spcAft>
              <a:buNone/>
            </a:pP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It was pride that changed angels into devils; it is humility that makes men as angels. </a:t>
            </a:r>
            <a:r>
              <a:rPr lang="en-US" sz="20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Saint Augustine</a:t>
            </a:r>
          </a:p>
          <a:p>
            <a:pPr marL="0" marR="0" indent="0">
              <a:spcAft>
                <a:spcPts val="800"/>
              </a:spcAft>
              <a:buNone/>
            </a:pPr>
            <a:endParaRPr lang="en-US" sz="2000" kern="100" dirty="0">
              <a:solidFill>
                <a:schemeClr val="tx1">
                  <a:alpha val="80000"/>
                </a:schemeClr>
              </a:solidFill>
              <a:latin typeface="Futura Medium" panose="020B0602020204020303" pitchFamily="34" charset="-79"/>
              <a:ea typeface="Times New Roman" panose="02020603050405020304" pitchFamily="18" charset="0"/>
              <a:cs typeface="Futura Medium" panose="020B0602020204020303" pitchFamily="34" charset="-79"/>
            </a:endParaRPr>
          </a:p>
          <a:p>
            <a:pPr marL="0" indent="0">
              <a:spcAft>
                <a:spcPts val="800"/>
              </a:spcAft>
              <a:buNone/>
            </a:pP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Det var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stolthet</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som</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förändrade</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änglar</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till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djävlar</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det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är</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ödmjukhet</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som</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gör</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människorna</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till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änglar</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20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Sankt Augustinus</a:t>
            </a:r>
          </a:p>
        </p:txBody>
      </p:sp>
      <p:pic>
        <p:nvPicPr>
          <p:cNvPr id="8196" name="Picture 4" descr="Saint Augustine Images – Browse 78,370 Stock Photos, Vectors, and Video |  Adobe Stock">
            <a:extLst>
              <a:ext uri="{FF2B5EF4-FFF2-40B4-BE49-F238E27FC236}">
                <a16:creationId xmlns:a16="http://schemas.microsoft.com/office/drawing/2014/main" id="{9C502675-5203-48BD-5775-2C6EF0CA17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7024" y="1664417"/>
            <a:ext cx="5525019" cy="3676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0018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253313-78CE-4D2C-ED1E-6B061928D463}"/>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7B6308F4-8A52-E7F7-010A-7BBC49CBE0AD}"/>
              </a:ext>
            </a:extLst>
          </p:cNvPr>
          <p:cNvSpPr>
            <a:spLocks noGrp="1"/>
          </p:cNvSpPr>
          <p:nvPr>
            <p:ph idx="1"/>
          </p:nvPr>
        </p:nvSpPr>
        <p:spPr>
          <a:xfrm>
            <a:off x="619076" y="437267"/>
            <a:ext cx="4394200" cy="2454300"/>
          </a:xfrm>
        </p:spPr>
        <p:txBody>
          <a:bodyPr>
            <a:noAutofit/>
          </a:bodyPr>
          <a:lstStyle/>
          <a:p>
            <a:pPr marL="0" marR="0" indent="0">
              <a:spcAft>
                <a:spcPts val="800"/>
              </a:spcAft>
              <a:buNone/>
            </a:pP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Humility is not thinking less of yourself, it’s thinking of yourself less. </a:t>
            </a:r>
            <a:r>
              <a:rPr lang="en-US" sz="20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C.S. Lewis </a:t>
            </a:r>
          </a:p>
          <a:p>
            <a:pPr marL="0" marR="0" indent="0">
              <a:spcAft>
                <a:spcPts val="800"/>
              </a:spcAft>
              <a:buNone/>
            </a:pPr>
            <a:endParaRPr lang="en-US" sz="3600" kern="100" dirty="0">
              <a:solidFill>
                <a:schemeClr val="tx1">
                  <a:alpha val="80000"/>
                </a:schemeClr>
              </a:solidFill>
              <a:latin typeface="Futura Medium" panose="020B0602020204020303" pitchFamily="34" charset="-79"/>
              <a:ea typeface="Times New Roman" panose="02020603050405020304" pitchFamily="18" charset="0"/>
              <a:cs typeface="Futura Medium" panose="020B0602020204020303" pitchFamily="34" charset="-79"/>
            </a:endParaRPr>
          </a:p>
          <a:p>
            <a:pPr marL="0" indent="0">
              <a:spcAft>
                <a:spcPts val="800"/>
              </a:spcAft>
              <a:buNone/>
            </a:pP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Ödmjukhet</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är</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inte</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att</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tänka</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mindre</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om sig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själv</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det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är</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att</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tänka</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mindre</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på</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sig </a:t>
            </a:r>
            <a:r>
              <a:rPr lang="en-US" sz="3600" kern="100" dirty="0" err="1">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själv</a:t>
            </a:r>
            <a:r>
              <a:rPr lang="en-US" sz="36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2000" kern="100" dirty="0">
                <a:solidFill>
                  <a:schemeClr val="tx1">
                    <a:alpha val="80000"/>
                  </a:schemeClr>
                </a:solidFill>
                <a:effectLst/>
                <a:latin typeface="Futura Medium" panose="020B0602020204020303" pitchFamily="34" charset="-79"/>
                <a:ea typeface="Times New Roman" panose="02020603050405020304" pitchFamily="18" charset="0"/>
                <a:cs typeface="Futura Medium" panose="020B0602020204020303" pitchFamily="34" charset="-79"/>
              </a:rPr>
              <a:t>C.S. Lewis </a:t>
            </a:r>
          </a:p>
        </p:txBody>
      </p:sp>
      <p:pic>
        <p:nvPicPr>
          <p:cNvPr id="8194" name="Picture 2" descr="C. S. Lewis - Wikipedia">
            <a:extLst>
              <a:ext uri="{FF2B5EF4-FFF2-40B4-BE49-F238E27FC236}">
                <a16:creationId xmlns:a16="http://schemas.microsoft.com/office/drawing/2014/main" id="{FA5B881A-96BA-5DE8-AE10-0267033CDB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4476" y="794481"/>
            <a:ext cx="3498759" cy="5051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2224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517F56F-FFB6-53B4-177F-9F8A4AE122E3}"/>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AB980C3A-9DC7-F837-6D4E-6D64C94B027E}"/>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0D8ADA3D-A0A1-F409-D035-0F9CEE41B019}"/>
              </a:ext>
            </a:extLst>
          </p:cNvPr>
          <p:cNvSpPr>
            <a:spLocks noGrp="1"/>
          </p:cNvSpPr>
          <p:nvPr>
            <p:ph idx="1"/>
          </p:nvPr>
        </p:nvSpPr>
        <p:spPr>
          <a:xfrm>
            <a:off x="505694" y="1327539"/>
            <a:ext cx="11249891" cy="4503636"/>
          </a:xfrm>
        </p:spPr>
        <p:txBody>
          <a:bodyPr>
            <a:normAutofit/>
          </a:bodyPr>
          <a:lstStyle/>
          <a:p>
            <a:pPr marL="0" marR="0" indent="0">
              <a:lnSpc>
                <a:spcPct val="115000"/>
              </a:lnSpc>
              <a:spcAft>
                <a:spcPts val="800"/>
              </a:spcAft>
              <a:buNone/>
            </a:pPr>
            <a:r>
              <a:rPr lang="en-US" sz="2600" i="1" kern="100" dirty="0">
                <a:latin typeface="Arial" panose="020B0604020202020204" pitchFamily="34" charset="0"/>
                <a:ea typeface="Times New Roman" panose="02020603050405020304" pitchFamily="18" charset="0"/>
                <a:cs typeface="Arial" panose="020B0604020202020204" pitchFamily="34" charset="0"/>
              </a:rPr>
              <a:t>Phil 2: 3 – 4 Do nothing out of selfish ambition or vain conceit. Rather, in humility value others above yourselves, 4 not looking to your own interests but each of you to the interests of the others. </a:t>
            </a:r>
          </a:p>
          <a:p>
            <a:pPr marL="0" marR="0" indent="0">
              <a:lnSpc>
                <a:spcPct val="115000"/>
              </a:lnSpc>
              <a:spcAft>
                <a:spcPts val="800"/>
              </a:spcAft>
              <a:buNone/>
            </a:pPr>
            <a:endParaRPr lang="en-US" sz="2600" i="1" kern="100" dirty="0">
              <a:latin typeface="Arial" panose="020B0604020202020204" pitchFamily="34" charset="0"/>
              <a:ea typeface="Times New Roman" panose="02020603050405020304" pitchFamily="18" charset="0"/>
              <a:cs typeface="Arial" panose="020B0604020202020204" pitchFamily="34" charset="0"/>
            </a:endParaRPr>
          </a:p>
          <a:p>
            <a:pPr marL="0" marR="0" indent="0">
              <a:lnSpc>
                <a:spcPct val="115000"/>
              </a:lnSpc>
              <a:spcAft>
                <a:spcPts val="800"/>
              </a:spcAft>
              <a:buNone/>
            </a:pPr>
            <a:r>
              <a:rPr lang="en-US" sz="2600" i="1" kern="100" dirty="0" err="1">
                <a:latin typeface="Arial" panose="020B0604020202020204" pitchFamily="34" charset="0"/>
                <a:ea typeface="Times New Roman" panose="02020603050405020304" pitchFamily="18" charset="0"/>
                <a:cs typeface="Arial" panose="020B0604020202020204" pitchFamily="34" charset="0"/>
              </a:rPr>
              <a:t>Filipperbrevet</a:t>
            </a:r>
            <a:r>
              <a:rPr lang="en-US" sz="2600" i="1" kern="100" dirty="0">
                <a:latin typeface="Arial" panose="020B0604020202020204" pitchFamily="34" charset="0"/>
                <a:ea typeface="Times New Roman" panose="02020603050405020304" pitchFamily="18" charset="0"/>
                <a:cs typeface="Arial" panose="020B0604020202020204" pitchFamily="34" charset="0"/>
              </a:rPr>
              <a:t> 2: 3 – 4 </a:t>
            </a:r>
            <a:r>
              <a:rPr lang="en-US" sz="2600" i="1" kern="100" dirty="0" err="1">
                <a:latin typeface="Arial" panose="020B0604020202020204" pitchFamily="34" charset="0"/>
                <a:ea typeface="Times New Roman" panose="02020603050405020304" pitchFamily="18" charset="0"/>
                <a:cs typeface="Arial" panose="020B0604020202020204" pitchFamily="34" charset="0"/>
              </a:rPr>
              <a:t>Sök</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inte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konflikt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eller</a:t>
            </a:r>
            <a:r>
              <a:rPr lang="en-US" sz="2600" i="1" kern="100" dirty="0">
                <a:latin typeface="Arial" panose="020B0604020202020204" pitchFamily="34" charset="0"/>
                <a:ea typeface="Times New Roman" panose="02020603050405020304" pitchFamily="18" charset="0"/>
                <a:cs typeface="Arial" panose="020B0604020202020204" pitchFamily="34" charset="0"/>
              </a:rPr>
              <a:t> tom </a:t>
            </a:r>
            <a:r>
              <a:rPr lang="en-US" sz="2600" i="1" kern="100" dirty="0" err="1">
                <a:latin typeface="Arial" panose="020B0604020202020204" pitchFamily="34" charset="0"/>
                <a:ea typeface="Times New Roman" panose="02020603050405020304" pitchFamily="18" charset="0"/>
                <a:cs typeface="Arial" panose="020B0604020202020204" pitchFamily="34" charset="0"/>
              </a:rPr>
              <a:t>ära</a:t>
            </a:r>
            <a:r>
              <a:rPr lang="en-US" sz="2600" i="1" kern="100" dirty="0">
                <a:latin typeface="Arial" panose="020B0604020202020204" pitchFamily="34" charset="0"/>
                <a:ea typeface="Times New Roman" panose="02020603050405020304" pitchFamily="18" charset="0"/>
                <a:cs typeface="Arial" panose="020B0604020202020204" pitchFamily="34" charset="0"/>
              </a:rPr>
              <a:t>. Var </a:t>
            </a:r>
            <a:r>
              <a:rPr lang="en-US" sz="2600" i="1" kern="100" dirty="0" err="1">
                <a:latin typeface="Arial" panose="020B0604020202020204" pitchFamily="34" charset="0"/>
                <a:ea typeface="Times New Roman" panose="02020603050405020304" pitchFamily="18" charset="0"/>
                <a:cs typeface="Arial" panose="020B0604020202020204" pitchFamily="34" charset="0"/>
              </a:rPr>
              <a:t>i</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stället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ödmjuka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sätt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andra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högre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än</a:t>
            </a:r>
            <a:r>
              <a:rPr lang="en-US" sz="2600" i="1" kern="100" dirty="0">
                <a:latin typeface="Arial" panose="020B0604020202020204" pitchFamily="34" charset="0"/>
                <a:ea typeface="Times New Roman" panose="02020603050405020304" pitchFamily="18" charset="0"/>
                <a:cs typeface="Arial" panose="020B0604020202020204" pitchFamily="34" charset="0"/>
              </a:rPr>
              <a:t> er </a:t>
            </a:r>
            <a:r>
              <a:rPr lang="en-US" sz="2600" i="1" kern="100" dirty="0" err="1">
                <a:latin typeface="Arial" panose="020B0604020202020204" pitchFamily="34" charset="0"/>
                <a:ea typeface="Times New Roman" panose="02020603050405020304" pitchFamily="18" charset="0"/>
                <a:cs typeface="Arial" panose="020B0604020202020204" pitchFamily="34" charset="0"/>
              </a:rPr>
              <a:t>själva</a:t>
            </a:r>
            <a:r>
              <a:rPr lang="en-US" sz="2600" i="1" kern="100" dirty="0">
                <a:latin typeface="Arial" panose="020B0604020202020204" pitchFamily="34" charset="0"/>
                <a:ea typeface="Times New Roman" panose="02020603050405020304" pitchFamily="18" charset="0"/>
                <a:cs typeface="Arial" panose="020B0604020202020204" pitchFamily="34" charset="0"/>
              </a:rPr>
              <a:t>. 4  Se </a:t>
            </a:r>
            <a:r>
              <a:rPr lang="en-US" sz="2600" i="1" kern="100" dirty="0" err="1">
                <a:latin typeface="Arial" panose="020B0604020202020204" pitchFamily="34" charset="0"/>
                <a:ea typeface="Times New Roman" panose="02020603050405020304" pitchFamily="18" charset="0"/>
                <a:cs typeface="Arial" panose="020B0604020202020204" pitchFamily="34" charset="0"/>
              </a:rPr>
              <a:t>inte</a:t>
            </a:r>
            <a:r>
              <a:rPr lang="en-US" sz="2600" i="1" kern="100" dirty="0">
                <a:latin typeface="Arial" panose="020B0604020202020204" pitchFamily="34" charset="0"/>
                <a:ea typeface="Times New Roman" panose="02020603050405020304" pitchFamily="18" charset="0"/>
                <a:cs typeface="Arial" panose="020B0604020202020204" pitchFamily="34" charset="0"/>
              </a:rPr>
              <a:t> till </a:t>
            </a:r>
            <a:r>
              <a:rPr lang="en-US" sz="2600" i="1" kern="100" dirty="0" err="1">
                <a:latin typeface="Arial" panose="020B0604020202020204" pitchFamily="34" charset="0"/>
                <a:ea typeface="Times New Roman" panose="02020603050405020304" pitchFamily="18" charset="0"/>
                <a:cs typeface="Arial" panose="020B0604020202020204" pitchFamily="34" charset="0"/>
              </a:rPr>
              <a:t>ert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eget</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bästa</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utan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också</a:t>
            </a:r>
            <a:r>
              <a:rPr lang="en-US" sz="2600" i="1" kern="100" dirty="0">
                <a:latin typeface="Arial" panose="020B0604020202020204" pitchFamily="34" charset="0"/>
                <a:ea typeface="Times New Roman" panose="02020603050405020304" pitchFamily="18" charset="0"/>
                <a:cs typeface="Arial" panose="020B0604020202020204" pitchFamily="34" charset="0"/>
              </a:rPr>
              <a:t> till </a:t>
            </a:r>
            <a:r>
              <a:rPr lang="en-US" sz="2600" i="1" kern="100" dirty="0" err="1">
                <a:latin typeface="Arial" panose="020B0604020202020204" pitchFamily="34" charset="0"/>
                <a:ea typeface="Times New Roman" panose="02020603050405020304" pitchFamily="18" charset="0"/>
                <a:cs typeface="Arial" panose="020B0604020202020204" pitchFamily="34" charset="0"/>
              </a:rPr>
              <a:t>andras</a:t>
            </a:r>
            <a:r>
              <a:rPr lang="en-US" sz="2600" i="1" kern="100" dirty="0">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2785740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793D27B-6F95-D1C6-FCBD-77594D8F48C4}"/>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12DD18B2-C564-1A20-B499-6F2804A6B5DE}"/>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CAEA810D-1BE8-E7CE-343B-260438A3ECF6}"/>
              </a:ext>
            </a:extLst>
          </p:cNvPr>
          <p:cNvSpPr>
            <a:spLocks noGrp="1"/>
          </p:cNvSpPr>
          <p:nvPr>
            <p:ph idx="1"/>
          </p:nvPr>
        </p:nvSpPr>
        <p:spPr>
          <a:xfrm>
            <a:off x="505694" y="622644"/>
            <a:ext cx="11249891" cy="5576341"/>
          </a:xfrm>
        </p:spPr>
        <p:txBody>
          <a:bodyPr>
            <a:normAutofit/>
          </a:bodyPr>
          <a:lstStyle/>
          <a:p>
            <a:pPr marL="0" indent="0">
              <a:lnSpc>
                <a:spcPct val="115000"/>
              </a:lnSpc>
              <a:spcAft>
                <a:spcPts val="800"/>
              </a:spcAft>
              <a:buNone/>
            </a:pPr>
            <a:r>
              <a:rPr lang="en-US" sz="2600" i="1" kern="100" dirty="0">
                <a:latin typeface="Arial" panose="020B0604020202020204" pitchFamily="34" charset="0"/>
                <a:ea typeface="Times New Roman" panose="02020603050405020304" pitchFamily="18" charset="0"/>
                <a:cs typeface="Arial" panose="020B0604020202020204" pitchFamily="34" charset="0"/>
              </a:rPr>
              <a:t>Phil. 2:5–8 “Have this mind among yourselves which is yours in Christ Jesus, who, though he was in the form of God, did not count equality with God a thing to be grasped, but made himself nothing, taking the form of a servant, being born in the likeness of men. And being found in human form, he humbled himself by becoming obedient to the point of death, even death on a cross.”</a:t>
            </a:r>
          </a:p>
          <a:p>
            <a:pPr marL="0" marR="0" indent="0">
              <a:lnSpc>
                <a:spcPct val="115000"/>
              </a:lnSpc>
              <a:spcAft>
                <a:spcPts val="800"/>
              </a:spcAft>
              <a:buNone/>
            </a:pPr>
            <a:r>
              <a:rPr lang="en-US" sz="2600" i="1" kern="100" dirty="0" err="1">
                <a:latin typeface="Arial" panose="020B0604020202020204" pitchFamily="34" charset="0"/>
                <a:ea typeface="Times New Roman" panose="02020603050405020304" pitchFamily="18" charset="0"/>
                <a:cs typeface="Arial" panose="020B0604020202020204" pitchFamily="34" charset="0"/>
              </a:rPr>
              <a:t>Filipperbrevet</a:t>
            </a:r>
            <a:r>
              <a:rPr lang="en-US" sz="2600" i="1" kern="100" dirty="0">
                <a:latin typeface="Arial" panose="020B0604020202020204" pitchFamily="34" charset="0"/>
                <a:ea typeface="Times New Roman" panose="02020603050405020304" pitchFamily="18" charset="0"/>
                <a:cs typeface="Arial" panose="020B0604020202020204" pitchFamily="34" charset="0"/>
              </a:rPr>
              <a:t> 2:5-8 Var </a:t>
            </a:r>
            <a:r>
              <a:rPr lang="en-US" sz="2600" i="1" kern="100" dirty="0" err="1">
                <a:latin typeface="Arial" panose="020B0604020202020204" pitchFamily="34" charset="0"/>
                <a:ea typeface="Times New Roman" panose="02020603050405020304" pitchFamily="18" charset="0"/>
                <a:cs typeface="Arial" panose="020B0604020202020204" pitchFamily="34" charset="0"/>
              </a:rPr>
              <a:t>så</a:t>
            </a:r>
            <a:r>
              <a:rPr lang="en-US" sz="2600" i="1" kern="100" dirty="0">
                <a:latin typeface="Arial" panose="020B0604020202020204" pitchFamily="34" charset="0"/>
                <a:ea typeface="Times New Roman" panose="02020603050405020304" pitchFamily="18" charset="0"/>
                <a:cs typeface="Arial" panose="020B0604020202020204" pitchFamily="34" charset="0"/>
              </a:rPr>
              <a:t> till </a:t>
            </a:r>
            <a:r>
              <a:rPr lang="en-US" sz="2600" i="1" kern="100" dirty="0" err="1">
                <a:latin typeface="Arial" panose="020B0604020202020204" pitchFamily="34" charset="0"/>
                <a:ea typeface="Times New Roman" panose="02020603050405020304" pitchFamily="18" charset="0"/>
                <a:cs typeface="Arial" panose="020B0604020202020204" pitchFamily="34" charset="0"/>
              </a:rPr>
              <a:t>sinnes</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som</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Kristus</a:t>
            </a:r>
            <a:r>
              <a:rPr lang="en-US" sz="2600" i="1" kern="100" dirty="0">
                <a:latin typeface="Arial" panose="020B0604020202020204" pitchFamily="34" charset="0"/>
                <a:ea typeface="Times New Roman" panose="02020603050405020304" pitchFamily="18" charset="0"/>
                <a:cs typeface="Arial" panose="020B0604020202020204" pitchFamily="34" charset="0"/>
              </a:rPr>
              <a:t> Jesus var 6  Han var till </a:t>
            </a:r>
            <a:r>
              <a:rPr lang="en-US" sz="2600" i="1" kern="100" dirty="0" err="1">
                <a:latin typeface="Arial" panose="020B0604020202020204" pitchFamily="34" charset="0"/>
                <a:ea typeface="Times New Roman" panose="02020603050405020304" pitchFamily="18" charset="0"/>
                <a:cs typeface="Arial" panose="020B0604020202020204" pitchFamily="34" charset="0"/>
              </a:rPr>
              <a:t>i</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Guds</a:t>
            </a:r>
            <a:r>
              <a:rPr lang="en-US" sz="2600" i="1" kern="100" dirty="0">
                <a:latin typeface="Arial" panose="020B0604020202020204" pitchFamily="34" charset="0"/>
                <a:ea typeface="Times New Roman" panose="02020603050405020304" pitchFamily="18" charset="0"/>
                <a:cs typeface="Arial" panose="020B0604020202020204" pitchFamily="34" charset="0"/>
              </a:rPr>
              <a:t> gestalt men </a:t>
            </a:r>
            <a:r>
              <a:rPr lang="en-US" sz="2600" i="1" kern="100" dirty="0" err="1">
                <a:latin typeface="Arial" panose="020B0604020202020204" pitchFamily="34" charset="0"/>
                <a:ea typeface="Times New Roman" panose="02020603050405020304" pitchFamily="18" charset="0"/>
                <a:cs typeface="Arial" panose="020B0604020202020204" pitchFamily="34" charset="0"/>
              </a:rPr>
              <a:t>räknade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inte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jämlikheten</a:t>
            </a:r>
            <a:r>
              <a:rPr lang="en-US" sz="2600" i="1" kern="100" dirty="0">
                <a:latin typeface="Arial" panose="020B0604020202020204" pitchFamily="34" charset="0"/>
                <a:ea typeface="Times New Roman" panose="02020603050405020304" pitchFamily="18" charset="0"/>
                <a:cs typeface="Arial" panose="020B0604020202020204" pitchFamily="34" charset="0"/>
              </a:rPr>
              <a:t> med Gud </a:t>
            </a:r>
            <a:r>
              <a:rPr lang="en-US" sz="2600" i="1" kern="100" dirty="0" err="1">
                <a:latin typeface="Arial" panose="020B0604020202020204" pitchFamily="34" charset="0"/>
                <a:ea typeface="Times New Roman" panose="02020603050405020304" pitchFamily="18" charset="0"/>
                <a:cs typeface="Arial" panose="020B0604020202020204" pitchFamily="34" charset="0"/>
              </a:rPr>
              <a:t>som</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segerbyte</a:t>
            </a:r>
            <a:r>
              <a:rPr lang="en-US" sz="2600" i="1" kern="100" dirty="0">
                <a:latin typeface="Arial" panose="020B0604020202020204" pitchFamily="34" charset="0"/>
                <a:ea typeface="Times New Roman" panose="02020603050405020304" pitchFamily="18" charset="0"/>
                <a:cs typeface="Arial" panose="020B0604020202020204" pitchFamily="34" charset="0"/>
              </a:rPr>
              <a:t>, 7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utan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utgav</a:t>
            </a:r>
            <a:r>
              <a:rPr lang="en-US" sz="2600" i="1" kern="100" dirty="0">
                <a:latin typeface="Arial" panose="020B0604020202020204" pitchFamily="34" charset="0"/>
                <a:ea typeface="Times New Roman" panose="02020603050405020304" pitchFamily="18" charset="0"/>
                <a:cs typeface="Arial" panose="020B0604020202020204" pitchFamily="34" charset="0"/>
              </a:rPr>
              <a:t> sig </a:t>
            </a:r>
            <a:r>
              <a:rPr lang="en-US" sz="2600" i="1" kern="100" dirty="0" err="1">
                <a:latin typeface="Arial" panose="020B0604020202020204" pitchFamily="34" charset="0"/>
                <a:ea typeface="Times New Roman" panose="02020603050405020304" pitchFamily="18" charset="0"/>
                <a:cs typeface="Arial" panose="020B0604020202020204" pitchFamily="34" charset="0"/>
              </a:rPr>
              <a:t>själv</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tog </a:t>
            </a:r>
            <a:r>
              <a:rPr lang="en-US" sz="2600" i="1" kern="100" dirty="0" err="1">
                <a:latin typeface="Arial" panose="020B0604020202020204" pitchFamily="34" charset="0"/>
                <a:ea typeface="Times New Roman" panose="02020603050405020304" pitchFamily="18" charset="0"/>
                <a:cs typeface="Arial" panose="020B0604020202020204" pitchFamily="34" charset="0"/>
              </a:rPr>
              <a:t>en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tjänares</a:t>
            </a:r>
            <a:r>
              <a:rPr lang="en-US" sz="2600" i="1" kern="100" dirty="0">
                <a:latin typeface="Arial" panose="020B0604020202020204" pitchFamily="34" charset="0"/>
                <a:ea typeface="Times New Roman" panose="02020603050405020304" pitchFamily="18" charset="0"/>
                <a:cs typeface="Arial" panose="020B0604020202020204" pitchFamily="34" charset="0"/>
              </a:rPr>
              <a:t> gestalt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blev</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människan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lik</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När</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han</a:t>
            </a:r>
            <a:r>
              <a:rPr lang="en-US" sz="2600" i="1" kern="100" dirty="0">
                <a:latin typeface="Arial" panose="020B0604020202020204" pitchFamily="34" charset="0"/>
                <a:ea typeface="Times New Roman" panose="02020603050405020304" pitchFamily="18" charset="0"/>
                <a:cs typeface="Arial" panose="020B0604020202020204" pitchFamily="34" charset="0"/>
              </a:rPr>
              <a:t> till det </a:t>
            </a:r>
            <a:r>
              <a:rPr lang="en-US" sz="2600" i="1" kern="100" dirty="0" err="1">
                <a:latin typeface="Arial" panose="020B0604020202020204" pitchFamily="34" charset="0"/>
                <a:ea typeface="Times New Roman" panose="02020603050405020304" pitchFamily="18" charset="0"/>
                <a:cs typeface="Arial" panose="020B0604020202020204" pitchFamily="34" charset="0"/>
              </a:rPr>
              <a:t>yttre</a:t>
            </a:r>
            <a:r>
              <a:rPr lang="en-US" sz="2600" i="1" kern="100" dirty="0">
                <a:latin typeface="Arial" panose="020B0604020202020204" pitchFamily="34" charset="0"/>
                <a:ea typeface="Times New Roman" panose="02020603050405020304" pitchFamily="18" charset="0"/>
                <a:cs typeface="Arial" panose="020B0604020202020204" pitchFamily="34" charset="0"/>
              </a:rPr>
              <a:t> hade blivit </a:t>
            </a:r>
            <a:r>
              <a:rPr lang="en-US" sz="2600" i="1" kern="100" dirty="0" err="1">
                <a:latin typeface="Arial" panose="020B0604020202020204" pitchFamily="34" charset="0"/>
                <a:ea typeface="Times New Roman" panose="02020603050405020304" pitchFamily="18" charset="0"/>
                <a:cs typeface="Arial" panose="020B0604020202020204" pitchFamily="34" charset="0"/>
              </a:rPr>
              <a:t>som</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en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människa</a:t>
            </a:r>
            <a:r>
              <a:rPr lang="en-US" sz="2600" i="1" kern="100" dirty="0">
                <a:latin typeface="Arial" panose="020B0604020202020204" pitchFamily="34" charset="0"/>
                <a:ea typeface="Times New Roman" panose="02020603050405020304" pitchFamily="18" charset="0"/>
                <a:cs typeface="Arial" panose="020B0604020202020204" pitchFamily="34" charset="0"/>
              </a:rPr>
              <a:t>, 8  </a:t>
            </a:r>
            <a:r>
              <a:rPr lang="en-US" sz="2600" i="1" kern="100" dirty="0" err="1">
                <a:latin typeface="Arial" panose="020B0604020202020204" pitchFamily="34" charset="0"/>
                <a:ea typeface="Times New Roman" panose="02020603050405020304" pitchFamily="18" charset="0"/>
                <a:cs typeface="Arial" panose="020B0604020202020204" pitchFamily="34" charset="0"/>
              </a:rPr>
              <a:t>ödmjukade</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han</a:t>
            </a:r>
            <a:r>
              <a:rPr lang="en-US" sz="2600" i="1" kern="100" dirty="0">
                <a:latin typeface="Arial" panose="020B0604020202020204" pitchFamily="34" charset="0"/>
                <a:ea typeface="Times New Roman" panose="02020603050405020304" pitchFamily="18" charset="0"/>
                <a:cs typeface="Arial" panose="020B0604020202020204" pitchFamily="34" charset="0"/>
              </a:rPr>
              <a:t> sig  </a:t>
            </a:r>
            <a:r>
              <a:rPr lang="en-US" sz="2600" i="1" kern="100" dirty="0" err="1">
                <a:latin typeface="Arial" panose="020B0604020202020204" pitchFamily="34" charset="0"/>
                <a:ea typeface="Times New Roman" panose="02020603050405020304" pitchFamily="18" charset="0"/>
                <a:cs typeface="Arial" panose="020B0604020202020204" pitchFamily="34" charset="0"/>
              </a:rPr>
              <a:t>och</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blev</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lydig</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ända</a:t>
            </a:r>
            <a:r>
              <a:rPr lang="en-US" sz="2600" i="1" kern="100" dirty="0">
                <a:latin typeface="Arial" panose="020B0604020202020204" pitchFamily="34" charset="0"/>
                <a:ea typeface="Times New Roman" panose="02020603050405020304" pitchFamily="18" charset="0"/>
                <a:cs typeface="Arial" panose="020B0604020202020204" pitchFamily="34" charset="0"/>
              </a:rPr>
              <a:t> till </a:t>
            </a:r>
            <a:r>
              <a:rPr lang="en-US" sz="2600" i="1" kern="100" dirty="0" err="1">
                <a:latin typeface="Arial" panose="020B0604020202020204" pitchFamily="34" charset="0"/>
                <a:ea typeface="Times New Roman" panose="02020603050405020304" pitchFamily="18" charset="0"/>
                <a:cs typeface="Arial" panose="020B0604020202020204" pitchFamily="34" charset="0"/>
              </a:rPr>
              <a:t>döden</a:t>
            </a:r>
            <a:r>
              <a:rPr lang="en-US" sz="2600" i="1" kern="100" dirty="0">
                <a:latin typeface="Arial" panose="020B0604020202020204" pitchFamily="34" charset="0"/>
                <a:ea typeface="Times New Roman" panose="02020603050405020304" pitchFamily="18" charset="0"/>
                <a:cs typeface="Arial" panose="020B0604020202020204" pitchFamily="34" charset="0"/>
              </a:rPr>
              <a:t> – </a:t>
            </a:r>
            <a:r>
              <a:rPr lang="en-US" sz="2600" i="1" kern="100" dirty="0" err="1">
                <a:latin typeface="Arial" panose="020B0604020202020204" pitchFamily="34" charset="0"/>
                <a:ea typeface="Times New Roman" panose="02020603050405020304" pitchFamily="18" charset="0"/>
                <a:cs typeface="Arial" panose="020B0604020202020204" pitchFamily="34" charset="0"/>
              </a:rPr>
              <a:t>döden</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på</a:t>
            </a:r>
            <a:r>
              <a:rPr lang="en-US" sz="2600" i="1" kern="100" dirty="0">
                <a:latin typeface="Arial" panose="020B0604020202020204" pitchFamily="34" charset="0"/>
                <a:ea typeface="Times New Roman" panose="02020603050405020304" pitchFamily="18" charset="0"/>
                <a:cs typeface="Arial" panose="020B0604020202020204" pitchFamily="34" charset="0"/>
              </a:rPr>
              <a:t> </a:t>
            </a:r>
            <a:r>
              <a:rPr lang="en-US" sz="2600" i="1" kern="100" dirty="0" err="1">
                <a:latin typeface="Arial" panose="020B0604020202020204" pitchFamily="34" charset="0"/>
                <a:ea typeface="Times New Roman" panose="02020603050405020304" pitchFamily="18" charset="0"/>
                <a:cs typeface="Arial" panose="020B0604020202020204" pitchFamily="34" charset="0"/>
              </a:rPr>
              <a:t>korset</a:t>
            </a:r>
            <a:r>
              <a:rPr lang="en-US" sz="2600" i="1" kern="100" dirty="0">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59805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B2A3E1E-799C-A4F1-7B5D-D0010BC060DB}"/>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4F3B1EDB-DDE9-9B26-712A-FA64D9D898F1}"/>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538C3F67-1324-5E69-82BE-29409F99D1DB}"/>
              </a:ext>
            </a:extLst>
          </p:cNvPr>
          <p:cNvSpPr>
            <a:spLocks noGrp="1"/>
          </p:cNvSpPr>
          <p:nvPr>
            <p:ph idx="1"/>
          </p:nvPr>
        </p:nvSpPr>
        <p:spPr>
          <a:xfrm>
            <a:off x="505694" y="622644"/>
            <a:ext cx="11249891" cy="5576341"/>
          </a:xfrm>
        </p:spPr>
        <p:txBody>
          <a:bodyPr>
            <a:normAutofit/>
          </a:bodyPr>
          <a:lstStyle/>
          <a:p>
            <a:pPr marL="0" marR="0" indent="0">
              <a:buNone/>
            </a:pPr>
            <a:r>
              <a:rPr lang="en-US" dirty="0">
                <a:effectLst/>
                <a:latin typeface="Arial" panose="020B0604020202020204" pitchFamily="34" charset="0"/>
                <a:ea typeface="Times New Roman" panose="02020603050405020304" pitchFamily="18" charset="0"/>
              </a:rPr>
              <a:t>Acts 20: 17 – 18  </a:t>
            </a:r>
            <a:r>
              <a:rPr lang="en-US" i="1" dirty="0">
                <a:effectLst/>
                <a:latin typeface="Arial" panose="020B0604020202020204" pitchFamily="34" charset="0"/>
                <a:ea typeface="Times New Roman" panose="02020603050405020304" pitchFamily="18" charset="0"/>
              </a:rPr>
              <a:t>From Miletus, Paul sent to Ephesus for the elders of the church. </a:t>
            </a:r>
            <a:r>
              <a:rPr lang="en-US" i="1" baseline="30000" dirty="0">
                <a:effectLst/>
                <a:latin typeface="Arial" panose="020B0604020202020204" pitchFamily="34" charset="0"/>
                <a:ea typeface="Times New Roman" panose="02020603050405020304" pitchFamily="18" charset="0"/>
              </a:rPr>
              <a:t>18 </a:t>
            </a:r>
            <a:r>
              <a:rPr lang="en-US" i="1" dirty="0">
                <a:effectLst/>
                <a:latin typeface="Arial" panose="020B0604020202020204" pitchFamily="34" charset="0"/>
                <a:ea typeface="Times New Roman" panose="02020603050405020304" pitchFamily="18" charset="0"/>
              </a:rPr>
              <a:t>When they arrived, he said to them: “You know how I lived the whole time I was with you, from the first day I came into the province of Asia. </a:t>
            </a:r>
          </a:p>
          <a:p>
            <a:pPr marL="0" marR="0" indent="0">
              <a:buNone/>
            </a:pPr>
            <a:endParaRPr lang="en-US" i="1" dirty="0">
              <a:latin typeface="Arial" panose="020B0604020202020204" pitchFamily="34" charset="0"/>
              <a:ea typeface="Times New Roman" panose="02020603050405020304" pitchFamily="18" charset="0"/>
            </a:endParaRPr>
          </a:p>
          <a:p>
            <a:pPr marL="0" indent="0">
              <a:buNone/>
            </a:pPr>
            <a:r>
              <a:rPr lang="en-US" i="1" dirty="0" err="1">
                <a:effectLst/>
                <a:latin typeface="Arial" panose="020B0604020202020204" pitchFamily="34" charset="0"/>
                <a:ea typeface="Times New Roman" panose="02020603050405020304" pitchFamily="18" charset="0"/>
              </a:rPr>
              <a:t>Apostlagärningarna</a:t>
            </a:r>
            <a:r>
              <a:rPr lang="en-US" i="1" dirty="0">
                <a:effectLst/>
                <a:latin typeface="Arial" panose="020B0604020202020204" pitchFamily="34" charset="0"/>
                <a:ea typeface="Times New Roman" panose="02020603050405020304" pitchFamily="18" charset="0"/>
              </a:rPr>
              <a:t> 20: 17 – 18  </a:t>
            </a:r>
            <a:r>
              <a:rPr lang="en-US" i="1" dirty="0" err="1">
                <a:effectLst/>
                <a:latin typeface="Arial" panose="020B0604020202020204" pitchFamily="34" charset="0"/>
                <a:ea typeface="Times New Roman" panose="02020603050405020304" pitchFamily="18" charset="0"/>
              </a:rPr>
              <a:t>Från</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Miletos</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skickade</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han</a:t>
            </a:r>
            <a:r>
              <a:rPr lang="en-US" i="1" dirty="0">
                <a:effectLst/>
                <a:latin typeface="Arial" panose="020B0604020202020204" pitchFamily="34" charset="0"/>
                <a:ea typeface="Times New Roman" panose="02020603050405020304" pitchFamily="18" charset="0"/>
              </a:rPr>
              <a:t> bud till </a:t>
            </a:r>
            <a:r>
              <a:rPr lang="en-US" i="1" dirty="0" err="1">
                <a:effectLst/>
                <a:latin typeface="Arial" panose="020B0604020202020204" pitchFamily="34" charset="0"/>
                <a:ea typeface="Times New Roman" panose="02020603050405020304" pitchFamily="18" charset="0"/>
              </a:rPr>
              <a:t>Efesos</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kallade</a:t>
            </a:r>
            <a:r>
              <a:rPr lang="en-US" i="1" dirty="0">
                <a:effectLst/>
                <a:latin typeface="Arial" panose="020B0604020202020204" pitchFamily="34" charset="0"/>
                <a:ea typeface="Times New Roman" panose="02020603050405020304" pitchFamily="18" charset="0"/>
              </a:rPr>
              <a:t> till sig </a:t>
            </a:r>
            <a:r>
              <a:rPr lang="en-US" i="1" dirty="0" err="1">
                <a:effectLst/>
                <a:latin typeface="Arial" panose="020B0604020202020204" pitchFamily="34" charset="0"/>
                <a:ea typeface="Times New Roman" panose="02020603050405020304" pitchFamily="18" charset="0"/>
              </a:rPr>
              <a:t>församlingens</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äldste</a:t>
            </a:r>
            <a:r>
              <a:rPr lang="en-US" i="1" dirty="0">
                <a:effectLst/>
                <a:latin typeface="Arial" panose="020B0604020202020204" pitchFamily="34" charset="0"/>
                <a:ea typeface="Times New Roman" panose="02020603050405020304" pitchFamily="18" charset="0"/>
              </a:rPr>
              <a:t>. 18  </a:t>
            </a:r>
            <a:r>
              <a:rPr lang="en-US" i="1" dirty="0" err="1">
                <a:effectLst/>
                <a:latin typeface="Arial" panose="020B0604020202020204" pitchFamily="34" charset="0"/>
                <a:ea typeface="Times New Roman" panose="02020603050405020304" pitchFamily="18" charset="0"/>
              </a:rPr>
              <a:t>När</a:t>
            </a:r>
            <a:r>
              <a:rPr lang="en-US" i="1" dirty="0">
                <a:effectLst/>
                <a:latin typeface="Arial" panose="020B0604020202020204" pitchFamily="34" charset="0"/>
                <a:ea typeface="Times New Roman" panose="02020603050405020304" pitchFamily="18" charset="0"/>
              </a:rPr>
              <a:t> de var </a:t>
            </a:r>
            <a:r>
              <a:rPr lang="en-US" i="1" dirty="0" err="1">
                <a:effectLst/>
                <a:latin typeface="Arial" panose="020B0604020202020204" pitchFamily="34" charset="0"/>
                <a:ea typeface="Times New Roman" panose="02020603050405020304" pitchFamily="18" charset="0"/>
              </a:rPr>
              <a:t>framme</a:t>
            </a:r>
            <a:r>
              <a:rPr lang="en-US" i="1" dirty="0">
                <a:effectLst/>
                <a:latin typeface="Arial" panose="020B0604020202020204" pitchFamily="34" charset="0"/>
                <a:ea typeface="Times New Roman" panose="02020603050405020304" pitchFamily="18" charset="0"/>
              </a:rPr>
              <a:t> hos </a:t>
            </a:r>
            <a:r>
              <a:rPr lang="en-US" i="1" dirty="0" err="1">
                <a:effectLst/>
                <a:latin typeface="Arial" panose="020B0604020202020204" pitchFamily="34" charset="0"/>
                <a:ea typeface="Times New Roman" panose="02020603050405020304" pitchFamily="18" charset="0"/>
              </a:rPr>
              <a:t>honom</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sade</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han</a:t>
            </a:r>
            <a:r>
              <a:rPr lang="en-US" i="1" dirty="0">
                <a:effectLst/>
                <a:latin typeface="Arial" panose="020B0604020202020204" pitchFamily="34" charset="0"/>
                <a:ea typeface="Times New Roman" panose="02020603050405020304" pitchFamily="18" charset="0"/>
              </a:rPr>
              <a:t> till dem: "Ni vet </a:t>
            </a:r>
            <a:r>
              <a:rPr lang="en-US" i="1" dirty="0" err="1">
                <a:effectLst/>
                <a:latin typeface="Arial" panose="020B0604020202020204" pitchFamily="34" charset="0"/>
                <a:ea typeface="Times New Roman" panose="02020603050405020304" pitchFamily="18" charset="0"/>
              </a:rPr>
              <a:t>hur</a:t>
            </a:r>
            <a:r>
              <a:rPr lang="en-US" i="1" dirty="0">
                <a:effectLst/>
                <a:latin typeface="Arial" panose="020B0604020202020204" pitchFamily="34" charset="0"/>
                <a:ea typeface="Times New Roman" panose="02020603050405020304" pitchFamily="18" charset="0"/>
              </a:rPr>
              <a:t> jag </a:t>
            </a:r>
            <a:r>
              <a:rPr lang="en-US" i="1" dirty="0" err="1">
                <a:effectLst/>
                <a:latin typeface="Arial" panose="020B0604020202020204" pitchFamily="34" charset="0"/>
                <a:ea typeface="Times New Roman" panose="02020603050405020304" pitchFamily="18" charset="0"/>
              </a:rPr>
              <a:t>har</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levt</a:t>
            </a:r>
            <a:r>
              <a:rPr lang="en-US" i="1" dirty="0">
                <a:effectLst/>
                <a:latin typeface="Arial" panose="020B0604020202020204" pitchFamily="34" charset="0"/>
                <a:ea typeface="Times New Roman" panose="02020603050405020304" pitchFamily="18" charset="0"/>
              </a:rPr>
              <a:t> hos er </a:t>
            </a:r>
            <a:r>
              <a:rPr lang="en-US" i="1" dirty="0" err="1">
                <a:effectLst/>
                <a:latin typeface="Arial" panose="020B0604020202020204" pitchFamily="34" charset="0"/>
                <a:ea typeface="Times New Roman" panose="02020603050405020304" pitchFamily="18" charset="0"/>
              </a:rPr>
              <a:t>hela</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tiden</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från</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första</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dagen</a:t>
            </a:r>
            <a:r>
              <a:rPr lang="en-US" i="1" dirty="0">
                <a:effectLst/>
                <a:latin typeface="Arial" panose="020B0604020202020204" pitchFamily="34" charset="0"/>
                <a:ea typeface="Times New Roman" panose="02020603050405020304" pitchFamily="18" charset="0"/>
              </a:rPr>
              <a:t> jag </a:t>
            </a:r>
            <a:r>
              <a:rPr lang="en-US" i="1" dirty="0" err="1">
                <a:effectLst/>
                <a:latin typeface="Arial" panose="020B0604020202020204" pitchFamily="34" charset="0"/>
                <a:ea typeface="Times New Roman" panose="02020603050405020304" pitchFamily="18" charset="0"/>
              </a:rPr>
              <a:t>kom</a:t>
            </a:r>
            <a:r>
              <a:rPr lang="en-US" i="1" dirty="0">
                <a:effectLst/>
                <a:latin typeface="Arial" panose="020B0604020202020204" pitchFamily="34" charset="0"/>
                <a:ea typeface="Times New Roman" panose="02020603050405020304" pitchFamily="18" charset="0"/>
              </a:rPr>
              <a:t> till </a:t>
            </a:r>
            <a:r>
              <a:rPr lang="en-US" i="1" dirty="0" err="1">
                <a:effectLst/>
                <a:latin typeface="Arial" panose="020B0604020202020204" pitchFamily="34" charset="0"/>
                <a:ea typeface="Times New Roman" panose="02020603050405020304" pitchFamily="18" charset="0"/>
              </a:rPr>
              <a:t>Asien</a:t>
            </a:r>
            <a:r>
              <a:rPr lang="en-US" i="1" dirty="0">
                <a:effectLst/>
                <a:latin typeface="Arial" panose="020B0604020202020204" pitchFamily="34" charset="0"/>
                <a:ea typeface="Times New Roman" panose="02020603050405020304" pitchFamily="18" charset="0"/>
              </a:rPr>
              <a:t>. </a:t>
            </a: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14134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6E0CED5-CCA4-CC16-26FD-0EDB079A1F2D}"/>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3C08F888-F0ED-3256-6BB2-3246123E567E}"/>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4007BF83-5F90-C2BA-3A85-AC49F5AF173C}"/>
              </a:ext>
            </a:extLst>
          </p:cNvPr>
          <p:cNvSpPr>
            <a:spLocks noGrp="1"/>
          </p:cNvSpPr>
          <p:nvPr>
            <p:ph idx="1"/>
          </p:nvPr>
        </p:nvSpPr>
        <p:spPr>
          <a:xfrm>
            <a:off x="505694" y="622644"/>
            <a:ext cx="11249891" cy="5576341"/>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19 I served the Lord with great humility and with tears and in the midst of severe testing by the plots of my Jewish opponents. </a:t>
            </a:r>
          </a:p>
          <a:p>
            <a:pPr marL="0" marR="0" indent="0">
              <a:buNone/>
            </a:pPr>
            <a:endParaRPr lang="en-US" i="1" dirty="0">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20:19 </a:t>
            </a:r>
            <a:r>
              <a:rPr lang="en-US" i="1" dirty="0">
                <a:latin typeface="Arial" panose="020B0604020202020204" pitchFamily="34" charset="0"/>
                <a:cs typeface="Arial" panose="020B0604020202020204" pitchFamily="34" charset="0"/>
              </a:rPr>
              <a:t>Jag </a:t>
            </a:r>
            <a:r>
              <a:rPr lang="en-US" i="1" dirty="0" err="1">
                <a:latin typeface="Arial" panose="020B0604020202020204" pitchFamily="34" charset="0"/>
                <a:cs typeface="Arial" panose="020B0604020202020204" pitchFamily="34" charset="0"/>
              </a:rPr>
              <a:t>har</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tjänat</a:t>
            </a:r>
            <a:r>
              <a:rPr lang="en-US" i="1" dirty="0">
                <a:latin typeface="Arial" panose="020B0604020202020204" pitchFamily="34" charset="0"/>
                <a:cs typeface="Arial" panose="020B0604020202020204" pitchFamily="34" charset="0"/>
              </a:rPr>
              <a:t> Herren </a:t>
            </a:r>
            <a:r>
              <a:rPr lang="en-US" i="1" dirty="0" err="1">
                <a:latin typeface="Arial" panose="020B0604020202020204" pitchFamily="34" charset="0"/>
                <a:cs typeface="Arial" panose="020B0604020202020204" pitchFamily="34" charset="0"/>
              </a:rPr>
              <a:t>i</a:t>
            </a:r>
            <a:r>
              <a:rPr lang="en-US" i="1" dirty="0">
                <a:latin typeface="Arial" panose="020B0604020202020204" pitchFamily="34" charset="0"/>
                <a:cs typeface="Arial" panose="020B0604020202020204" pitchFamily="34" charset="0"/>
              </a:rPr>
              <a:t> all </a:t>
            </a:r>
            <a:r>
              <a:rPr lang="en-US" i="1" dirty="0" err="1">
                <a:latin typeface="Arial" panose="020B0604020202020204" pitchFamily="34" charset="0"/>
                <a:cs typeface="Arial" panose="020B0604020202020204" pitchFamily="34" charset="0"/>
              </a:rPr>
              <a:t>ödmjukhet</a:t>
            </a:r>
            <a:r>
              <a:rPr lang="en-US" i="1" dirty="0">
                <a:latin typeface="Arial" panose="020B0604020202020204" pitchFamily="34" charset="0"/>
                <a:cs typeface="Arial" panose="020B0604020202020204" pitchFamily="34" charset="0"/>
              </a:rPr>
              <a:t>, under </a:t>
            </a:r>
            <a:r>
              <a:rPr lang="en-US" i="1" dirty="0" err="1">
                <a:latin typeface="Arial" panose="020B0604020202020204" pitchFamily="34" charset="0"/>
                <a:cs typeface="Arial" panose="020B0604020202020204" pitchFamily="34" charset="0"/>
              </a:rPr>
              <a:t>tårar</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och</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prövningar</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som</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mötte</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mig</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genom</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judarnas</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intriger</a:t>
            </a:r>
            <a:r>
              <a:rPr lang="en-US" i="1" dirty="0">
                <a:latin typeface="Arial" panose="020B0604020202020204" pitchFamily="34" charset="0"/>
                <a:cs typeface="Arial" panose="020B0604020202020204" pitchFamily="34" charset="0"/>
              </a:rPr>
              <a:t>. </a:t>
            </a:r>
            <a:endParaRPr lang="en-US" i="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5786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9205B5E-80C3-439D-E432-A4455FEBF88D}"/>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73F262E3-2DB3-13C3-B15A-7FC9B5F8F12C}"/>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E0536C44-5C94-F155-70B1-CA6BDB95DDF4}"/>
              </a:ext>
            </a:extLst>
          </p:cNvPr>
          <p:cNvSpPr>
            <a:spLocks noGrp="1"/>
          </p:cNvSpPr>
          <p:nvPr>
            <p:ph idx="1"/>
          </p:nvPr>
        </p:nvSpPr>
        <p:spPr>
          <a:xfrm>
            <a:off x="505694" y="622644"/>
            <a:ext cx="11249891" cy="5576341"/>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rPr>
              <a:t>Acts 20: 20 You know that I have not hesitated to preach anything that would be helpful to you but have taught you publicly and from house to house. 21 I have declared to both Jews and Greeks that they must turn to God in repentance and have faith in our Lord Jesus.</a:t>
            </a:r>
          </a:p>
          <a:p>
            <a:pPr marL="0" marR="0" indent="0">
              <a:buNone/>
            </a:pPr>
            <a:endParaRPr lang="en-US" i="1" dirty="0">
              <a:latin typeface="Arial" panose="020B0604020202020204" pitchFamily="34" charset="0"/>
              <a:ea typeface="Times New Roman" panose="02020603050405020304" pitchFamily="18" charset="0"/>
            </a:endParaRPr>
          </a:p>
          <a:p>
            <a:pPr marL="0" indent="0">
              <a:buNone/>
            </a:pPr>
            <a:r>
              <a:rPr lang="en-US" i="1" dirty="0" err="1">
                <a:effectLst/>
                <a:latin typeface="Arial" panose="020B0604020202020204" pitchFamily="34" charset="0"/>
                <a:ea typeface="Times New Roman" panose="02020603050405020304" pitchFamily="18" charset="0"/>
              </a:rPr>
              <a:t>Apostlagärningarna</a:t>
            </a:r>
            <a:r>
              <a:rPr lang="en-US" i="1" dirty="0">
                <a:effectLst/>
                <a:latin typeface="Arial" panose="020B0604020202020204" pitchFamily="34" charset="0"/>
                <a:ea typeface="Times New Roman" panose="02020603050405020304" pitchFamily="18" charset="0"/>
              </a:rPr>
              <a:t> 20:20 Jag </a:t>
            </a:r>
            <a:r>
              <a:rPr lang="en-US" i="1" dirty="0" err="1">
                <a:effectLst/>
                <a:latin typeface="Arial" panose="020B0604020202020204" pitchFamily="34" charset="0"/>
                <a:ea typeface="Times New Roman" panose="02020603050405020304" pitchFamily="18" charset="0"/>
              </a:rPr>
              <a:t>har</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inte</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hållit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tillbaka</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något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som</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kunde</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vara</a:t>
            </a:r>
            <a:r>
              <a:rPr lang="en-US" i="1" dirty="0">
                <a:effectLst/>
                <a:latin typeface="Arial" panose="020B0604020202020204" pitchFamily="34" charset="0"/>
                <a:ea typeface="Times New Roman" panose="02020603050405020304" pitchFamily="18" charset="0"/>
              </a:rPr>
              <a:t> till </a:t>
            </a:r>
            <a:r>
              <a:rPr lang="en-US" i="1" dirty="0" err="1">
                <a:effectLst/>
                <a:latin typeface="Arial" panose="020B0604020202020204" pitchFamily="34" charset="0"/>
                <a:ea typeface="Times New Roman" panose="02020603050405020304" pitchFamily="18" charset="0"/>
              </a:rPr>
              <a:t>nytta</a:t>
            </a:r>
            <a:r>
              <a:rPr lang="en-US" i="1" dirty="0">
                <a:effectLst/>
                <a:latin typeface="Arial" panose="020B0604020202020204" pitchFamily="34" charset="0"/>
                <a:ea typeface="Times New Roman" panose="02020603050405020304" pitchFamily="18" charset="0"/>
              </a:rPr>
              <a:t> för er, </a:t>
            </a:r>
            <a:r>
              <a:rPr lang="en-US" i="1" dirty="0" err="1">
                <a:effectLst/>
                <a:latin typeface="Arial" panose="020B0604020202020204" pitchFamily="34" charset="0"/>
                <a:ea typeface="Times New Roman" panose="02020603050405020304" pitchFamily="18" charset="0"/>
              </a:rPr>
              <a:t>utan</a:t>
            </a:r>
            <a:r>
              <a:rPr lang="en-US" i="1" dirty="0">
                <a:effectLst/>
                <a:latin typeface="Arial" panose="020B0604020202020204" pitchFamily="34" charset="0"/>
                <a:ea typeface="Times New Roman" panose="02020603050405020304" pitchFamily="18" charset="0"/>
              </a:rPr>
              <a:t> jag </a:t>
            </a:r>
            <a:r>
              <a:rPr lang="en-US" i="1" dirty="0" err="1">
                <a:effectLst/>
                <a:latin typeface="Arial" panose="020B0604020202020204" pitchFamily="34" charset="0"/>
                <a:ea typeface="Times New Roman" panose="02020603050405020304" pitchFamily="18" charset="0"/>
              </a:rPr>
              <a:t>har</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predikat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undervisat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offentligt</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i</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hemmen</a:t>
            </a:r>
            <a:r>
              <a:rPr lang="en-US" i="1" dirty="0">
                <a:effectLst/>
                <a:latin typeface="Arial" panose="020B0604020202020204" pitchFamily="34" charset="0"/>
                <a:ea typeface="Times New Roman" panose="02020603050405020304" pitchFamily="18" charset="0"/>
              </a:rPr>
              <a:t>, 21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vittnat</a:t>
            </a:r>
            <a:r>
              <a:rPr lang="en-US" i="1" dirty="0">
                <a:effectLst/>
                <a:latin typeface="Arial" panose="020B0604020202020204" pitchFamily="34" charset="0"/>
                <a:ea typeface="Times New Roman" panose="02020603050405020304" pitchFamily="18" charset="0"/>
              </a:rPr>
              <a:t> för </a:t>
            </a:r>
            <a:r>
              <a:rPr lang="en-US" i="1" dirty="0" err="1">
                <a:effectLst/>
                <a:latin typeface="Arial" panose="020B0604020202020204" pitchFamily="34" charset="0"/>
                <a:ea typeface="Times New Roman" panose="02020603050405020304" pitchFamily="18" charset="0"/>
              </a:rPr>
              <a:t>både</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judar</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greker</a:t>
            </a:r>
            <a:r>
              <a:rPr lang="en-US" i="1" dirty="0">
                <a:effectLst/>
                <a:latin typeface="Arial" panose="020B0604020202020204" pitchFamily="34" charset="0"/>
                <a:ea typeface="Times New Roman" panose="02020603050405020304" pitchFamily="18" charset="0"/>
              </a:rPr>
              <a:t> om </a:t>
            </a:r>
            <a:r>
              <a:rPr lang="en-US" i="1" dirty="0" err="1">
                <a:effectLst/>
                <a:latin typeface="Arial" panose="020B0604020202020204" pitchFamily="34" charset="0"/>
                <a:ea typeface="Times New Roman" panose="02020603050405020304" pitchFamily="18" charset="0"/>
              </a:rPr>
              <a:t>omvändelsen</a:t>
            </a:r>
            <a:r>
              <a:rPr lang="en-US" i="1" dirty="0">
                <a:effectLst/>
                <a:latin typeface="Arial" panose="020B0604020202020204" pitchFamily="34" charset="0"/>
                <a:ea typeface="Times New Roman" panose="02020603050405020304" pitchFamily="18" charset="0"/>
              </a:rPr>
              <a:t> till Gud </a:t>
            </a:r>
            <a:r>
              <a:rPr lang="en-US" i="1" dirty="0" err="1">
                <a:effectLst/>
                <a:latin typeface="Arial" panose="020B0604020202020204" pitchFamily="34" charset="0"/>
                <a:ea typeface="Times New Roman" panose="02020603050405020304" pitchFamily="18" charset="0"/>
              </a:rPr>
              <a:t>och</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tron</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på</a:t>
            </a:r>
            <a:r>
              <a:rPr lang="en-US" i="1" dirty="0">
                <a:effectLst/>
                <a:latin typeface="Arial" panose="020B0604020202020204" pitchFamily="34" charset="0"/>
                <a:ea typeface="Times New Roman" panose="02020603050405020304" pitchFamily="18" charset="0"/>
              </a:rPr>
              <a:t> </a:t>
            </a:r>
            <a:r>
              <a:rPr lang="en-US" i="1" dirty="0" err="1">
                <a:effectLst/>
                <a:latin typeface="Arial" panose="020B0604020202020204" pitchFamily="34" charset="0"/>
                <a:ea typeface="Times New Roman" panose="02020603050405020304" pitchFamily="18" charset="0"/>
              </a:rPr>
              <a:t>vår</a:t>
            </a:r>
            <a:r>
              <a:rPr lang="en-US" i="1" dirty="0">
                <a:effectLst/>
                <a:latin typeface="Arial" panose="020B0604020202020204" pitchFamily="34" charset="0"/>
                <a:ea typeface="Times New Roman" panose="02020603050405020304" pitchFamily="18" charset="0"/>
              </a:rPr>
              <a:t> Herre Jesus.</a:t>
            </a:r>
            <a:endParaRPr lang="en-US"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560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8E296A0-EB0A-7F45-78AB-C42657DC29F8}"/>
            </a:ext>
          </a:extLst>
        </p:cNvPr>
        <p:cNvGrpSpPr/>
        <p:nvPr/>
      </p:nvGrpSpPr>
      <p:grpSpPr>
        <a:xfrm>
          <a:off x="0" y="0"/>
          <a:ext cx="0" cy="0"/>
          <a:chOff x="0" y="0"/>
          <a:chExt cx="0" cy="0"/>
        </a:xfrm>
      </p:grpSpPr>
      <p:sp>
        <p:nvSpPr>
          <p:cNvPr id="3" name="Rectangle 3">
            <a:extLst>
              <a:ext uri="{FF2B5EF4-FFF2-40B4-BE49-F238E27FC236}">
                <a16:creationId xmlns:a16="http://schemas.microsoft.com/office/drawing/2014/main" id="{7F3EB0CE-03A3-1EEF-26CB-35B4B1A164F3}"/>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4" name="Rectangle 4">
            <a:extLst>
              <a:ext uri="{FF2B5EF4-FFF2-40B4-BE49-F238E27FC236}">
                <a16:creationId xmlns:a16="http://schemas.microsoft.com/office/drawing/2014/main" id="{AB69D4D5-EA81-515C-E322-C1C832256DBB}"/>
              </a:ext>
            </a:extLst>
          </p:cNvPr>
          <p:cNvSpPr>
            <a:spLocks noChangeArrowheads="1"/>
          </p:cNvSpPr>
          <p:nvPr/>
        </p:nvSpPr>
        <p:spPr bwMode="auto">
          <a:xfrm>
            <a:off x="0" y="1016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Cambria" panose="02040503050406030204" pitchFamily="18" charset="0"/>
                <a:cs typeface="Times New Roman" panose="02020603050405020304" pitchFamily="18"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5">
            <a:extLst>
              <a:ext uri="{FF2B5EF4-FFF2-40B4-BE49-F238E27FC236}">
                <a16:creationId xmlns:a16="http://schemas.microsoft.com/office/drawing/2014/main" id="{3C1D4D6C-26FE-AA6C-A186-98596CCE9BD2}"/>
              </a:ext>
            </a:extLst>
          </p:cNvPr>
          <p:cNvSpPr>
            <a:spLocks noChangeArrowheads="1"/>
          </p:cNvSpPr>
          <p:nvPr/>
        </p:nvSpPr>
        <p:spPr bwMode="auto">
          <a:xfrm>
            <a:off x="369758" y="1997839"/>
            <a:ext cx="1145248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0" b="1" i="0" u="none" strike="noStrike" cap="none" normalizeH="0" baseline="0" dirty="0">
                <a:ln>
                  <a:noFill/>
                </a:ln>
                <a:solidFill>
                  <a:schemeClr val="bg1"/>
                </a:solidFill>
                <a:effectLst/>
                <a:latin typeface="Elephant Pro" pitchFamily="2" charset="0"/>
                <a:ea typeface="Cambria" panose="02040503050406030204" pitchFamily="18" charset="0"/>
                <a:cs typeface="Times New Roman" panose="02020603050405020304" pitchFamily="18" charset="0"/>
              </a:rPr>
              <a:t>Humility – serve – servant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000" b="1" i="0" u="none" strike="noStrike" cap="none" normalizeH="0" baseline="0" dirty="0">
              <a:ln>
                <a:noFill/>
              </a:ln>
              <a:solidFill>
                <a:schemeClr val="bg1"/>
              </a:solidFill>
              <a:effectLst/>
              <a:latin typeface="Elephant Pro" pitchFamily="2" charset="0"/>
              <a:ea typeface="Cambria" panose="020405030504060302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6000" b="1" dirty="0" err="1">
                <a:solidFill>
                  <a:schemeClr val="bg1"/>
                </a:solidFill>
                <a:latin typeface="Elephant Pro" pitchFamily="2" charset="0"/>
                <a:ea typeface="Cambria" panose="02040503050406030204" pitchFamily="18" charset="0"/>
                <a:cs typeface="Times New Roman" panose="02020603050405020304" pitchFamily="18" charset="0"/>
              </a:rPr>
              <a:t>Ödmjukhet</a:t>
            </a:r>
            <a:r>
              <a:rPr lang="en-US" altLang="en-US" sz="6000" b="1" dirty="0">
                <a:solidFill>
                  <a:schemeClr val="bg1"/>
                </a:solidFill>
                <a:latin typeface="Elephant Pro" pitchFamily="2" charset="0"/>
                <a:ea typeface="Cambria" panose="02040503050406030204" pitchFamily="18" charset="0"/>
                <a:cs typeface="Times New Roman" panose="02020603050405020304" pitchFamily="18" charset="0"/>
              </a:rPr>
              <a:t> – </a:t>
            </a:r>
            <a:r>
              <a:rPr lang="en-US" altLang="en-US" sz="6000" b="1" dirty="0" err="1">
                <a:solidFill>
                  <a:schemeClr val="bg1"/>
                </a:solidFill>
                <a:latin typeface="Elephant Pro" pitchFamily="2" charset="0"/>
                <a:ea typeface="Cambria" panose="02040503050406030204" pitchFamily="18" charset="0"/>
                <a:cs typeface="Times New Roman" panose="02020603050405020304" pitchFamily="18" charset="0"/>
              </a:rPr>
              <a:t>tjäna</a:t>
            </a:r>
            <a:r>
              <a:rPr lang="en-US" altLang="en-US" sz="6000" b="1" dirty="0">
                <a:solidFill>
                  <a:schemeClr val="bg1"/>
                </a:solidFill>
                <a:latin typeface="Elephant Pro" pitchFamily="2" charset="0"/>
                <a:ea typeface="Cambria" panose="02040503050406030204" pitchFamily="18" charset="0"/>
                <a:cs typeface="Times New Roman" panose="02020603050405020304" pitchFamily="18" charset="0"/>
              </a:rPr>
              <a:t> - </a:t>
            </a:r>
            <a:r>
              <a:rPr lang="en-US" altLang="en-US" sz="6000" b="1" dirty="0" err="1">
                <a:solidFill>
                  <a:schemeClr val="bg1"/>
                </a:solidFill>
                <a:latin typeface="Elephant Pro" pitchFamily="2" charset="0"/>
                <a:ea typeface="Cambria" panose="02040503050406030204" pitchFamily="18" charset="0"/>
                <a:cs typeface="Times New Roman" panose="02020603050405020304" pitchFamily="18" charset="0"/>
              </a:rPr>
              <a:t>tjänare</a:t>
            </a:r>
            <a:endParaRPr kumimoji="0" lang="en-US" altLang="en-US" sz="6000" b="0" i="0" u="none" strike="noStrike" cap="none" normalizeH="0" baseline="0" dirty="0">
              <a:ln>
                <a:noFill/>
              </a:ln>
              <a:solidFill>
                <a:srgbClr val="ECCC36"/>
              </a:solidFill>
              <a:effectLst/>
              <a:latin typeface="Elephant Pro" pitchFamily="2" charset="0"/>
            </a:endParaRPr>
          </a:p>
        </p:txBody>
      </p:sp>
    </p:spTree>
    <p:extLst>
      <p:ext uri="{BB962C8B-B14F-4D97-AF65-F5344CB8AC3E}">
        <p14:creationId xmlns:p14="http://schemas.microsoft.com/office/powerpoint/2010/main" val="2657930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9AABC24-BB98-093E-035C-9309F696D325}"/>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14979AD6-6D57-5751-EA51-9DC7F52552AA}"/>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3AED8278-1B1B-A5BE-BAA0-F7B8DC7E2E37}"/>
              </a:ext>
            </a:extLst>
          </p:cNvPr>
          <p:cNvSpPr>
            <a:spLocks noGrp="1"/>
          </p:cNvSpPr>
          <p:nvPr>
            <p:ph idx="1"/>
          </p:nvPr>
        </p:nvSpPr>
        <p:spPr>
          <a:xfrm>
            <a:off x="505694" y="622644"/>
            <a:ext cx="11249891" cy="5576341"/>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22 “And now, compelled by the Spirit, I am going to Jerusalem, not knowing what will happen to me there. 23 I only know that in every city the Holy Spirit warns me that prison and hardships are facing me.</a:t>
            </a:r>
          </a:p>
          <a:p>
            <a:pPr marL="0" marR="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 22 – 23 </a:t>
            </a:r>
            <a:r>
              <a:rPr lang="en-US" i="1" dirty="0">
                <a:latin typeface="Arial" panose="020B0604020202020204" pitchFamily="34" charset="0"/>
                <a:cs typeface="Arial" panose="020B0604020202020204" pitchFamily="34" charset="0"/>
              </a:rPr>
              <a:t> Och nu </a:t>
            </a:r>
            <a:r>
              <a:rPr lang="en-US" i="1" dirty="0" err="1">
                <a:latin typeface="Arial" panose="020B0604020202020204" pitchFamily="34" charset="0"/>
                <a:cs typeface="Arial" panose="020B0604020202020204" pitchFamily="34" charset="0"/>
              </a:rPr>
              <a:t>reser</a:t>
            </a:r>
            <a:r>
              <a:rPr lang="en-US" i="1" dirty="0">
                <a:latin typeface="Arial" panose="020B0604020202020204" pitchFamily="34" charset="0"/>
                <a:cs typeface="Arial" panose="020B0604020202020204" pitchFamily="34" charset="0"/>
              </a:rPr>
              <a:t> jag, </a:t>
            </a:r>
            <a:r>
              <a:rPr lang="en-US" i="1" dirty="0" err="1">
                <a:latin typeface="Arial" panose="020B0604020202020204" pitchFamily="34" charset="0"/>
                <a:cs typeface="Arial" panose="020B0604020202020204" pitchFamily="34" charset="0"/>
              </a:rPr>
              <a:t>bunden</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i</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anden</a:t>
            </a:r>
            <a:r>
              <a:rPr lang="en-US" i="1" dirty="0">
                <a:latin typeface="Arial" panose="020B0604020202020204" pitchFamily="34" charset="0"/>
                <a:cs typeface="Arial" panose="020B0604020202020204" pitchFamily="34" charset="0"/>
              </a:rPr>
              <a:t>, till Jerusalem </a:t>
            </a:r>
            <a:r>
              <a:rPr lang="en-US" i="1" dirty="0" err="1">
                <a:latin typeface="Arial" panose="020B0604020202020204" pitchFamily="34" charset="0"/>
                <a:cs typeface="Arial" panose="020B0604020202020204" pitchFamily="34" charset="0"/>
              </a:rPr>
              <a:t>utan</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att</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veta</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vad</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som</a:t>
            </a:r>
            <a:r>
              <a:rPr lang="en-US" i="1" dirty="0">
                <a:latin typeface="Arial" panose="020B0604020202020204" pitchFamily="34" charset="0"/>
                <a:cs typeface="Arial" panose="020B0604020202020204" pitchFamily="34" charset="0"/>
              </a:rPr>
              <a:t> ska </a:t>
            </a:r>
            <a:r>
              <a:rPr lang="en-US" i="1" dirty="0" err="1">
                <a:latin typeface="Arial" panose="020B0604020202020204" pitchFamily="34" charset="0"/>
                <a:cs typeface="Arial" panose="020B0604020202020204" pitchFamily="34" charset="0"/>
              </a:rPr>
              <a:t>möta</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mig</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där</a:t>
            </a:r>
            <a:r>
              <a:rPr lang="en-US" i="1" dirty="0">
                <a:latin typeface="Arial" panose="020B0604020202020204" pitchFamily="34" charset="0"/>
                <a:cs typeface="Arial" panose="020B0604020202020204" pitchFamily="34" charset="0"/>
              </a:rPr>
              <a:t>. </a:t>
            </a:r>
            <a:r>
              <a:rPr lang="en-US" i="1" baseline="30000" dirty="0">
                <a:latin typeface="Arial" panose="020B0604020202020204" pitchFamily="34" charset="0"/>
                <a:cs typeface="Arial" panose="020B0604020202020204" pitchFamily="34" charset="0"/>
              </a:rPr>
              <a:t>23 </a:t>
            </a:r>
            <a:r>
              <a:rPr lang="en-US" i="1" dirty="0">
                <a:latin typeface="Arial" panose="020B0604020202020204" pitchFamily="34" charset="0"/>
                <a:cs typeface="Arial" panose="020B0604020202020204" pitchFamily="34" charset="0"/>
              </a:rPr>
              <a:t> Jag vet bara </a:t>
            </a:r>
            <a:r>
              <a:rPr lang="en-US" i="1" dirty="0" err="1">
                <a:latin typeface="Arial" panose="020B0604020202020204" pitchFamily="34" charset="0"/>
                <a:cs typeface="Arial" panose="020B0604020202020204" pitchFamily="34" charset="0"/>
              </a:rPr>
              <a:t>att</a:t>
            </a:r>
            <a:r>
              <a:rPr lang="en-US" i="1" dirty="0">
                <a:latin typeface="Arial" panose="020B0604020202020204" pitchFamily="34" charset="0"/>
                <a:cs typeface="Arial" panose="020B0604020202020204" pitchFamily="34" charset="0"/>
              </a:rPr>
              <a:t> den </a:t>
            </a:r>
            <a:r>
              <a:rPr lang="en-US" i="1" dirty="0" err="1">
                <a:latin typeface="Arial" panose="020B0604020202020204" pitchFamily="34" charset="0"/>
                <a:cs typeface="Arial" panose="020B0604020202020204" pitchFamily="34" charset="0"/>
              </a:rPr>
              <a:t>helige</a:t>
            </a:r>
            <a:r>
              <a:rPr lang="en-US" i="1" dirty="0">
                <a:latin typeface="Arial" panose="020B0604020202020204" pitchFamily="34" charset="0"/>
                <a:cs typeface="Arial" panose="020B0604020202020204" pitchFamily="34" charset="0"/>
              </a:rPr>
              <a:t> Ande </a:t>
            </a:r>
            <a:r>
              <a:rPr lang="en-US" i="1" dirty="0" err="1">
                <a:latin typeface="Arial" panose="020B0604020202020204" pitchFamily="34" charset="0"/>
                <a:cs typeface="Arial" panose="020B0604020202020204" pitchFamily="34" charset="0"/>
              </a:rPr>
              <a:t>i</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stad</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efter</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stad</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vittnar</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att</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bojor</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och</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lidanden</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väntar</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mig</a:t>
            </a:r>
            <a:r>
              <a:rPr lang="en-US" i="1" dirty="0">
                <a:latin typeface="Arial" panose="020B0604020202020204" pitchFamily="34" charset="0"/>
                <a:cs typeface="Arial" panose="020B0604020202020204" pitchFamily="34" charset="0"/>
              </a:rPr>
              <a:t>. </a:t>
            </a:r>
            <a:endParaRPr lang="en-US" i="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33126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7EA1DB-1E57-91C3-A911-D56AC6AC8F1B}"/>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7476E6-C164-23FE-3CA7-19D43A533098}"/>
              </a:ext>
            </a:extLst>
          </p:cNvPr>
          <p:cNvSpPr>
            <a:spLocks noGrp="1"/>
          </p:cNvSpPr>
          <p:nvPr>
            <p:ph idx="1"/>
          </p:nvPr>
        </p:nvSpPr>
        <p:spPr>
          <a:xfrm>
            <a:off x="309538" y="437266"/>
            <a:ext cx="6525977" cy="6113435"/>
          </a:xfrm>
        </p:spPr>
        <p:txBody>
          <a:bodyPr>
            <a:noAutofit/>
          </a:bodyPr>
          <a:lstStyle/>
          <a:p>
            <a:pPr marL="0" marR="0" indent="0">
              <a:spcAft>
                <a:spcPts val="800"/>
              </a:spcAft>
              <a:buNone/>
            </a:pPr>
            <a:r>
              <a:rPr lang="en-US" sz="3200" kern="100" dirty="0">
                <a:effectLst/>
                <a:latin typeface="Futura Medium" panose="020B0602020204020303" pitchFamily="34" charset="-79"/>
                <a:ea typeface="Times New Roman" panose="02020603050405020304" pitchFamily="18" charset="0"/>
                <a:cs typeface="Futura Medium" panose="020B0602020204020303" pitchFamily="34" charset="-79"/>
              </a:rPr>
              <a:t>“If I had not felt certain that every additional trial was ordered by infinite mercy and love, I could not have survived my [many] sufferings” </a:t>
            </a:r>
            <a:r>
              <a:rPr lang="en-US" sz="2000" kern="100" dirty="0" err="1">
                <a:effectLst/>
                <a:latin typeface="Futura Medium" panose="020B0602020204020303" pitchFamily="34" charset="-79"/>
                <a:ea typeface="Times New Roman" panose="02020603050405020304" pitchFamily="18" charset="0"/>
                <a:cs typeface="Futura Medium" panose="020B0602020204020303" pitchFamily="34" charset="-79"/>
              </a:rPr>
              <a:t>Adoniram</a:t>
            </a:r>
            <a:r>
              <a:rPr lang="en-US" sz="2000" kern="100" dirty="0">
                <a:effectLst/>
                <a:latin typeface="Futura Medium" panose="020B0602020204020303" pitchFamily="34" charset="-79"/>
                <a:ea typeface="Times New Roman" panose="02020603050405020304" pitchFamily="18" charset="0"/>
                <a:cs typeface="Futura Medium" panose="020B0602020204020303" pitchFamily="34" charset="-79"/>
              </a:rPr>
              <a:t> Judson</a:t>
            </a:r>
            <a:r>
              <a:rPr lang="en-US" sz="3200" kern="100" dirty="0">
                <a:effectLst/>
                <a:latin typeface="Futura Medium" panose="020B0602020204020303" pitchFamily="34" charset="-79"/>
                <a:ea typeface="Times New Roman" panose="02020603050405020304" pitchFamily="18" charset="0"/>
                <a:cs typeface="Futura Medium" panose="020B0602020204020303" pitchFamily="34" charset="-79"/>
              </a:rPr>
              <a:t> </a:t>
            </a:r>
          </a:p>
          <a:p>
            <a:pPr marL="0" marR="0" indent="0">
              <a:spcAft>
                <a:spcPts val="800"/>
              </a:spcAft>
              <a:buNone/>
            </a:pPr>
            <a:endParaRPr lang="en-US" sz="3200" kern="100" dirty="0">
              <a:latin typeface="Futura Medium" panose="020B0602020204020303" pitchFamily="34" charset="-79"/>
              <a:ea typeface="Times New Roman" panose="02020603050405020304" pitchFamily="18" charset="0"/>
              <a:cs typeface="Futura Medium" panose="020B0602020204020303" pitchFamily="34" charset="-79"/>
            </a:endParaRPr>
          </a:p>
          <a:p>
            <a:pPr marL="0" indent="0">
              <a:spcAft>
                <a:spcPts val="800"/>
              </a:spcAft>
              <a:buNone/>
            </a:pPr>
            <a:r>
              <a:rPr lang="en-US" sz="3200" dirty="0">
                <a:latin typeface="Futura Medium" panose="020B0602020204020303" pitchFamily="34" charset="-79"/>
                <a:cs typeface="Futura Medium" panose="020B0602020204020303" pitchFamily="34" charset="-79"/>
              </a:rPr>
              <a:t>"Om jag </a:t>
            </a:r>
            <a:r>
              <a:rPr lang="en-US" sz="3200" dirty="0" err="1">
                <a:latin typeface="Futura Medium" panose="020B0602020204020303" pitchFamily="34" charset="-79"/>
                <a:cs typeface="Futura Medium" panose="020B0602020204020303" pitchFamily="34" charset="-79"/>
              </a:rPr>
              <a:t>inte</a:t>
            </a:r>
            <a:r>
              <a:rPr lang="en-US" sz="3200" dirty="0">
                <a:latin typeface="Futura Medium" panose="020B0602020204020303" pitchFamily="34" charset="-79"/>
                <a:cs typeface="Futura Medium" panose="020B0602020204020303" pitchFamily="34" charset="-79"/>
              </a:rPr>
              <a:t> hade </a:t>
            </a:r>
            <a:r>
              <a:rPr lang="en-US" sz="3200" dirty="0" err="1">
                <a:latin typeface="Futura Medium" panose="020B0602020204020303" pitchFamily="34" charset="-79"/>
                <a:cs typeface="Futura Medium" panose="020B0602020204020303" pitchFamily="34" charset="-79"/>
              </a:rPr>
              <a:t>känt</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mig</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säker</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på</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att</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varje</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ytterligare</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prövning</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beordrades</a:t>
            </a:r>
            <a:r>
              <a:rPr lang="en-US" sz="3200" dirty="0">
                <a:latin typeface="Futura Medium" panose="020B0602020204020303" pitchFamily="34" charset="-79"/>
                <a:cs typeface="Futura Medium" panose="020B0602020204020303" pitchFamily="34" charset="-79"/>
              </a:rPr>
              <a:t> av </a:t>
            </a:r>
            <a:r>
              <a:rPr lang="en-US" sz="3200" dirty="0" err="1">
                <a:latin typeface="Futura Medium" panose="020B0602020204020303" pitchFamily="34" charset="-79"/>
                <a:cs typeface="Futura Medium" panose="020B0602020204020303" pitchFamily="34" charset="-79"/>
              </a:rPr>
              <a:t>oändlig</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barmhärtighet</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och</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kärlek</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kunde</a:t>
            </a:r>
            <a:r>
              <a:rPr lang="en-US" sz="3200" dirty="0">
                <a:latin typeface="Futura Medium" panose="020B0602020204020303" pitchFamily="34" charset="-79"/>
                <a:cs typeface="Futura Medium" panose="020B0602020204020303" pitchFamily="34" charset="-79"/>
              </a:rPr>
              <a:t> jag </a:t>
            </a:r>
            <a:r>
              <a:rPr lang="en-US" sz="3200" dirty="0" err="1">
                <a:latin typeface="Futura Medium" panose="020B0602020204020303" pitchFamily="34" charset="-79"/>
                <a:cs typeface="Futura Medium" panose="020B0602020204020303" pitchFamily="34" charset="-79"/>
              </a:rPr>
              <a:t>inte</a:t>
            </a:r>
            <a:r>
              <a:rPr lang="en-US" sz="3200" dirty="0">
                <a:latin typeface="Futura Medium" panose="020B0602020204020303" pitchFamily="34" charset="-79"/>
                <a:cs typeface="Futura Medium" panose="020B0602020204020303" pitchFamily="34" charset="-79"/>
              </a:rPr>
              <a:t> ha </a:t>
            </a:r>
            <a:r>
              <a:rPr lang="en-US" sz="3200" dirty="0" err="1">
                <a:latin typeface="Futura Medium" panose="020B0602020204020303" pitchFamily="34" charset="-79"/>
                <a:cs typeface="Futura Medium" panose="020B0602020204020303" pitchFamily="34" charset="-79"/>
              </a:rPr>
              <a:t>överlevt</a:t>
            </a:r>
            <a:r>
              <a:rPr lang="en-US" sz="3200" dirty="0">
                <a:latin typeface="Futura Medium" panose="020B0602020204020303" pitchFamily="34" charset="-79"/>
                <a:cs typeface="Futura Medium" panose="020B0602020204020303" pitchFamily="34" charset="-79"/>
              </a:rPr>
              <a:t> mina [</a:t>
            </a:r>
            <a:r>
              <a:rPr lang="en-US" sz="3200" dirty="0" err="1">
                <a:latin typeface="Futura Medium" panose="020B0602020204020303" pitchFamily="34" charset="-79"/>
                <a:cs typeface="Futura Medium" panose="020B0602020204020303" pitchFamily="34" charset="-79"/>
              </a:rPr>
              <a:t>många</a:t>
            </a:r>
            <a:r>
              <a:rPr lang="en-US" sz="3200" dirty="0">
                <a:latin typeface="Futura Medium" panose="020B0602020204020303" pitchFamily="34" charset="-79"/>
                <a:cs typeface="Futura Medium" panose="020B0602020204020303" pitchFamily="34" charset="-79"/>
              </a:rPr>
              <a:t>] </a:t>
            </a:r>
            <a:r>
              <a:rPr lang="en-US" sz="3200" dirty="0" err="1">
                <a:latin typeface="Futura Medium" panose="020B0602020204020303" pitchFamily="34" charset="-79"/>
                <a:cs typeface="Futura Medium" panose="020B0602020204020303" pitchFamily="34" charset="-79"/>
              </a:rPr>
              <a:t>lidanden</a:t>
            </a:r>
            <a:r>
              <a:rPr lang="en-US" sz="3200" dirty="0">
                <a:latin typeface="Futura Medium" panose="020B0602020204020303" pitchFamily="34" charset="-79"/>
                <a:cs typeface="Futura Medium" panose="020B0602020204020303" pitchFamily="34" charset="-79"/>
              </a:rPr>
              <a:t>” </a:t>
            </a:r>
            <a:r>
              <a:rPr lang="en-US" sz="2000" dirty="0" err="1">
                <a:latin typeface="Futura Medium" panose="020B0602020204020303" pitchFamily="34" charset="-79"/>
                <a:cs typeface="Futura Medium" panose="020B0602020204020303" pitchFamily="34" charset="-79"/>
              </a:rPr>
              <a:t>Adoniram</a:t>
            </a:r>
            <a:r>
              <a:rPr lang="en-US" sz="2000" dirty="0">
                <a:latin typeface="Futura Medium" panose="020B0602020204020303" pitchFamily="34" charset="-79"/>
                <a:cs typeface="Futura Medium" panose="020B0602020204020303" pitchFamily="34" charset="-79"/>
              </a:rPr>
              <a:t> Judson</a:t>
            </a:r>
          </a:p>
        </p:txBody>
      </p:sp>
      <p:pic>
        <p:nvPicPr>
          <p:cNvPr id="17410" name="Picture 2" descr="Adoniram Judson - Wikipedia">
            <a:extLst>
              <a:ext uri="{FF2B5EF4-FFF2-40B4-BE49-F238E27FC236}">
                <a16:creationId xmlns:a16="http://schemas.microsoft.com/office/drawing/2014/main" id="{8ACC9747-0D44-14A3-2562-442D1A92D5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1099" y="1025795"/>
            <a:ext cx="4041307" cy="48064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276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02EFA0E-1DDD-6C0C-DD86-962F2FE785C3}"/>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B7E21268-CDBF-6F31-9DE5-969B10B15408}"/>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63FBE8C4-E293-C3C6-EF1C-C311A10037D5}"/>
              </a:ext>
            </a:extLst>
          </p:cNvPr>
          <p:cNvSpPr>
            <a:spLocks noGrp="1"/>
          </p:cNvSpPr>
          <p:nvPr>
            <p:ph idx="1"/>
          </p:nvPr>
        </p:nvSpPr>
        <p:spPr>
          <a:xfrm>
            <a:off x="505694" y="622644"/>
            <a:ext cx="11249891" cy="5576341"/>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24 However, I consider my life worth nothing to me; my only aim is to finish the race and complete the task the Lord Jesus has given me—the task of testifying to the good news of God’s grace.</a:t>
            </a:r>
          </a:p>
          <a:p>
            <a:pPr marL="0" marR="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 </a:t>
            </a:r>
            <a:r>
              <a:rPr lang="en-US" baseline="30000" dirty="0"/>
              <a:t>24 </a:t>
            </a:r>
            <a:r>
              <a:rPr lang="en-US" dirty="0"/>
              <a:t> Men jag </a:t>
            </a:r>
            <a:r>
              <a:rPr lang="en-US" dirty="0" err="1"/>
              <a:t>anser</a:t>
            </a:r>
            <a:r>
              <a:rPr lang="en-US" dirty="0"/>
              <a:t> </a:t>
            </a:r>
            <a:r>
              <a:rPr lang="en-US" dirty="0" err="1"/>
              <a:t>inte</a:t>
            </a:r>
            <a:r>
              <a:rPr lang="en-US" dirty="0"/>
              <a:t> mitt liv </a:t>
            </a:r>
            <a:r>
              <a:rPr lang="en-US" dirty="0" err="1"/>
              <a:t>vara</a:t>
            </a:r>
            <a:r>
              <a:rPr lang="en-US" dirty="0"/>
              <a:t> </a:t>
            </a:r>
            <a:r>
              <a:rPr lang="en-US" dirty="0" err="1"/>
              <a:t>värt</a:t>
            </a:r>
            <a:r>
              <a:rPr lang="en-US" dirty="0"/>
              <a:t> </a:t>
            </a:r>
            <a:r>
              <a:rPr lang="en-US" dirty="0" err="1"/>
              <a:t>något</a:t>
            </a:r>
            <a:r>
              <a:rPr lang="en-US" dirty="0"/>
              <a:t> för </a:t>
            </a:r>
            <a:r>
              <a:rPr lang="en-US" dirty="0" err="1"/>
              <a:t>mig</a:t>
            </a:r>
            <a:r>
              <a:rPr lang="en-US" dirty="0"/>
              <a:t> </a:t>
            </a:r>
            <a:r>
              <a:rPr lang="en-US" dirty="0" err="1"/>
              <a:t>själv</a:t>
            </a:r>
            <a:r>
              <a:rPr lang="en-US" dirty="0"/>
              <a:t>, bara jag </a:t>
            </a:r>
            <a:r>
              <a:rPr lang="en-US" dirty="0" err="1"/>
              <a:t>får</a:t>
            </a:r>
            <a:r>
              <a:rPr lang="en-US" dirty="0"/>
              <a:t> </a:t>
            </a:r>
            <a:r>
              <a:rPr lang="en-US" dirty="0" err="1"/>
              <a:t>fullborda</a:t>
            </a:r>
            <a:r>
              <a:rPr lang="en-US" dirty="0"/>
              <a:t> mitt </a:t>
            </a:r>
            <a:r>
              <a:rPr lang="en-US" dirty="0" err="1"/>
              <a:t>lopp</a:t>
            </a:r>
            <a:r>
              <a:rPr lang="en-US" dirty="0"/>
              <a:t> </a:t>
            </a:r>
            <a:r>
              <a:rPr lang="en-US" dirty="0" err="1"/>
              <a:t>och</a:t>
            </a:r>
            <a:r>
              <a:rPr lang="en-US" dirty="0"/>
              <a:t> den </a:t>
            </a:r>
            <a:r>
              <a:rPr lang="en-US" dirty="0" err="1"/>
              <a:t>uppgift</a:t>
            </a:r>
            <a:r>
              <a:rPr lang="en-US" dirty="0"/>
              <a:t> jag </a:t>
            </a:r>
            <a:r>
              <a:rPr lang="en-US" dirty="0" err="1"/>
              <a:t>fått</a:t>
            </a:r>
            <a:r>
              <a:rPr lang="en-US" dirty="0"/>
              <a:t> av Herren Jesus: </a:t>
            </a:r>
            <a:r>
              <a:rPr lang="en-US" dirty="0" err="1"/>
              <a:t>att</a:t>
            </a:r>
            <a:r>
              <a:rPr lang="en-US" dirty="0"/>
              <a:t> </a:t>
            </a:r>
            <a:r>
              <a:rPr lang="en-US" dirty="0" err="1"/>
              <a:t>vittna</a:t>
            </a:r>
            <a:r>
              <a:rPr lang="en-US" dirty="0"/>
              <a:t> om </a:t>
            </a:r>
            <a:r>
              <a:rPr lang="en-US" dirty="0" err="1"/>
              <a:t>Guds</a:t>
            </a:r>
            <a:r>
              <a:rPr lang="en-US" dirty="0"/>
              <a:t> </a:t>
            </a:r>
            <a:r>
              <a:rPr lang="en-US" dirty="0" err="1"/>
              <a:t>nåds</a:t>
            </a:r>
            <a:r>
              <a:rPr lang="en-US" dirty="0"/>
              <a:t> </a:t>
            </a:r>
            <a:r>
              <a:rPr lang="en-US" dirty="0" err="1"/>
              <a:t>evangelium</a:t>
            </a:r>
            <a:r>
              <a:rPr lang="en-US" dirty="0"/>
              <a:t>.</a:t>
            </a:r>
            <a:endParaRPr lang="en-US" i="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144277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A9CF95-E7C6-0C00-F764-7AAE41C30FBA}"/>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F191C507-1509-756C-EBE6-E912E1C84344}"/>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700EB1F7-2F6E-7C18-B10F-154BFBA45103}"/>
              </a:ext>
            </a:extLst>
          </p:cNvPr>
          <p:cNvSpPr>
            <a:spLocks noGrp="1"/>
          </p:cNvSpPr>
          <p:nvPr>
            <p:ph idx="1"/>
          </p:nvPr>
        </p:nvSpPr>
        <p:spPr>
          <a:xfrm>
            <a:off x="505694" y="622644"/>
            <a:ext cx="11249891" cy="5576341"/>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25 “Now I know that none of you among whom I have gone about preaching the kingdom will ever see me again. 26 Therefore, I declare to you today that I am innocent of the blood of any of you. 27 For I have not hesitated to proclaim to you the whole will of God.</a:t>
            </a:r>
          </a:p>
          <a:p>
            <a:pPr marL="0" marR="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20:25 – 27 </a:t>
            </a:r>
            <a:r>
              <a:rPr lang="en-US" dirty="0"/>
              <a:t>Och nu vet jag </a:t>
            </a:r>
            <a:r>
              <a:rPr lang="en-US" dirty="0" err="1"/>
              <a:t>att</a:t>
            </a:r>
            <a:r>
              <a:rPr lang="en-US" dirty="0"/>
              <a:t> </a:t>
            </a:r>
            <a:r>
              <a:rPr lang="en-US" dirty="0" err="1"/>
              <a:t>ni</a:t>
            </a:r>
            <a:r>
              <a:rPr lang="en-US" dirty="0"/>
              <a:t> </a:t>
            </a:r>
            <a:r>
              <a:rPr lang="en-US" dirty="0" err="1"/>
              <a:t>aldrig</a:t>
            </a:r>
            <a:r>
              <a:rPr lang="en-US" dirty="0"/>
              <a:t> </a:t>
            </a:r>
            <a:r>
              <a:rPr lang="en-US" dirty="0" err="1"/>
              <a:t>mer</a:t>
            </a:r>
            <a:r>
              <a:rPr lang="en-US" dirty="0"/>
              <a:t> </a:t>
            </a:r>
            <a:r>
              <a:rPr lang="en-US" dirty="0" err="1"/>
              <a:t>kommer</a:t>
            </a:r>
            <a:r>
              <a:rPr lang="en-US" dirty="0"/>
              <a:t> </a:t>
            </a:r>
            <a:r>
              <a:rPr lang="en-US" dirty="0" err="1"/>
              <a:t>att</a:t>
            </a:r>
            <a:r>
              <a:rPr lang="en-US" dirty="0"/>
              <a:t> se mitt </a:t>
            </a:r>
            <a:r>
              <a:rPr lang="en-US" dirty="0" err="1"/>
              <a:t>ansikte</a:t>
            </a:r>
            <a:r>
              <a:rPr lang="en-US" dirty="0"/>
              <a:t>, </a:t>
            </a:r>
            <a:r>
              <a:rPr lang="en-US" dirty="0" err="1"/>
              <a:t>alla</a:t>
            </a:r>
            <a:r>
              <a:rPr lang="en-US" dirty="0"/>
              <a:t> </a:t>
            </a:r>
            <a:r>
              <a:rPr lang="en-US" dirty="0" err="1"/>
              <a:t>ni</a:t>
            </a:r>
            <a:r>
              <a:rPr lang="en-US" dirty="0"/>
              <a:t> </a:t>
            </a:r>
            <a:r>
              <a:rPr lang="en-US" dirty="0" err="1"/>
              <a:t>som</a:t>
            </a:r>
            <a:r>
              <a:rPr lang="en-US" dirty="0"/>
              <a:t> jag </a:t>
            </a:r>
            <a:r>
              <a:rPr lang="en-US" dirty="0" err="1"/>
              <a:t>har</a:t>
            </a:r>
            <a:r>
              <a:rPr lang="en-US" dirty="0"/>
              <a:t> </a:t>
            </a:r>
            <a:r>
              <a:rPr lang="en-US" dirty="0" err="1"/>
              <a:t>gått</a:t>
            </a:r>
            <a:r>
              <a:rPr lang="en-US" dirty="0"/>
              <a:t> </a:t>
            </a:r>
            <a:r>
              <a:rPr lang="en-US" dirty="0" err="1"/>
              <a:t>omkring</a:t>
            </a:r>
            <a:r>
              <a:rPr lang="en-US" dirty="0"/>
              <a:t> hos </a:t>
            </a:r>
            <a:r>
              <a:rPr lang="en-US" dirty="0" err="1"/>
              <a:t>och</a:t>
            </a:r>
            <a:r>
              <a:rPr lang="en-US" dirty="0"/>
              <a:t> </a:t>
            </a:r>
            <a:r>
              <a:rPr lang="en-US" dirty="0" err="1"/>
              <a:t>predikat</a:t>
            </a:r>
            <a:r>
              <a:rPr lang="en-US" dirty="0"/>
              <a:t> </a:t>
            </a:r>
            <a:r>
              <a:rPr lang="en-US" dirty="0" err="1"/>
              <a:t>riket</a:t>
            </a:r>
            <a:r>
              <a:rPr lang="en-US" dirty="0"/>
              <a:t> för. </a:t>
            </a:r>
            <a:r>
              <a:rPr lang="en-US" baseline="30000" dirty="0"/>
              <a:t>26 </a:t>
            </a:r>
            <a:r>
              <a:rPr lang="en-US" dirty="0" err="1"/>
              <a:t>Därför</a:t>
            </a:r>
            <a:r>
              <a:rPr lang="en-US" dirty="0"/>
              <a:t> </a:t>
            </a:r>
            <a:r>
              <a:rPr lang="en-US" dirty="0" err="1"/>
              <a:t>betygar</a:t>
            </a:r>
            <a:r>
              <a:rPr lang="en-US" dirty="0"/>
              <a:t> jag </a:t>
            </a:r>
            <a:r>
              <a:rPr lang="en-US" dirty="0" err="1"/>
              <a:t>i</a:t>
            </a:r>
            <a:r>
              <a:rPr lang="en-US" dirty="0"/>
              <a:t> </a:t>
            </a:r>
            <a:r>
              <a:rPr lang="en-US" dirty="0" err="1"/>
              <a:t>dag</a:t>
            </a:r>
            <a:r>
              <a:rPr lang="en-US" dirty="0"/>
              <a:t> för er </a:t>
            </a:r>
            <a:r>
              <a:rPr lang="en-US" dirty="0" err="1"/>
              <a:t>att</a:t>
            </a:r>
            <a:r>
              <a:rPr lang="en-US" dirty="0"/>
              <a:t> jag </a:t>
            </a:r>
            <a:r>
              <a:rPr lang="en-US" dirty="0" err="1"/>
              <a:t>inte</a:t>
            </a:r>
            <a:r>
              <a:rPr lang="en-US" dirty="0"/>
              <a:t> </a:t>
            </a:r>
            <a:r>
              <a:rPr lang="en-US" dirty="0" err="1"/>
              <a:t>är</a:t>
            </a:r>
            <a:r>
              <a:rPr lang="en-US" dirty="0"/>
              <a:t> </a:t>
            </a:r>
            <a:r>
              <a:rPr lang="en-US" dirty="0" err="1"/>
              <a:t>skyldig</a:t>
            </a:r>
            <a:r>
              <a:rPr lang="en-US" dirty="0"/>
              <a:t> till </a:t>
            </a:r>
            <a:r>
              <a:rPr lang="en-US" dirty="0" err="1"/>
              <a:t>någons</a:t>
            </a:r>
            <a:r>
              <a:rPr lang="en-US" dirty="0"/>
              <a:t> </a:t>
            </a:r>
            <a:r>
              <a:rPr lang="en-US" dirty="0" err="1"/>
              <a:t>blod</a:t>
            </a:r>
            <a:r>
              <a:rPr lang="en-US" dirty="0"/>
              <a:t>, 27  för jag </a:t>
            </a:r>
            <a:r>
              <a:rPr lang="en-US" dirty="0" err="1"/>
              <a:t>har</a:t>
            </a:r>
            <a:r>
              <a:rPr lang="en-US" dirty="0"/>
              <a:t> </a:t>
            </a:r>
            <a:r>
              <a:rPr lang="en-US" dirty="0" err="1"/>
              <a:t>inte</a:t>
            </a:r>
            <a:r>
              <a:rPr lang="en-US" dirty="0"/>
              <a:t> </a:t>
            </a:r>
            <a:r>
              <a:rPr lang="en-US" dirty="0" err="1"/>
              <a:t>tvekat</a:t>
            </a:r>
            <a:r>
              <a:rPr lang="en-US" dirty="0"/>
              <a:t> </a:t>
            </a:r>
            <a:r>
              <a:rPr lang="en-US" dirty="0" err="1"/>
              <a:t>att</a:t>
            </a:r>
            <a:r>
              <a:rPr lang="en-US" dirty="0"/>
              <a:t> </a:t>
            </a:r>
            <a:r>
              <a:rPr lang="en-US" dirty="0" err="1"/>
              <a:t>förkunna</a:t>
            </a:r>
            <a:r>
              <a:rPr lang="en-US" dirty="0"/>
              <a:t> för er </a:t>
            </a:r>
            <a:r>
              <a:rPr lang="en-US" dirty="0" err="1"/>
              <a:t>hela</a:t>
            </a:r>
            <a:r>
              <a:rPr lang="en-US" dirty="0"/>
              <a:t> </a:t>
            </a:r>
            <a:r>
              <a:rPr lang="en-US" dirty="0" err="1"/>
              <a:t>Guds</a:t>
            </a:r>
            <a:r>
              <a:rPr lang="en-US" dirty="0"/>
              <a:t> </a:t>
            </a:r>
            <a:r>
              <a:rPr lang="en-US" dirty="0" err="1"/>
              <a:t>vilja</a:t>
            </a:r>
            <a:r>
              <a:rPr lang="en-US" dirty="0"/>
              <a:t> </a:t>
            </a:r>
            <a:r>
              <a:rPr lang="en-US" dirty="0" err="1"/>
              <a:t>och</a:t>
            </a:r>
            <a:r>
              <a:rPr lang="en-US" dirty="0"/>
              <a:t> plan. </a:t>
            </a:r>
            <a:endParaRPr lang="en-US" i="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96469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58E3BEB-B906-A128-B1A0-BE40275978B8}"/>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C8EF16D0-B17A-B005-339A-F9369184AF38}"/>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70076C62-E26D-22AD-679C-0E047B89AE21}"/>
              </a:ext>
            </a:extLst>
          </p:cNvPr>
          <p:cNvSpPr>
            <a:spLocks noGrp="1"/>
          </p:cNvSpPr>
          <p:nvPr>
            <p:ph idx="1"/>
          </p:nvPr>
        </p:nvSpPr>
        <p:spPr>
          <a:xfrm>
            <a:off x="505694" y="284814"/>
            <a:ext cx="11249891" cy="6220918"/>
          </a:xfrm>
        </p:spPr>
        <p:txBody>
          <a:bodyPr>
            <a:normAutofit lnSpcReduction="10000"/>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28 Keep watch over yourselves and all the flock of which the Holy Spirit has made you overseers. Be shepherds of the church of God,[a] which he bought with his own blood.[b] 29 I know that after I leave, savage wolves will come in among you and will not spare the flock. 30 Even from your own number men will arise and distort the truth in order to draw away disciples after them. 31 So be on your guard! Remember that for three years I never stopped warning each of you night and day with tears.</a:t>
            </a:r>
          </a:p>
          <a:p>
            <a:pPr marL="0" marR="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20:28 – 31 Ge </a:t>
            </a:r>
            <a:r>
              <a:rPr lang="en-US" i="1" dirty="0" err="1">
                <a:effectLst/>
                <a:latin typeface="Arial" panose="020B0604020202020204" pitchFamily="34" charset="0"/>
                <a:ea typeface="Times New Roman" panose="02020603050405020304" pitchFamily="18" charset="0"/>
                <a:cs typeface="Arial" panose="020B0604020202020204" pitchFamily="34" charset="0"/>
              </a:rPr>
              <a:t>akt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på</a:t>
            </a:r>
            <a:r>
              <a:rPr lang="en-US" i="1" dirty="0">
                <a:effectLst/>
                <a:latin typeface="Arial" panose="020B0604020202020204" pitchFamily="34" charset="0"/>
                <a:ea typeface="Times New Roman" panose="02020603050405020304" pitchFamily="18" charset="0"/>
                <a:cs typeface="Arial" panose="020B0604020202020204" pitchFamily="34" charset="0"/>
              </a:rPr>
              <a:t> er </a:t>
            </a:r>
            <a:r>
              <a:rPr lang="en-US" i="1" dirty="0" err="1">
                <a:effectLst/>
                <a:latin typeface="Arial" panose="020B0604020202020204" pitchFamily="34" charset="0"/>
                <a:ea typeface="Times New Roman" panose="02020603050405020304" pitchFamily="18" charset="0"/>
                <a:cs typeface="Arial" panose="020B0604020202020204" pitchFamily="34" charset="0"/>
              </a:rPr>
              <a:t>själva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hela</a:t>
            </a:r>
            <a:r>
              <a:rPr lang="en-US" i="1" dirty="0">
                <a:effectLst/>
                <a:latin typeface="Arial" panose="020B0604020202020204" pitchFamily="34" charset="0"/>
                <a:ea typeface="Times New Roman" panose="02020603050405020304" pitchFamily="18" charset="0"/>
                <a:cs typeface="Arial" panose="020B0604020202020204" pitchFamily="34" charset="0"/>
              </a:rPr>
              <a:t> den </a:t>
            </a:r>
            <a:r>
              <a:rPr lang="en-US" i="1" dirty="0" err="1">
                <a:effectLst/>
                <a:latin typeface="Arial" panose="020B0604020202020204" pitchFamily="34" charset="0"/>
                <a:ea typeface="Times New Roman" panose="02020603050405020304" pitchFamily="18" charset="0"/>
                <a:cs typeface="Arial" panose="020B0604020202020204" pitchFamily="34" charset="0"/>
              </a:rPr>
              <a:t>hjord</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där</a:t>
            </a:r>
            <a:r>
              <a:rPr lang="en-US" i="1" dirty="0">
                <a:effectLst/>
                <a:latin typeface="Arial" panose="020B0604020202020204" pitchFamily="34" charset="0"/>
                <a:ea typeface="Times New Roman" panose="02020603050405020304" pitchFamily="18" charset="0"/>
                <a:cs typeface="Arial" panose="020B0604020202020204" pitchFamily="34" charset="0"/>
              </a:rPr>
              <a:t> den </a:t>
            </a:r>
            <a:r>
              <a:rPr lang="en-US" i="1" dirty="0" err="1">
                <a:effectLst/>
                <a:latin typeface="Arial" panose="020B0604020202020204" pitchFamily="34" charset="0"/>
                <a:ea typeface="Times New Roman" panose="02020603050405020304" pitchFamily="18" charset="0"/>
                <a:cs typeface="Arial" panose="020B0604020202020204" pitchFamily="34" charset="0"/>
              </a:rPr>
              <a:t>helige</a:t>
            </a:r>
            <a:r>
              <a:rPr lang="en-US" i="1" dirty="0">
                <a:effectLst/>
                <a:latin typeface="Arial" panose="020B0604020202020204" pitchFamily="34" charset="0"/>
                <a:ea typeface="Times New Roman" panose="02020603050405020304" pitchFamily="18" charset="0"/>
                <a:cs typeface="Arial" panose="020B0604020202020204" pitchFamily="34" charset="0"/>
              </a:rPr>
              <a:t> Ande </a:t>
            </a:r>
            <a:r>
              <a:rPr lang="en-US" i="1" dirty="0" err="1">
                <a:effectLst/>
                <a:latin typeface="Arial" panose="020B0604020202020204" pitchFamily="34" charset="0"/>
                <a:ea typeface="Times New Roman" panose="02020603050405020304" pitchFamily="18" charset="0"/>
                <a:cs typeface="Arial" panose="020B0604020202020204" pitchFamily="34" charset="0"/>
              </a:rPr>
              <a:t>har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satt</a:t>
            </a:r>
            <a:r>
              <a:rPr lang="en-US" i="1" dirty="0">
                <a:effectLst/>
                <a:latin typeface="Arial" panose="020B0604020202020204" pitchFamily="34" charset="0"/>
                <a:ea typeface="Times New Roman" panose="02020603050405020304" pitchFamily="18" charset="0"/>
                <a:cs typeface="Arial" panose="020B0604020202020204" pitchFamily="34" charset="0"/>
              </a:rPr>
              <a:t> er </a:t>
            </a:r>
            <a:r>
              <a:rPr lang="en-US" i="1" dirty="0" err="1">
                <a:effectLst/>
                <a:latin typeface="Arial" panose="020B0604020202020204" pitchFamily="34" charset="0"/>
                <a:ea typeface="Times New Roman" panose="02020603050405020304" pitchFamily="18" charset="0"/>
                <a:cs typeface="Arial" panose="020B0604020202020204" pitchFamily="34" charset="0"/>
              </a:rPr>
              <a:t>som</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ledare</a:t>
            </a:r>
            <a:r>
              <a:rPr lang="en-US" i="1" dirty="0">
                <a:effectLst/>
                <a:latin typeface="Arial" panose="020B0604020202020204" pitchFamily="34" charset="0"/>
                <a:ea typeface="Times New Roman" panose="02020603050405020304" pitchFamily="18" charset="0"/>
                <a:cs typeface="Arial" panose="020B0604020202020204" pitchFamily="34" charset="0"/>
              </a:rPr>
              <a:t>, till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vara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herdar</a:t>
            </a:r>
            <a:r>
              <a:rPr lang="en-US" i="1" dirty="0">
                <a:effectLst/>
                <a:latin typeface="Arial" panose="020B0604020202020204" pitchFamily="34" charset="0"/>
                <a:ea typeface="Times New Roman" panose="02020603050405020304" pitchFamily="18" charset="0"/>
                <a:cs typeface="Arial" panose="020B0604020202020204" pitchFamily="34" charset="0"/>
              </a:rPr>
              <a:t> för </a:t>
            </a:r>
            <a:r>
              <a:rPr lang="en-US" i="1" dirty="0" err="1">
                <a:effectLst/>
                <a:latin typeface="Arial" panose="020B0604020202020204" pitchFamily="34" charset="0"/>
                <a:ea typeface="Times New Roman" panose="02020603050405020304" pitchFamily="18" charset="0"/>
                <a:cs typeface="Arial" panose="020B0604020202020204" pitchFamily="34" charset="0"/>
              </a:rPr>
              <a:t>Guds</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församling</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som</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han</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köpt</a:t>
            </a:r>
            <a:r>
              <a:rPr lang="en-US" i="1" dirty="0">
                <a:effectLst/>
                <a:latin typeface="Arial" panose="020B0604020202020204" pitchFamily="34" charset="0"/>
                <a:ea typeface="Times New Roman" panose="02020603050405020304" pitchFamily="18" charset="0"/>
                <a:cs typeface="Arial" panose="020B0604020202020204" pitchFamily="34" charset="0"/>
              </a:rPr>
              <a:t> med </a:t>
            </a:r>
            <a:r>
              <a:rPr lang="en-US" i="1" dirty="0" err="1">
                <a:effectLst/>
                <a:latin typeface="Arial" panose="020B0604020202020204" pitchFamily="34" charset="0"/>
                <a:ea typeface="Times New Roman" panose="02020603050405020304" pitchFamily="18" charset="0"/>
                <a:cs typeface="Arial" panose="020B0604020202020204" pitchFamily="34" charset="0"/>
              </a:rPr>
              <a:t>sitt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eget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blod</a:t>
            </a:r>
            <a:r>
              <a:rPr lang="en-US" i="1" dirty="0">
                <a:effectLst/>
                <a:latin typeface="Arial" panose="020B0604020202020204" pitchFamily="34" charset="0"/>
                <a:ea typeface="Times New Roman" panose="02020603050405020304" pitchFamily="18" charset="0"/>
                <a:cs typeface="Arial" panose="020B0604020202020204" pitchFamily="34" charset="0"/>
              </a:rPr>
              <a:t>. 29  Jag vet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när</a:t>
            </a:r>
            <a:r>
              <a:rPr lang="en-US" i="1" dirty="0">
                <a:effectLst/>
                <a:latin typeface="Arial" panose="020B0604020202020204" pitchFamily="34" charset="0"/>
                <a:ea typeface="Times New Roman" panose="02020603050405020304" pitchFamily="18" charset="0"/>
                <a:cs typeface="Arial" panose="020B0604020202020204" pitchFamily="34" charset="0"/>
              </a:rPr>
              <a:t> jag </a:t>
            </a:r>
            <a:r>
              <a:rPr lang="en-US" i="1" dirty="0" err="1">
                <a:effectLst/>
                <a:latin typeface="Arial" panose="020B0604020202020204" pitchFamily="34" charset="0"/>
                <a:ea typeface="Times New Roman" panose="02020603050405020304" pitchFamily="18" charset="0"/>
                <a:cs typeface="Arial" panose="020B0604020202020204" pitchFamily="34" charset="0"/>
              </a:rPr>
              <a:t>lämnat</a:t>
            </a:r>
            <a:r>
              <a:rPr lang="en-US" i="1" dirty="0">
                <a:effectLst/>
                <a:latin typeface="Arial" panose="020B0604020202020204" pitchFamily="34" charset="0"/>
                <a:ea typeface="Times New Roman" panose="02020603050405020304" pitchFamily="18" charset="0"/>
                <a:cs typeface="Arial" panose="020B0604020202020204" pitchFamily="34" charset="0"/>
              </a:rPr>
              <a:t> er ska </a:t>
            </a:r>
            <a:r>
              <a:rPr lang="en-US" i="1" dirty="0" err="1">
                <a:effectLst/>
                <a:latin typeface="Arial" panose="020B0604020202020204" pitchFamily="34" charset="0"/>
                <a:ea typeface="Times New Roman" panose="02020603050405020304" pitchFamily="18" charset="0"/>
                <a:cs typeface="Arial" panose="020B0604020202020204" pitchFamily="34" charset="0"/>
              </a:rPr>
              <a:t>rovlystna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vargar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tränga</a:t>
            </a:r>
            <a:r>
              <a:rPr lang="en-US" i="1" dirty="0">
                <a:effectLst/>
                <a:latin typeface="Arial" panose="020B0604020202020204" pitchFamily="34" charset="0"/>
                <a:ea typeface="Times New Roman" panose="02020603050405020304" pitchFamily="18" charset="0"/>
                <a:cs typeface="Arial" panose="020B0604020202020204" pitchFamily="34" charset="0"/>
              </a:rPr>
              <a:t> in bland er,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de </a:t>
            </a:r>
            <a:r>
              <a:rPr lang="en-US" i="1" dirty="0" err="1">
                <a:effectLst/>
                <a:latin typeface="Arial" panose="020B0604020202020204" pitchFamily="34" charset="0"/>
                <a:ea typeface="Times New Roman" panose="02020603050405020304" pitchFamily="18" charset="0"/>
                <a:cs typeface="Arial" panose="020B0604020202020204" pitchFamily="34" charset="0"/>
              </a:rPr>
              <a:t>kommer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inte</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skona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hjorden</a:t>
            </a:r>
            <a:r>
              <a:rPr lang="en-US" i="1" dirty="0">
                <a:effectLst/>
                <a:latin typeface="Arial" panose="020B0604020202020204" pitchFamily="34" charset="0"/>
                <a:ea typeface="Times New Roman" panose="02020603050405020304" pitchFamily="18" charset="0"/>
                <a:cs typeface="Arial" panose="020B0604020202020204" pitchFamily="34" charset="0"/>
              </a:rPr>
              <a:t>. 30  Ja, bland er </a:t>
            </a:r>
            <a:r>
              <a:rPr lang="en-US" i="1" dirty="0" err="1">
                <a:effectLst/>
                <a:latin typeface="Arial" panose="020B0604020202020204" pitchFamily="34" charset="0"/>
                <a:ea typeface="Times New Roman" panose="02020603050405020304" pitchFamily="18" charset="0"/>
                <a:cs typeface="Arial" panose="020B0604020202020204" pitchFamily="34" charset="0"/>
              </a:rPr>
              <a:t>själva</a:t>
            </a:r>
            <a:r>
              <a:rPr lang="en-US" i="1" dirty="0">
                <a:effectLst/>
                <a:latin typeface="Arial" panose="020B0604020202020204" pitchFamily="34" charset="0"/>
                <a:ea typeface="Times New Roman" panose="02020603050405020304" pitchFamily="18" charset="0"/>
                <a:cs typeface="Arial" panose="020B0604020202020204" pitchFamily="34" charset="0"/>
              </a:rPr>
              <a:t> ska </a:t>
            </a:r>
            <a:r>
              <a:rPr lang="en-US" i="1" dirty="0" err="1">
                <a:effectLst/>
                <a:latin typeface="Arial" panose="020B0604020202020204" pitchFamily="34" charset="0"/>
                <a:ea typeface="Times New Roman" panose="02020603050405020304" pitchFamily="18" charset="0"/>
                <a:cs typeface="Arial" panose="020B0604020202020204" pitchFamily="34" charset="0"/>
              </a:rPr>
              <a:t>män</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träda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fram</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som</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förvränger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sanningen</a:t>
            </a:r>
            <a:r>
              <a:rPr lang="en-US" i="1" dirty="0">
                <a:effectLst/>
                <a:latin typeface="Arial" panose="020B0604020202020204" pitchFamily="34" charset="0"/>
                <a:ea typeface="Times New Roman" panose="02020603050405020304" pitchFamily="18" charset="0"/>
                <a:cs typeface="Arial" panose="020B0604020202020204" pitchFamily="34" charset="0"/>
              </a:rPr>
              <a:t> för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dra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över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lärjungarna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på</a:t>
            </a:r>
            <a:r>
              <a:rPr lang="en-US" i="1" dirty="0">
                <a:effectLst/>
                <a:latin typeface="Arial" panose="020B0604020202020204" pitchFamily="34" charset="0"/>
                <a:ea typeface="Times New Roman" panose="02020603050405020304" pitchFamily="18" charset="0"/>
                <a:cs typeface="Arial" panose="020B0604020202020204" pitchFamily="34" charset="0"/>
              </a:rPr>
              <a:t> sin </a:t>
            </a:r>
            <a:r>
              <a:rPr lang="en-US" i="1" dirty="0" err="1">
                <a:effectLst/>
                <a:latin typeface="Arial" panose="020B0604020202020204" pitchFamily="34" charset="0"/>
                <a:ea typeface="Times New Roman" panose="02020603050405020304" pitchFamily="18" charset="0"/>
                <a:cs typeface="Arial" panose="020B0604020202020204" pitchFamily="34" charset="0"/>
              </a:rPr>
              <a:t>sida</a:t>
            </a:r>
            <a:r>
              <a:rPr lang="en-US" i="1" dirty="0">
                <a:effectLst/>
                <a:latin typeface="Arial" panose="020B0604020202020204" pitchFamily="34" charset="0"/>
                <a:ea typeface="Times New Roman" panose="02020603050405020304" pitchFamily="18" charset="0"/>
                <a:cs typeface="Arial" panose="020B0604020202020204" pitchFamily="34" charset="0"/>
              </a:rPr>
              <a:t>. 31  Var </a:t>
            </a:r>
            <a:r>
              <a:rPr lang="en-US" i="1" dirty="0" err="1">
                <a:effectLst/>
                <a:latin typeface="Arial" panose="020B0604020202020204" pitchFamily="34" charset="0"/>
                <a:ea typeface="Times New Roman" panose="02020603050405020304" pitchFamily="18" charset="0"/>
                <a:cs typeface="Arial" panose="020B0604020202020204" pitchFamily="34" charset="0"/>
              </a:rPr>
              <a:t>därför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vakna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kom</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ihåg</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jag </a:t>
            </a:r>
            <a:r>
              <a:rPr lang="en-US" i="1" dirty="0" err="1">
                <a:effectLst/>
                <a:latin typeface="Arial" panose="020B0604020202020204" pitchFamily="34" charset="0"/>
                <a:ea typeface="Times New Roman" panose="02020603050405020304" pitchFamily="18" charset="0"/>
                <a:cs typeface="Arial" panose="020B0604020202020204" pitchFamily="34" charset="0"/>
              </a:rPr>
              <a:t>i</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tre</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års</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tid</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natt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dag</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aldrig</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slutat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förmana</a:t>
            </a:r>
            <a:r>
              <a:rPr lang="en-US" i="1" dirty="0">
                <a:effectLst/>
                <a:latin typeface="Arial" panose="020B0604020202020204" pitchFamily="34" charset="0"/>
                <a:ea typeface="Times New Roman" panose="02020603050405020304" pitchFamily="18" charset="0"/>
                <a:cs typeface="Arial" panose="020B0604020202020204" pitchFamily="34" charset="0"/>
              </a:rPr>
              <a:t> var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en</a:t>
            </a:r>
            <a:r>
              <a:rPr lang="en-US" i="1" dirty="0">
                <a:effectLst/>
                <a:latin typeface="Arial" panose="020B0604020202020204" pitchFamily="34" charset="0"/>
                <a:ea typeface="Times New Roman" panose="02020603050405020304" pitchFamily="18" charset="0"/>
                <a:cs typeface="Arial" panose="020B0604020202020204" pitchFamily="34" charset="0"/>
              </a:rPr>
              <a:t> av er under </a:t>
            </a:r>
            <a:r>
              <a:rPr lang="en-US" i="1" dirty="0" err="1">
                <a:effectLst/>
                <a:latin typeface="Arial" panose="020B0604020202020204" pitchFamily="34" charset="0"/>
                <a:ea typeface="Times New Roman" panose="02020603050405020304" pitchFamily="18" charset="0"/>
                <a:cs typeface="Arial" panose="020B0604020202020204" pitchFamily="34" charset="0"/>
              </a:rPr>
              <a:t>tårar</a:t>
            </a:r>
            <a:r>
              <a:rPr lang="en-US" i="1" dirty="0">
                <a:effectLst/>
                <a:latin typeface="Arial" panose="020B0604020202020204" pitchFamily="34" charset="0"/>
                <a:ea typeface="Times New Roman" panose="02020603050405020304" pitchFamily="18" charset="0"/>
                <a:cs typeface="Arial" panose="020B0604020202020204" pitchFamily="34" charset="0"/>
              </a:rPr>
              <a:t>.</a:t>
            </a:r>
          </a:p>
          <a:p>
            <a:pPr marL="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2878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1D4702E-CD1A-7E22-DF62-A8E31E55CD31}"/>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265FD385-361D-D657-9715-B877FEB2237C}"/>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9517356C-AD71-370C-7CA5-2FCD616CB985}"/>
              </a:ext>
            </a:extLst>
          </p:cNvPr>
          <p:cNvSpPr>
            <a:spLocks noGrp="1"/>
          </p:cNvSpPr>
          <p:nvPr>
            <p:ph idx="1"/>
          </p:nvPr>
        </p:nvSpPr>
        <p:spPr>
          <a:xfrm>
            <a:off x="505694" y="284814"/>
            <a:ext cx="11249891" cy="6220918"/>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32 “Now I commit you to God and to the word of his grace, which can build you up and give you an inheritance among all those who are sanctified. </a:t>
            </a:r>
          </a:p>
          <a:p>
            <a:pPr marL="0" marR="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20:32  Och nu </a:t>
            </a:r>
            <a:r>
              <a:rPr lang="en-US" i="1" dirty="0" err="1">
                <a:effectLst/>
                <a:latin typeface="Arial" panose="020B0604020202020204" pitchFamily="34" charset="0"/>
                <a:ea typeface="Times New Roman" panose="02020603050405020304" pitchFamily="18" charset="0"/>
                <a:cs typeface="Arial" panose="020B0604020202020204" pitchFamily="34" charset="0"/>
              </a:rPr>
              <a:t>överlämnar</a:t>
            </a:r>
            <a:r>
              <a:rPr lang="en-US" i="1" dirty="0">
                <a:effectLst/>
                <a:latin typeface="Arial" panose="020B0604020202020204" pitchFamily="34" charset="0"/>
                <a:ea typeface="Times New Roman" panose="02020603050405020304" pitchFamily="18" charset="0"/>
                <a:cs typeface="Arial" panose="020B0604020202020204" pitchFamily="34" charset="0"/>
              </a:rPr>
              <a:t> jag er </a:t>
            </a:r>
            <a:r>
              <a:rPr lang="en-US" i="1" dirty="0" err="1">
                <a:effectLst/>
                <a:latin typeface="Arial" panose="020B0604020202020204" pitchFamily="34" charset="0"/>
                <a:ea typeface="Times New Roman" panose="02020603050405020304" pitchFamily="18" charset="0"/>
                <a:cs typeface="Arial" panose="020B0604020202020204" pitchFamily="34" charset="0"/>
              </a:rPr>
              <a:t>åt</a:t>
            </a:r>
            <a:r>
              <a:rPr lang="en-US" i="1" dirty="0">
                <a:effectLst/>
                <a:latin typeface="Arial" panose="020B0604020202020204" pitchFamily="34" charset="0"/>
                <a:ea typeface="Times New Roman" panose="02020603050405020304" pitchFamily="18" charset="0"/>
                <a:cs typeface="Arial" panose="020B0604020202020204" pitchFamily="34" charset="0"/>
              </a:rPr>
              <a:t> Gud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hans</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nåderika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ord</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som</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makt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bygga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upp</a:t>
            </a:r>
            <a:r>
              <a:rPr lang="en-US" i="1" dirty="0">
                <a:effectLst/>
                <a:latin typeface="Arial" panose="020B0604020202020204" pitchFamily="34" charset="0"/>
                <a:ea typeface="Times New Roman" panose="02020603050405020304" pitchFamily="18" charset="0"/>
                <a:cs typeface="Arial" panose="020B0604020202020204" pitchFamily="34" charset="0"/>
              </a:rPr>
              <a:t> er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ge</a:t>
            </a:r>
            <a:r>
              <a:rPr lang="en-US" i="1" dirty="0">
                <a:effectLst/>
                <a:latin typeface="Arial" panose="020B0604020202020204" pitchFamily="34" charset="0"/>
                <a:ea typeface="Times New Roman" panose="02020603050405020304" pitchFamily="18" charset="0"/>
                <a:cs typeface="Arial" panose="020B0604020202020204" pitchFamily="34" charset="0"/>
              </a:rPr>
              <a:t> er </a:t>
            </a:r>
            <a:r>
              <a:rPr lang="en-US" i="1" dirty="0" err="1">
                <a:effectLst/>
                <a:latin typeface="Arial" panose="020B0604020202020204" pitchFamily="34" charset="0"/>
                <a:ea typeface="Times New Roman" panose="02020603050405020304" pitchFamily="18" charset="0"/>
                <a:cs typeface="Arial" panose="020B0604020202020204" pitchFamily="34" charset="0"/>
              </a:rPr>
              <a:t>arvet</a:t>
            </a:r>
            <a:r>
              <a:rPr lang="en-US" i="1" dirty="0">
                <a:effectLst/>
                <a:latin typeface="Arial" panose="020B0604020202020204" pitchFamily="34" charset="0"/>
                <a:ea typeface="Times New Roman" panose="02020603050405020304" pitchFamily="18" charset="0"/>
                <a:cs typeface="Arial" panose="020B0604020202020204" pitchFamily="34" charset="0"/>
              </a:rPr>
              <a:t> bland </a:t>
            </a:r>
            <a:r>
              <a:rPr lang="en-US" i="1" dirty="0" err="1">
                <a:effectLst/>
                <a:latin typeface="Arial" panose="020B0604020202020204" pitchFamily="34" charset="0"/>
                <a:ea typeface="Times New Roman" panose="02020603050405020304" pitchFamily="18" charset="0"/>
                <a:cs typeface="Arial" panose="020B0604020202020204" pitchFamily="34" charset="0"/>
              </a:rPr>
              <a:t>alla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som</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helgats</a:t>
            </a:r>
            <a:r>
              <a:rPr lang="en-US" i="1" dirty="0">
                <a:effectLst/>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3779884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BD92537-E146-6E42-5C48-BCC2747CDE7E}"/>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BFB66C09-C248-4BA7-9464-39D284FFA0C6}"/>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83E97EC3-7070-A872-A722-C434FF978237}"/>
              </a:ext>
            </a:extLst>
          </p:cNvPr>
          <p:cNvSpPr>
            <a:spLocks noGrp="1"/>
          </p:cNvSpPr>
          <p:nvPr>
            <p:ph idx="1"/>
          </p:nvPr>
        </p:nvSpPr>
        <p:spPr>
          <a:xfrm>
            <a:off x="505694" y="284814"/>
            <a:ext cx="11249891" cy="6220918"/>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33 I have not coveted anyone’s silver or gold or clothing. 34 You yourselves know that these hands of mine have supplied my own needs and the needs of my companions.</a:t>
            </a:r>
          </a:p>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 </a:t>
            </a:r>
          </a:p>
          <a:p>
            <a:pPr marL="0" marR="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20:33  Silver </a:t>
            </a:r>
            <a:r>
              <a:rPr lang="en-US" i="1" dirty="0" err="1">
                <a:effectLst/>
                <a:latin typeface="Arial" panose="020B0604020202020204" pitchFamily="34" charset="0"/>
                <a:ea typeface="Times New Roman" panose="02020603050405020304" pitchFamily="18" charset="0"/>
                <a:cs typeface="Arial" panose="020B0604020202020204" pitchFamily="34" charset="0"/>
              </a:rPr>
              <a:t>eller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guld</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eller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kläder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har</a:t>
            </a:r>
            <a:r>
              <a:rPr lang="en-US" i="1" dirty="0">
                <a:effectLst/>
                <a:latin typeface="Arial" panose="020B0604020202020204" pitchFamily="34" charset="0"/>
                <a:ea typeface="Times New Roman" panose="02020603050405020304" pitchFamily="18" charset="0"/>
                <a:cs typeface="Arial" panose="020B0604020202020204" pitchFamily="34" charset="0"/>
              </a:rPr>
              <a:t> jag </a:t>
            </a:r>
            <a:r>
              <a:rPr lang="en-US" i="1" dirty="0" err="1">
                <a:effectLst/>
                <a:latin typeface="Arial" panose="020B0604020202020204" pitchFamily="34" charset="0"/>
                <a:ea typeface="Times New Roman" panose="02020603050405020304" pitchFamily="18" charset="0"/>
                <a:cs typeface="Arial" panose="020B0604020202020204" pitchFamily="34" charset="0"/>
              </a:rPr>
              <a:t>inte</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begärt</a:t>
            </a:r>
            <a:r>
              <a:rPr lang="en-US" i="1" dirty="0">
                <a:effectLst/>
                <a:latin typeface="Arial" panose="020B0604020202020204" pitchFamily="34" charset="0"/>
                <a:ea typeface="Times New Roman" panose="02020603050405020304" pitchFamily="18" charset="0"/>
                <a:cs typeface="Arial" panose="020B0604020202020204" pitchFamily="34" charset="0"/>
              </a:rPr>
              <a:t> av </a:t>
            </a:r>
            <a:r>
              <a:rPr lang="en-US" i="1" dirty="0" err="1">
                <a:effectLst/>
                <a:latin typeface="Arial" panose="020B0604020202020204" pitchFamily="34" charset="0"/>
                <a:ea typeface="Times New Roman" panose="02020603050405020304" pitchFamily="18" charset="0"/>
                <a:cs typeface="Arial" panose="020B0604020202020204" pitchFamily="34" charset="0"/>
              </a:rPr>
              <a:t>någon</a:t>
            </a:r>
            <a:r>
              <a:rPr lang="en-US" i="1" dirty="0">
                <a:effectLst/>
                <a:latin typeface="Arial" panose="020B0604020202020204" pitchFamily="34" charset="0"/>
                <a:ea typeface="Times New Roman" panose="02020603050405020304" pitchFamily="18" charset="0"/>
                <a:cs typeface="Arial" panose="020B0604020202020204" pitchFamily="34" charset="0"/>
              </a:rPr>
              <a:t>. 34  Ni vet </a:t>
            </a:r>
            <a:r>
              <a:rPr lang="en-US" i="1" dirty="0" err="1">
                <a:effectLst/>
                <a:latin typeface="Arial" panose="020B0604020202020204" pitchFamily="34" charset="0"/>
                <a:ea typeface="Times New Roman" panose="02020603050405020304" pitchFamily="18" charset="0"/>
                <a:cs typeface="Arial" panose="020B0604020202020204" pitchFamily="34" charset="0"/>
              </a:rPr>
              <a:t>själva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dessa </a:t>
            </a:r>
            <a:r>
              <a:rPr lang="en-US" i="1" dirty="0" err="1">
                <a:effectLst/>
                <a:latin typeface="Arial" panose="020B0604020202020204" pitchFamily="34" charset="0"/>
                <a:ea typeface="Times New Roman" panose="02020603050405020304" pitchFamily="18" charset="0"/>
                <a:cs typeface="Arial" panose="020B0604020202020204" pitchFamily="34" charset="0"/>
              </a:rPr>
              <a:t>händer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sörjt</a:t>
            </a:r>
            <a:r>
              <a:rPr lang="en-US" i="1" dirty="0">
                <a:effectLst/>
                <a:latin typeface="Arial" panose="020B0604020202020204" pitchFamily="34" charset="0"/>
                <a:ea typeface="Times New Roman" panose="02020603050405020304" pitchFamily="18" charset="0"/>
                <a:cs typeface="Arial" panose="020B0604020202020204" pitchFamily="34" charset="0"/>
              </a:rPr>
              <a:t> för mina </a:t>
            </a:r>
            <a:r>
              <a:rPr lang="en-US" i="1" dirty="0" err="1">
                <a:effectLst/>
                <a:latin typeface="Arial" panose="020B0604020202020204" pitchFamily="34" charset="0"/>
                <a:ea typeface="Times New Roman" panose="02020603050405020304" pitchFamily="18" charset="0"/>
                <a:cs typeface="Arial" panose="020B0604020202020204" pitchFamily="34" charset="0"/>
              </a:rPr>
              <a:t>egna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mina </a:t>
            </a:r>
            <a:r>
              <a:rPr lang="en-US" i="1" dirty="0" err="1">
                <a:effectLst/>
                <a:latin typeface="Arial" panose="020B0604020202020204" pitchFamily="34" charset="0"/>
                <a:ea typeface="Times New Roman" panose="02020603050405020304" pitchFamily="18" charset="0"/>
                <a:cs typeface="Arial" panose="020B0604020202020204" pitchFamily="34" charset="0"/>
              </a:rPr>
              <a:t>följeslagares</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behov</a:t>
            </a:r>
            <a:r>
              <a:rPr lang="en-US" i="1" dirty="0">
                <a:effectLst/>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val="27039277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4CC7410-6ABD-111C-EBA7-52828309FFC0}"/>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11AB49ED-FA24-38AC-89CC-4514FED415D3}"/>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07CFED3D-19A2-EF20-A829-76205B69C90B}"/>
              </a:ext>
            </a:extLst>
          </p:cNvPr>
          <p:cNvSpPr>
            <a:spLocks noGrp="1"/>
          </p:cNvSpPr>
          <p:nvPr>
            <p:ph idx="1"/>
          </p:nvPr>
        </p:nvSpPr>
        <p:spPr>
          <a:xfrm>
            <a:off x="505694" y="284814"/>
            <a:ext cx="11249891" cy="6220918"/>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34 You yourselves know that these hands of mine have supplied my own needs and the needs of my companions. 35 In everything I did, I showed you that by this kind of hard work we must help the weak, remembering the words the Lord Jesus himself said: ‘It is more blessed to give than to receive.’ ”</a:t>
            </a:r>
          </a:p>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 </a:t>
            </a:r>
          </a:p>
          <a:p>
            <a:pPr marL="0" marR="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20:34  Ni vet </a:t>
            </a:r>
            <a:r>
              <a:rPr lang="en-US" i="1" dirty="0" err="1">
                <a:effectLst/>
                <a:latin typeface="Arial" panose="020B0604020202020204" pitchFamily="34" charset="0"/>
                <a:ea typeface="Times New Roman" panose="02020603050405020304" pitchFamily="18" charset="0"/>
                <a:cs typeface="Arial" panose="020B0604020202020204" pitchFamily="34" charset="0"/>
              </a:rPr>
              <a:t>själva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dessa </a:t>
            </a:r>
            <a:r>
              <a:rPr lang="en-US" i="1" dirty="0" err="1">
                <a:effectLst/>
                <a:latin typeface="Arial" panose="020B0604020202020204" pitchFamily="34" charset="0"/>
                <a:ea typeface="Times New Roman" panose="02020603050405020304" pitchFamily="18" charset="0"/>
                <a:cs typeface="Arial" panose="020B0604020202020204" pitchFamily="34" charset="0"/>
              </a:rPr>
              <a:t>händer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sörjt</a:t>
            </a:r>
            <a:r>
              <a:rPr lang="en-US" i="1" dirty="0">
                <a:effectLst/>
                <a:latin typeface="Arial" panose="020B0604020202020204" pitchFamily="34" charset="0"/>
                <a:ea typeface="Times New Roman" panose="02020603050405020304" pitchFamily="18" charset="0"/>
                <a:cs typeface="Arial" panose="020B0604020202020204" pitchFamily="34" charset="0"/>
              </a:rPr>
              <a:t> för mina </a:t>
            </a:r>
            <a:r>
              <a:rPr lang="en-US" i="1" dirty="0" err="1">
                <a:effectLst/>
                <a:latin typeface="Arial" panose="020B0604020202020204" pitchFamily="34" charset="0"/>
                <a:ea typeface="Times New Roman" panose="02020603050405020304" pitchFamily="18" charset="0"/>
                <a:cs typeface="Arial" panose="020B0604020202020204" pitchFamily="34" charset="0"/>
              </a:rPr>
              <a:t>egna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mina </a:t>
            </a:r>
            <a:r>
              <a:rPr lang="en-US" i="1" dirty="0" err="1">
                <a:effectLst/>
                <a:latin typeface="Arial" panose="020B0604020202020204" pitchFamily="34" charset="0"/>
                <a:ea typeface="Times New Roman" panose="02020603050405020304" pitchFamily="18" charset="0"/>
                <a:cs typeface="Arial" panose="020B0604020202020204" pitchFamily="34" charset="0"/>
              </a:rPr>
              <a:t>följeslagares</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behov</a:t>
            </a:r>
            <a:r>
              <a:rPr lang="en-US" i="1" dirty="0">
                <a:effectLst/>
                <a:latin typeface="Arial" panose="020B0604020202020204" pitchFamily="34" charset="0"/>
                <a:ea typeface="Times New Roman" panose="02020603050405020304" pitchFamily="18" charset="0"/>
                <a:cs typeface="Arial" panose="020B0604020202020204" pitchFamily="34" charset="0"/>
              </a:rPr>
              <a:t>. 35  I </a:t>
            </a:r>
            <a:r>
              <a:rPr lang="en-US" i="1" dirty="0" err="1">
                <a:effectLst/>
                <a:latin typeface="Arial" panose="020B0604020202020204" pitchFamily="34" charset="0"/>
                <a:ea typeface="Times New Roman" panose="02020603050405020304" pitchFamily="18" charset="0"/>
                <a:cs typeface="Arial" panose="020B0604020202020204" pitchFamily="34" charset="0"/>
              </a:rPr>
              <a:t>allt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har</a:t>
            </a:r>
            <a:r>
              <a:rPr lang="en-US" i="1" dirty="0">
                <a:effectLst/>
                <a:latin typeface="Arial" panose="020B0604020202020204" pitchFamily="34" charset="0"/>
                <a:ea typeface="Times New Roman" panose="02020603050405020304" pitchFamily="18" charset="0"/>
                <a:cs typeface="Arial" panose="020B0604020202020204" pitchFamily="34" charset="0"/>
              </a:rPr>
              <a:t> jag </a:t>
            </a:r>
            <a:r>
              <a:rPr lang="en-US" i="1" dirty="0" err="1">
                <a:effectLst/>
                <a:latin typeface="Arial" panose="020B0604020202020204" pitchFamily="34" charset="0"/>
                <a:ea typeface="Times New Roman" panose="02020603050405020304" pitchFamily="18" charset="0"/>
                <a:cs typeface="Arial" panose="020B0604020202020204" pitchFamily="34" charset="0"/>
              </a:rPr>
              <a:t>visat</a:t>
            </a:r>
            <a:r>
              <a:rPr lang="en-US" i="1" dirty="0">
                <a:effectLst/>
                <a:latin typeface="Arial" panose="020B0604020202020204" pitchFamily="34" charset="0"/>
                <a:ea typeface="Times New Roman" panose="02020603050405020304" pitchFamily="18" charset="0"/>
                <a:cs typeface="Arial" panose="020B0604020202020204" pitchFamily="34" charset="0"/>
              </a:rPr>
              <a:t> er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man </a:t>
            </a:r>
            <a:r>
              <a:rPr lang="en-US" i="1" dirty="0" err="1">
                <a:effectLst/>
                <a:latin typeface="Arial" panose="020B0604020202020204" pitchFamily="34" charset="0"/>
                <a:ea typeface="Times New Roman" panose="02020603050405020304" pitchFamily="18" charset="0"/>
                <a:cs typeface="Arial" panose="020B0604020202020204" pitchFamily="34" charset="0"/>
              </a:rPr>
              <a:t>så</a:t>
            </a:r>
            <a:r>
              <a:rPr lang="en-US" i="1" dirty="0">
                <a:effectLst/>
                <a:latin typeface="Arial" panose="020B0604020202020204" pitchFamily="34" charset="0"/>
                <a:ea typeface="Times New Roman" panose="02020603050405020304" pitchFamily="18" charset="0"/>
                <a:cs typeface="Arial" panose="020B0604020202020204" pitchFamily="34" charset="0"/>
              </a:rPr>
              <a:t> ska </a:t>
            </a:r>
            <a:r>
              <a:rPr lang="en-US" i="1" dirty="0" err="1">
                <a:effectLst/>
                <a:latin typeface="Arial" panose="020B0604020202020204" pitchFamily="34" charset="0"/>
                <a:ea typeface="Times New Roman" panose="02020603050405020304" pitchFamily="18" charset="0"/>
                <a:cs typeface="Arial" panose="020B0604020202020204" pitchFamily="34" charset="0"/>
              </a:rPr>
              <a:t>arbeta</a:t>
            </a:r>
            <a:r>
              <a:rPr lang="en-US" i="1" dirty="0">
                <a:effectLst/>
                <a:latin typeface="Arial" panose="020B0604020202020204" pitchFamily="34" charset="0"/>
                <a:ea typeface="Times New Roman" panose="02020603050405020304" pitchFamily="18" charset="0"/>
                <a:cs typeface="Arial" panose="020B0604020202020204" pitchFamily="34" charset="0"/>
              </a:rPr>
              <a:t>[h]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ta hand om de </a:t>
            </a:r>
            <a:r>
              <a:rPr lang="en-US" i="1" dirty="0" err="1">
                <a:effectLst/>
                <a:latin typeface="Arial" panose="020B0604020202020204" pitchFamily="34" charset="0"/>
                <a:ea typeface="Times New Roman" panose="02020603050405020304" pitchFamily="18" charset="0"/>
                <a:cs typeface="Arial" panose="020B0604020202020204" pitchFamily="34" charset="0"/>
              </a:rPr>
              <a:t>svaga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komma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ihåg</a:t>
            </a:r>
            <a:r>
              <a:rPr lang="en-US" i="1" dirty="0">
                <a:effectLst/>
                <a:latin typeface="Arial" panose="020B0604020202020204" pitchFamily="34" charset="0"/>
                <a:ea typeface="Times New Roman" panose="02020603050405020304" pitchFamily="18" charset="0"/>
                <a:cs typeface="Arial" panose="020B0604020202020204" pitchFamily="34" charset="0"/>
              </a:rPr>
              <a:t> de </a:t>
            </a:r>
            <a:r>
              <a:rPr lang="en-US" i="1" dirty="0" err="1">
                <a:effectLst/>
                <a:latin typeface="Arial" panose="020B0604020202020204" pitchFamily="34" charset="0"/>
                <a:ea typeface="Times New Roman" panose="02020603050405020304" pitchFamily="18" charset="0"/>
                <a:cs typeface="Arial" panose="020B0604020202020204" pitchFamily="34" charset="0"/>
              </a:rPr>
              <a:t>ord</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som</a:t>
            </a:r>
            <a:r>
              <a:rPr lang="en-US" i="1" dirty="0">
                <a:effectLst/>
                <a:latin typeface="Arial" panose="020B0604020202020204" pitchFamily="34" charset="0"/>
                <a:ea typeface="Times New Roman" panose="02020603050405020304" pitchFamily="18" charset="0"/>
                <a:cs typeface="Arial" panose="020B0604020202020204" pitchFamily="34" charset="0"/>
              </a:rPr>
              <a:t> Herren Jesus </a:t>
            </a:r>
            <a:r>
              <a:rPr lang="en-US" i="1" dirty="0" err="1">
                <a:effectLst/>
                <a:latin typeface="Arial" panose="020B0604020202020204" pitchFamily="34" charset="0"/>
                <a:ea typeface="Times New Roman" panose="02020603050405020304" pitchFamily="18" charset="0"/>
                <a:cs typeface="Arial" panose="020B0604020202020204" pitchFamily="34" charset="0"/>
              </a:rPr>
              <a:t>själv</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sagt</a:t>
            </a:r>
            <a:r>
              <a:rPr lang="en-US" i="1" dirty="0">
                <a:effectLst/>
                <a:latin typeface="Arial" panose="020B0604020202020204" pitchFamily="34" charset="0"/>
                <a:ea typeface="Times New Roman" panose="02020603050405020304" pitchFamily="18" charset="0"/>
                <a:cs typeface="Arial" panose="020B0604020202020204" pitchFamily="34" charset="0"/>
              </a:rPr>
              <a:t>: Det </a:t>
            </a:r>
            <a:r>
              <a:rPr lang="en-US" i="1" dirty="0" err="1">
                <a:effectLst/>
                <a:latin typeface="Arial" panose="020B0604020202020204" pitchFamily="34" charset="0"/>
                <a:ea typeface="Times New Roman" panose="02020603050405020304" pitchFamily="18" charset="0"/>
                <a:cs typeface="Arial" panose="020B0604020202020204" pitchFamily="34" charset="0"/>
              </a:rPr>
              <a:t>är</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saligare</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ge</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än</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ta."</a:t>
            </a:r>
          </a:p>
        </p:txBody>
      </p:sp>
    </p:spTree>
    <p:extLst>
      <p:ext uri="{BB962C8B-B14F-4D97-AF65-F5344CB8AC3E}">
        <p14:creationId xmlns:p14="http://schemas.microsoft.com/office/powerpoint/2010/main" val="487764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86DE5CA-F417-BEDC-82F2-7EE6F96FF8C2}"/>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6DB8F8E9-44D2-9011-3C89-F3B0153B171F}"/>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2D78C7DF-C2CC-1C17-783A-35130FAE36E7}"/>
              </a:ext>
            </a:extLst>
          </p:cNvPr>
          <p:cNvSpPr>
            <a:spLocks noGrp="1"/>
          </p:cNvSpPr>
          <p:nvPr>
            <p:ph idx="1"/>
          </p:nvPr>
        </p:nvSpPr>
        <p:spPr>
          <a:xfrm>
            <a:off x="505694" y="284814"/>
            <a:ext cx="11249891" cy="6220918"/>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36 When Paul had finished speaking, he knelt down with all of them and prayed. </a:t>
            </a:r>
          </a:p>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 </a:t>
            </a:r>
          </a:p>
          <a:p>
            <a:pPr marL="0" marR="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 </a:t>
            </a:r>
            <a:r>
              <a:rPr lang="en-US" baseline="30000" dirty="0"/>
              <a:t>36 </a:t>
            </a:r>
            <a:r>
              <a:rPr lang="en-US" dirty="0"/>
              <a:t> </a:t>
            </a:r>
            <a:r>
              <a:rPr lang="en-US" dirty="0" err="1"/>
              <a:t>När</a:t>
            </a:r>
            <a:r>
              <a:rPr lang="en-US" dirty="0"/>
              <a:t> Paulus hade </a:t>
            </a:r>
            <a:r>
              <a:rPr lang="en-US" dirty="0" err="1"/>
              <a:t>sagt</a:t>
            </a:r>
            <a:r>
              <a:rPr lang="en-US" dirty="0"/>
              <a:t> </a:t>
            </a:r>
            <a:r>
              <a:rPr lang="en-US" dirty="0" err="1"/>
              <a:t>detta</a:t>
            </a:r>
            <a:r>
              <a:rPr lang="en-US" dirty="0"/>
              <a:t>, </a:t>
            </a:r>
            <a:r>
              <a:rPr lang="en-US" dirty="0" err="1"/>
              <a:t>böjde</a:t>
            </a:r>
            <a:r>
              <a:rPr lang="en-US" dirty="0"/>
              <a:t> </a:t>
            </a:r>
            <a:r>
              <a:rPr lang="en-US" dirty="0" err="1"/>
              <a:t>han</a:t>
            </a:r>
            <a:r>
              <a:rPr lang="en-US" dirty="0"/>
              <a:t> </a:t>
            </a:r>
            <a:r>
              <a:rPr lang="en-US" dirty="0" err="1"/>
              <a:t>knä</a:t>
            </a:r>
            <a:r>
              <a:rPr lang="en-US" dirty="0"/>
              <a:t> </a:t>
            </a:r>
            <a:r>
              <a:rPr lang="en-US" dirty="0" err="1"/>
              <a:t>och</a:t>
            </a:r>
            <a:r>
              <a:rPr lang="en-US" dirty="0"/>
              <a:t> bad </a:t>
            </a:r>
            <a:r>
              <a:rPr lang="en-US" dirty="0" err="1"/>
              <a:t>tillsammans</a:t>
            </a:r>
            <a:r>
              <a:rPr lang="en-US" dirty="0"/>
              <a:t> med dem </a:t>
            </a:r>
            <a:r>
              <a:rPr lang="en-US" dirty="0" err="1"/>
              <a:t>alla</a:t>
            </a:r>
            <a:r>
              <a:rPr lang="en-US" dirty="0"/>
              <a:t>. </a:t>
            </a:r>
            <a:endParaRPr lang="en-US" i="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533836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F798481-FD54-ED38-72F2-71032831F272}"/>
            </a:ext>
          </a:extLst>
        </p:cNvPr>
        <p:cNvGrpSpPr/>
        <p:nvPr/>
      </p:nvGrpSpPr>
      <p:grpSpPr>
        <a:xfrm>
          <a:off x="0" y="0"/>
          <a:ext cx="0" cy="0"/>
          <a:chOff x="0" y="0"/>
          <a:chExt cx="0" cy="0"/>
        </a:xfrm>
      </p:grpSpPr>
      <p:pic>
        <p:nvPicPr>
          <p:cNvPr id="7" name="Picture 6" descr="A blue rectangle with white dots&#10;&#10;Description automatically generated">
            <a:extLst>
              <a:ext uri="{FF2B5EF4-FFF2-40B4-BE49-F238E27FC236}">
                <a16:creationId xmlns:a16="http://schemas.microsoft.com/office/drawing/2014/main" id="{A3E46648-6F46-3B05-49C7-6A7B5E6E0288}"/>
              </a:ext>
            </a:extLst>
          </p:cNvPr>
          <p:cNvPicPr>
            <a:picLocks noChangeAspect="1"/>
          </p:cNvPicPr>
          <p:nvPr/>
        </p:nvPicPr>
        <p:blipFill>
          <a:blip r:embed="rId2"/>
          <a:stretch>
            <a:fillRect/>
          </a:stretch>
        </p:blipFill>
        <p:spPr>
          <a:xfrm>
            <a:off x="-6925" y="-41565"/>
            <a:ext cx="12275130" cy="6904761"/>
          </a:xfrm>
          <a:prstGeom prst="rect">
            <a:avLst/>
          </a:prstGeom>
        </p:spPr>
      </p:pic>
      <p:sp>
        <p:nvSpPr>
          <p:cNvPr id="4" name="Content Placeholder 3">
            <a:extLst>
              <a:ext uri="{FF2B5EF4-FFF2-40B4-BE49-F238E27FC236}">
                <a16:creationId xmlns:a16="http://schemas.microsoft.com/office/drawing/2014/main" id="{3F7EC039-A1E7-7158-B2EC-DF2100706377}"/>
              </a:ext>
            </a:extLst>
          </p:cNvPr>
          <p:cNvSpPr>
            <a:spLocks noGrp="1"/>
          </p:cNvSpPr>
          <p:nvPr>
            <p:ph idx="1"/>
          </p:nvPr>
        </p:nvSpPr>
        <p:spPr>
          <a:xfrm>
            <a:off x="505694" y="284814"/>
            <a:ext cx="11249891" cy="6220918"/>
          </a:xfrm>
        </p:spPr>
        <p:txBody>
          <a:bodyPr>
            <a:normAutofit/>
          </a:bodyPr>
          <a:lstStyle/>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Acts 20: 37 – 38  They all wept as they embraced him and kissed him. 38 What grieved them most was his statement that they would never see his face again. Then they accompanied him to the ship.</a:t>
            </a:r>
          </a:p>
          <a:p>
            <a:pPr marL="0" marR="0" indent="0">
              <a:buNone/>
            </a:pPr>
            <a:r>
              <a:rPr lang="en-US" i="1" dirty="0">
                <a:effectLst/>
                <a:latin typeface="Arial" panose="020B0604020202020204" pitchFamily="34" charset="0"/>
                <a:ea typeface="Times New Roman" panose="02020603050405020304" pitchFamily="18" charset="0"/>
                <a:cs typeface="Arial" panose="020B0604020202020204" pitchFamily="34" charset="0"/>
              </a:rPr>
              <a:t> </a:t>
            </a:r>
          </a:p>
          <a:p>
            <a:pPr marL="0" marR="0" indent="0">
              <a:buNone/>
            </a:pPr>
            <a:endParaRPr lang="en-US" i="1"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r>
              <a:rPr lang="en-US" i="1" dirty="0" err="1">
                <a:effectLst/>
                <a:latin typeface="Arial" panose="020B0604020202020204" pitchFamily="34" charset="0"/>
                <a:ea typeface="Times New Roman" panose="02020603050405020304" pitchFamily="18" charset="0"/>
                <a:cs typeface="Arial" panose="020B0604020202020204" pitchFamily="34" charset="0"/>
              </a:rPr>
              <a:t>Apostlagärningarna</a:t>
            </a:r>
            <a:r>
              <a:rPr lang="en-US" i="1" dirty="0">
                <a:effectLst/>
                <a:latin typeface="Arial" panose="020B0604020202020204" pitchFamily="34" charset="0"/>
                <a:ea typeface="Times New Roman" panose="02020603050405020304" pitchFamily="18" charset="0"/>
                <a:cs typeface="Arial" panose="020B0604020202020204" pitchFamily="34" charset="0"/>
              </a:rPr>
              <a:t> 20: 37 – 38 De </a:t>
            </a:r>
            <a:r>
              <a:rPr lang="en-US" i="1" dirty="0" err="1">
                <a:effectLst/>
                <a:latin typeface="Arial" panose="020B0604020202020204" pitchFamily="34" charset="0"/>
                <a:ea typeface="Times New Roman" panose="02020603050405020304" pitchFamily="18" charset="0"/>
                <a:cs typeface="Arial" panose="020B0604020202020204" pitchFamily="34" charset="0"/>
              </a:rPr>
              <a:t>brast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alla</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i</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gråt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omfamnade</a:t>
            </a:r>
            <a:r>
              <a:rPr lang="en-US" i="1" dirty="0">
                <a:effectLst/>
                <a:latin typeface="Arial" panose="020B0604020202020204" pitchFamily="34" charset="0"/>
                <a:ea typeface="Times New Roman" panose="02020603050405020304" pitchFamily="18" charset="0"/>
                <a:cs typeface="Arial" panose="020B0604020202020204" pitchFamily="34" charset="0"/>
              </a:rPr>
              <a:t> Paulus </a:t>
            </a:r>
            <a:r>
              <a:rPr lang="en-US" i="1" dirty="0" err="1">
                <a:effectLst/>
                <a:latin typeface="Arial" panose="020B0604020202020204" pitchFamily="34" charset="0"/>
                <a:ea typeface="Times New Roman" panose="02020603050405020304" pitchFamily="18" charset="0"/>
                <a:cs typeface="Arial" panose="020B0604020202020204" pitchFamily="34" charset="0"/>
              </a:rPr>
              <a:t>och</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kysste</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honom</a:t>
            </a:r>
            <a:r>
              <a:rPr lang="en-US" i="1" dirty="0">
                <a:effectLst/>
                <a:latin typeface="Arial" panose="020B0604020202020204" pitchFamily="34" charset="0"/>
                <a:ea typeface="Times New Roman" panose="02020603050405020304" pitchFamily="18" charset="0"/>
                <a:cs typeface="Arial" panose="020B0604020202020204" pitchFamily="34" charset="0"/>
              </a:rPr>
              <a:t>. 38 Det </a:t>
            </a:r>
            <a:r>
              <a:rPr lang="en-US" i="1" dirty="0" err="1">
                <a:effectLst/>
                <a:latin typeface="Arial" panose="020B0604020202020204" pitchFamily="34" charset="0"/>
                <a:ea typeface="Times New Roman" panose="02020603050405020304" pitchFamily="18" charset="0"/>
                <a:cs typeface="Arial" panose="020B0604020202020204" pitchFamily="34" charset="0"/>
              </a:rPr>
              <a:t>som</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smärtade</a:t>
            </a:r>
            <a:r>
              <a:rPr lang="en-US" i="1" dirty="0">
                <a:effectLst/>
                <a:latin typeface="Arial" panose="020B0604020202020204" pitchFamily="34" charset="0"/>
                <a:ea typeface="Times New Roman" panose="02020603050405020304" pitchFamily="18" charset="0"/>
                <a:cs typeface="Arial" panose="020B0604020202020204" pitchFamily="34" charset="0"/>
              </a:rPr>
              <a:t> dem </a:t>
            </a:r>
            <a:r>
              <a:rPr lang="en-US" i="1" dirty="0" err="1">
                <a:effectLst/>
                <a:latin typeface="Arial" panose="020B0604020202020204" pitchFamily="34" charset="0"/>
                <a:ea typeface="Times New Roman" panose="02020603050405020304" pitchFamily="18" charset="0"/>
                <a:cs typeface="Arial" panose="020B0604020202020204" pitchFamily="34" charset="0"/>
              </a:rPr>
              <a:t>mest</a:t>
            </a:r>
            <a:r>
              <a:rPr lang="en-US" i="1" dirty="0">
                <a:effectLst/>
                <a:latin typeface="Arial" panose="020B0604020202020204" pitchFamily="34" charset="0"/>
                <a:ea typeface="Times New Roman" panose="02020603050405020304" pitchFamily="18" charset="0"/>
                <a:cs typeface="Arial" panose="020B0604020202020204" pitchFamily="34" charset="0"/>
              </a:rPr>
              <a:t> var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han</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sagt</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att</a:t>
            </a:r>
            <a:r>
              <a:rPr lang="en-US" i="1" dirty="0">
                <a:effectLst/>
                <a:latin typeface="Arial" panose="020B0604020202020204" pitchFamily="34" charset="0"/>
                <a:ea typeface="Times New Roman" panose="02020603050405020304" pitchFamily="18" charset="0"/>
                <a:cs typeface="Arial" panose="020B0604020202020204" pitchFamily="34" charset="0"/>
              </a:rPr>
              <a:t> de </a:t>
            </a:r>
            <a:r>
              <a:rPr lang="en-US" i="1" dirty="0" err="1">
                <a:effectLst/>
                <a:latin typeface="Arial" panose="020B0604020202020204" pitchFamily="34" charset="0"/>
                <a:ea typeface="Times New Roman" panose="02020603050405020304" pitchFamily="18" charset="0"/>
                <a:cs typeface="Arial" panose="020B0604020202020204" pitchFamily="34" charset="0"/>
              </a:rPr>
              <a:t>aldrig</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skulle</a:t>
            </a:r>
            <a:r>
              <a:rPr lang="en-US" i="1" dirty="0">
                <a:effectLst/>
                <a:latin typeface="Arial" panose="020B0604020202020204" pitchFamily="34" charset="0"/>
                <a:ea typeface="Times New Roman" panose="02020603050405020304" pitchFamily="18" charset="0"/>
                <a:cs typeface="Arial" panose="020B0604020202020204" pitchFamily="34" charset="0"/>
              </a:rPr>
              <a:t> se </a:t>
            </a:r>
            <a:r>
              <a:rPr lang="en-US" i="1" dirty="0" err="1">
                <a:effectLst/>
                <a:latin typeface="Arial" panose="020B0604020202020204" pitchFamily="34" charset="0"/>
                <a:ea typeface="Times New Roman" panose="02020603050405020304" pitchFamily="18" charset="0"/>
                <a:cs typeface="Arial" panose="020B0604020202020204" pitchFamily="34" charset="0"/>
              </a:rPr>
              <a:t>hans</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ansikte</a:t>
            </a:r>
            <a:r>
              <a:rPr lang="en-US" i="1" dirty="0">
                <a:effectLst/>
                <a:latin typeface="Arial" panose="020B0604020202020204" pitchFamily="34" charset="0"/>
                <a:ea typeface="Times New Roman" panose="02020603050405020304" pitchFamily="18" charset="0"/>
                <a:cs typeface="Arial" panose="020B0604020202020204" pitchFamily="34" charset="0"/>
              </a:rPr>
              <a:t> mer. </a:t>
            </a:r>
            <a:r>
              <a:rPr lang="en-US" i="1" dirty="0" err="1">
                <a:effectLst/>
                <a:latin typeface="Arial" panose="020B0604020202020204" pitchFamily="34" charset="0"/>
                <a:ea typeface="Times New Roman" panose="02020603050405020304" pitchFamily="18" charset="0"/>
                <a:cs typeface="Arial" panose="020B0604020202020204" pitchFamily="34" charset="0"/>
              </a:rPr>
              <a:t>Så</a:t>
            </a:r>
            <a:r>
              <a:rPr lang="en-US" i="1" dirty="0">
                <a:effectLst/>
                <a:latin typeface="Arial" panose="020B0604020202020204" pitchFamily="34" charset="0"/>
                <a:ea typeface="Times New Roman" panose="02020603050405020304" pitchFamily="18" charset="0"/>
                <a:cs typeface="Arial" panose="020B0604020202020204" pitchFamily="34" charset="0"/>
              </a:rPr>
              <a:t> </a:t>
            </a:r>
            <a:r>
              <a:rPr lang="en-US" i="1" dirty="0" err="1">
                <a:effectLst/>
                <a:latin typeface="Arial" panose="020B0604020202020204" pitchFamily="34" charset="0"/>
                <a:ea typeface="Times New Roman" panose="02020603050405020304" pitchFamily="18" charset="0"/>
                <a:cs typeface="Arial" panose="020B0604020202020204" pitchFamily="34" charset="0"/>
              </a:rPr>
              <a:t>följde</a:t>
            </a:r>
            <a:r>
              <a:rPr lang="en-US" i="1" dirty="0">
                <a:effectLst/>
                <a:latin typeface="Arial" panose="020B0604020202020204" pitchFamily="34" charset="0"/>
                <a:ea typeface="Times New Roman" panose="02020603050405020304" pitchFamily="18" charset="0"/>
                <a:cs typeface="Arial" panose="020B0604020202020204" pitchFamily="34" charset="0"/>
              </a:rPr>
              <a:t> de </a:t>
            </a:r>
            <a:r>
              <a:rPr lang="en-US" i="1" dirty="0" err="1">
                <a:effectLst/>
                <a:latin typeface="Arial" panose="020B0604020202020204" pitchFamily="34" charset="0"/>
                <a:ea typeface="Times New Roman" panose="02020603050405020304" pitchFamily="18" charset="0"/>
                <a:cs typeface="Arial" panose="020B0604020202020204" pitchFamily="34" charset="0"/>
              </a:rPr>
              <a:t>honom</a:t>
            </a:r>
            <a:r>
              <a:rPr lang="en-US" i="1" dirty="0">
                <a:effectLst/>
                <a:latin typeface="Arial" panose="020B0604020202020204" pitchFamily="34" charset="0"/>
                <a:ea typeface="Times New Roman" panose="02020603050405020304" pitchFamily="18" charset="0"/>
                <a:cs typeface="Arial" panose="020B0604020202020204" pitchFamily="34" charset="0"/>
              </a:rPr>
              <a:t> till </a:t>
            </a:r>
            <a:r>
              <a:rPr lang="en-US" i="1" dirty="0" err="1">
                <a:effectLst/>
                <a:latin typeface="Arial" panose="020B0604020202020204" pitchFamily="34" charset="0"/>
                <a:ea typeface="Times New Roman" panose="02020603050405020304" pitchFamily="18" charset="0"/>
                <a:cs typeface="Arial" panose="020B0604020202020204" pitchFamily="34" charset="0"/>
              </a:rPr>
              <a:t>skeppet</a:t>
            </a:r>
            <a:r>
              <a:rPr lang="en-US" i="1" dirty="0">
                <a:effectLst/>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1884010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F70A0C0-F342-42B4-9771-B8BCDF57E49B}"/>
            </a:ext>
          </a:extLst>
        </p:cNvPr>
        <p:cNvGrpSpPr/>
        <p:nvPr/>
      </p:nvGrpSpPr>
      <p:grpSpPr>
        <a:xfrm>
          <a:off x="0" y="0"/>
          <a:ext cx="0" cy="0"/>
          <a:chOff x="0" y="0"/>
          <a:chExt cx="0" cy="0"/>
        </a:xfrm>
      </p:grpSpPr>
      <p:pic>
        <p:nvPicPr>
          <p:cNvPr id="1030" name="Picture 6" descr="Leadership Matters: Choosing Humility | CU Management">
            <a:extLst>
              <a:ext uri="{FF2B5EF4-FFF2-40B4-BE49-F238E27FC236}">
                <a16:creationId xmlns:a16="http://schemas.microsoft.com/office/drawing/2014/main" id="{AAABD8B5-408C-8684-C201-B72495B44B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00" y="-1"/>
            <a:ext cx="12220500" cy="699795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5A9098EC-C4EB-C4CA-3E78-57F998BF0FE9}"/>
              </a:ext>
            </a:extLst>
          </p:cNvPr>
          <p:cNvSpPr>
            <a:spLocks noGrp="1"/>
          </p:cNvSpPr>
          <p:nvPr>
            <p:ph idx="1"/>
          </p:nvPr>
        </p:nvSpPr>
        <p:spPr>
          <a:xfrm>
            <a:off x="1154243" y="403376"/>
            <a:ext cx="10073829" cy="1905109"/>
          </a:xfrm>
        </p:spPr>
        <p:txBody>
          <a:bodyPr>
            <a:noAutofit/>
          </a:bodyPr>
          <a:lstStyle/>
          <a:p>
            <a:pPr marL="0" marR="0" indent="0">
              <a:spcAft>
                <a:spcPts val="800"/>
              </a:spcAft>
              <a:buNone/>
            </a:pPr>
            <a:r>
              <a:rPr lang="en-US" sz="5400"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Humility and Servanthood</a:t>
            </a:r>
            <a:r>
              <a:rPr lang="en-US" sz="54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Ödmjukhet</a:t>
            </a:r>
            <a:r>
              <a:rPr lang="en-US" sz="54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sz="54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att</a:t>
            </a:r>
            <a:r>
              <a:rPr lang="en-US" sz="54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vara</a:t>
            </a:r>
            <a:r>
              <a:rPr lang="en-US" sz="54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tjänare</a:t>
            </a:r>
            <a:endParaRPr lang="en-US" sz="5400"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endParaRPr>
          </a:p>
        </p:txBody>
      </p:sp>
    </p:spTree>
    <p:extLst>
      <p:ext uri="{BB962C8B-B14F-4D97-AF65-F5344CB8AC3E}">
        <p14:creationId xmlns:p14="http://schemas.microsoft.com/office/powerpoint/2010/main" val="495722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F97086C-28FC-ED32-CB75-2AEF4464A4BE}"/>
            </a:ext>
          </a:extLst>
        </p:cNvPr>
        <p:cNvGrpSpPr/>
        <p:nvPr/>
      </p:nvGrpSpPr>
      <p:grpSpPr>
        <a:xfrm>
          <a:off x="0" y="0"/>
          <a:ext cx="0" cy="0"/>
          <a:chOff x="0" y="0"/>
          <a:chExt cx="0" cy="0"/>
        </a:xfrm>
      </p:grpSpPr>
      <p:pic>
        <p:nvPicPr>
          <p:cNvPr id="7" name="Picture 4" descr="Two men sitting on the ground, seen from the back, in the night looking at the  sky full of stars on Craiyon">
            <a:extLst>
              <a:ext uri="{FF2B5EF4-FFF2-40B4-BE49-F238E27FC236}">
                <a16:creationId xmlns:a16="http://schemas.microsoft.com/office/drawing/2014/main" id="{79A20AA2-B4C2-A6A3-C5A4-DB76BF06B62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804"/>
          <a:stretch/>
        </p:blipFill>
        <p:spPr bwMode="auto">
          <a:xfrm>
            <a:off x="-149902" y="-2487119"/>
            <a:ext cx="12341902" cy="1076168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Leadership Matters: Choosing Humility | CU Management">
            <a:extLst>
              <a:ext uri="{FF2B5EF4-FFF2-40B4-BE49-F238E27FC236}">
                <a16:creationId xmlns:a16="http://schemas.microsoft.com/office/drawing/2014/main" id="{A99E73A3-0520-0A9B-C63A-2B30A0028C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00" y="-1"/>
            <a:ext cx="12220500" cy="699795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E44A174E-630B-CDC8-1666-50236D754F7F}"/>
              </a:ext>
            </a:extLst>
          </p:cNvPr>
          <p:cNvSpPr>
            <a:spLocks noGrp="1"/>
          </p:cNvSpPr>
          <p:nvPr>
            <p:ph idx="1"/>
          </p:nvPr>
        </p:nvSpPr>
        <p:spPr>
          <a:xfrm>
            <a:off x="2443397" y="403376"/>
            <a:ext cx="8784675" cy="1905109"/>
          </a:xfrm>
        </p:spPr>
        <p:txBody>
          <a:bodyPr>
            <a:noAutofit/>
          </a:bodyPr>
          <a:lstStyle/>
          <a:p>
            <a:pPr marL="0" marR="0" indent="0">
              <a:spcAft>
                <a:spcPts val="800"/>
              </a:spcAft>
              <a:buNone/>
            </a:pPr>
            <a:r>
              <a:rPr lang="en-US" sz="5400"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rPr>
              <a:t>Humility and Servanthood</a:t>
            </a:r>
            <a:r>
              <a:rPr lang="en-US" sz="54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Ödmjukhet</a:t>
            </a:r>
            <a:r>
              <a:rPr lang="en-US" sz="54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och</a:t>
            </a:r>
            <a:r>
              <a:rPr lang="en-US" sz="54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att</a:t>
            </a:r>
            <a:r>
              <a:rPr lang="en-US" sz="5400" kern="100" dirty="0">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solidFill>
                  <a:schemeClr val="bg1"/>
                </a:solidFill>
                <a:latin typeface="Futura Medium" panose="020B0602020204020303" pitchFamily="34" charset="-79"/>
                <a:ea typeface="Times New Roman" panose="02020603050405020304" pitchFamily="18" charset="0"/>
                <a:cs typeface="Futura Medium" panose="020B0602020204020303" pitchFamily="34" charset="-79"/>
              </a:rPr>
              <a:t>tjäna</a:t>
            </a:r>
            <a:endParaRPr lang="en-US" sz="5400" kern="100" dirty="0">
              <a:solidFill>
                <a:schemeClr val="bg1"/>
              </a:solidFill>
              <a:effectLst/>
              <a:latin typeface="Futura Medium" panose="020B0602020204020303" pitchFamily="34" charset="-79"/>
              <a:ea typeface="Times New Roman" panose="02020603050405020304" pitchFamily="18" charset="0"/>
              <a:cs typeface="Futura Medium" panose="020B0602020204020303" pitchFamily="34" charset="-79"/>
            </a:endParaRPr>
          </a:p>
        </p:txBody>
      </p:sp>
      <p:pic>
        <p:nvPicPr>
          <p:cNvPr id="15364" name="Picture 4" descr="Two men sitting on the ground, seen from the back, in the night looking at the  sky full of stars on Craiyon">
            <a:extLst>
              <a:ext uri="{FF2B5EF4-FFF2-40B4-BE49-F238E27FC236}">
                <a16:creationId xmlns:a16="http://schemas.microsoft.com/office/drawing/2014/main" id="{F62BA4D0-2496-14A9-AC14-115F01D65D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902" y="-2741951"/>
            <a:ext cx="12341902" cy="1234190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Two men sitting on the ground, seen from the back, in the night looking at the  sky full of stars on Craiyon">
            <a:extLst>
              <a:ext uri="{FF2B5EF4-FFF2-40B4-BE49-F238E27FC236}">
                <a16:creationId xmlns:a16="http://schemas.microsoft.com/office/drawing/2014/main" id="{488F31B2-5C3E-8297-5EB4-27CEDC3B7B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804"/>
          <a:stretch/>
        </p:blipFill>
        <p:spPr bwMode="auto">
          <a:xfrm>
            <a:off x="-28500" y="-2262267"/>
            <a:ext cx="12341902" cy="1076168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Two men sitting on the ground, seen from the back, in the night looking at the  sky full of stars on Craiyon">
            <a:extLst>
              <a:ext uri="{FF2B5EF4-FFF2-40B4-BE49-F238E27FC236}">
                <a16:creationId xmlns:a16="http://schemas.microsoft.com/office/drawing/2014/main" id="{11167D60-7604-ADA8-7BF1-1FFFD9F7313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856" b="12804"/>
          <a:stretch/>
        </p:blipFill>
        <p:spPr bwMode="auto">
          <a:xfrm>
            <a:off x="-149902" y="2308485"/>
            <a:ext cx="12341902" cy="596608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Two men sitting on the ground, seen from the back, in the night looking at the  sky full of stars on Craiyon">
            <a:extLst>
              <a:ext uri="{FF2B5EF4-FFF2-40B4-BE49-F238E27FC236}">
                <a16:creationId xmlns:a16="http://schemas.microsoft.com/office/drawing/2014/main" id="{96D8ABFE-9ECE-0AE7-38CF-CDDA153E1A0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856" b="12804"/>
          <a:stretch/>
        </p:blipFill>
        <p:spPr bwMode="auto">
          <a:xfrm>
            <a:off x="-149902" y="2308483"/>
            <a:ext cx="12341902" cy="596608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Two men sitting on the ground, seen from the back, in the night looking at the  sky full of stars on Craiyon">
            <a:extLst>
              <a:ext uri="{FF2B5EF4-FFF2-40B4-BE49-F238E27FC236}">
                <a16:creationId xmlns:a16="http://schemas.microsoft.com/office/drawing/2014/main" id="{E81DCFE6-DC78-0EAA-7323-CA679EEE412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8856" b="12804"/>
          <a:stretch/>
        </p:blipFill>
        <p:spPr bwMode="auto">
          <a:xfrm>
            <a:off x="-28500" y="2308483"/>
            <a:ext cx="12341902" cy="5966087"/>
          </a:xfrm>
          <a:prstGeom prst="rect">
            <a:avLst/>
          </a:prstGeom>
          <a:noFill/>
          <a:extLst>
            <a:ext uri="{909E8E84-426E-40DD-AFC4-6F175D3DCCD1}">
              <a14:hiddenFill xmlns:a14="http://schemas.microsoft.com/office/drawing/2010/main">
                <a:solidFill>
                  <a:srgbClr val="FFFFFF"/>
                </a:solidFill>
              </a14:hiddenFill>
            </a:ext>
          </a:extLst>
        </p:spPr>
      </p:pic>
      <p:sp>
        <p:nvSpPr>
          <p:cNvPr id="8" name="Content Placeholder 3">
            <a:extLst>
              <a:ext uri="{FF2B5EF4-FFF2-40B4-BE49-F238E27FC236}">
                <a16:creationId xmlns:a16="http://schemas.microsoft.com/office/drawing/2014/main" id="{AB8A113A-3266-AAA1-E66C-F6DEAFB1CD2B}"/>
              </a:ext>
            </a:extLst>
          </p:cNvPr>
          <p:cNvSpPr txBox="1">
            <a:spLocks/>
          </p:cNvSpPr>
          <p:nvPr/>
        </p:nvSpPr>
        <p:spPr>
          <a:xfrm>
            <a:off x="1562997" y="610114"/>
            <a:ext cx="6721388" cy="1091270"/>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800"/>
              </a:spcAft>
              <a:buFont typeface="Arial" panose="020B0604020202020204" pitchFamily="34" charset="0"/>
              <a:buNone/>
            </a:pPr>
            <a:r>
              <a:rPr lang="en-US" sz="2400" b="1" dirty="0">
                <a:effectLst/>
                <a:latin typeface="Futura" panose="020B0602020204020303" pitchFamily="34" charset="-79"/>
                <a:ea typeface="Times New Roman" panose="02020603050405020304" pitchFamily="18" charset="0"/>
                <a:cs typeface="Futura" panose="020B0602020204020303" pitchFamily="34" charset="-79"/>
              </a:rPr>
              <a:t>Humility in your relationship with God</a:t>
            </a:r>
          </a:p>
          <a:p>
            <a:pPr marL="0" indent="0">
              <a:spcAft>
                <a:spcPts val="800"/>
              </a:spcAft>
              <a:buFont typeface="Arial" panose="020B0604020202020204" pitchFamily="34" charset="0"/>
              <a:buNone/>
            </a:pPr>
            <a:r>
              <a:rPr lang="en-US" sz="2400" b="1" dirty="0" err="1">
                <a:latin typeface="Futura" panose="020B0602020204020303" pitchFamily="34" charset="-79"/>
                <a:ea typeface="Times New Roman" panose="02020603050405020304" pitchFamily="18" charset="0"/>
                <a:cs typeface="Futura" panose="020B0602020204020303" pitchFamily="34" charset="-79"/>
              </a:rPr>
              <a:t>Ödmjukhet</a:t>
            </a:r>
            <a:r>
              <a:rPr lang="en-US" sz="2400" b="1" dirty="0">
                <a:latin typeface="Futura" panose="020B0602020204020303" pitchFamily="34" charset="-79"/>
                <a:ea typeface="Times New Roman" panose="02020603050405020304" pitchFamily="18" charset="0"/>
                <a:cs typeface="Futura" panose="020B0602020204020303" pitchFamily="34" charset="-79"/>
              </a:rPr>
              <a:t> </a:t>
            </a:r>
            <a:r>
              <a:rPr lang="en-US" sz="2400" b="1" dirty="0" err="1">
                <a:latin typeface="Futura" panose="020B0602020204020303" pitchFamily="34" charset="-79"/>
                <a:ea typeface="Times New Roman" panose="02020603050405020304" pitchFamily="18" charset="0"/>
                <a:cs typeface="Futura" panose="020B0602020204020303" pitchFamily="34" charset="-79"/>
              </a:rPr>
              <a:t>i</a:t>
            </a:r>
            <a:r>
              <a:rPr lang="en-US" sz="2400" b="1" dirty="0">
                <a:latin typeface="Futura" panose="020B0602020204020303" pitchFamily="34" charset="-79"/>
                <a:ea typeface="Times New Roman" panose="02020603050405020304" pitchFamily="18" charset="0"/>
                <a:cs typeface="Futura" panose="020B0602020204020303" pitchFamily="34" charset="-79"/>
              </a:rPr>
              <a:t> din relation till Gud</a:t>
            </a:r>
            <a:r>
              <a:rPr lang="en-US" sz="2400" b="1" dirty="0">
                <a:effectLst/>
                <a:latin typeface="Futura" panose="020B0602020204020303" pitchFamily="34" charset="-79"/>
                <a:ea typeface="Times New Roman" panose="02020603050405020304" pitchFamily="18" charset="0"/>
                <a:cs typeface="Futura" panose="020B0602020204020303" pitchFamily="34" charset="-79"/>
              </a:rPr>
              <a:t> </a:t>
            </a:r>
            <a:endParaRPr lang="en-US" sz="2400" b="1" kern="100" dirty="0">
              <a:solidFill>
                <a:schemeClr val="bg1"/>
              </a:solidFill>
              <a:latin typeface="Futura" panose="020B0602020204020303" pitchFamily="34" charset="-79"/>
              <a:ea typeface="Times New Roman" panose="02020603050405020304" pitchFamily="18" charset="0"/>
              <a:cs typeface="Futura" panose="020B0602020204020303" pitchFamily="34" charset="-79"/>
            </a:endParaRPr>
          </a:p>
        </p:txBody>
      </p:sp>
      <p:sp>
        <p:nvSpPr>
          <p:cNvPr id="9" name="Content Placeholder 3">
            <a:extLst>
              <a:ext uri="{FF2B5EF4-FFF2-40B4-BE49-F238E27FC236}">
                <a16:creationId xmlns:a16="http://schemas.microsoft.com/office/drawing/2014/main" id="{719D0E13-EBB2-043C-B2B5-565A8B35EF89}"/>
              </a:ext>
            </a:extLst>
          </p:cNvPr>
          <p:cNvSpPr txBox="1">
            <a:spLocks/>
          </p:cNvSpPr>
          <p:nvPr/>
        </p:nvSpPr>
        <p:spPr>
          <a:xfrm>
            <a:off x="6642123" y="3054025"/>
            <a:ext cx="4980243" cy="190510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800"/>
              </a:spcAft>
              <a:buFont typeface="Arial" panose="020B0604020202020204" pitchFamily="34" charset="0"/>
              <a:buNone/>
            </a:pPr>
            <a:r>
              <a:rPr lang="en-US" sz="2400" b="1" dirty="0">
                <a:effectLst/>
                <a:latin typeface="Futura" panose="020B0602020204020303" pitchFamily="34" charset="-79"/>
                <a:ea typeface="Times New Roman" panose="02020603050405020304" pitchFamily="18" charset="0"/>
                <a:cs typeface="Futura" panose="020B0602020204020303" pitchFamily="34" charset="-79"/>
              </a:rPr>
              <a:t>Humility in your relationship with others</a:t>
            </a:r>
          </a:p>
          <a:p>
            <a:pPr marL="0" indent="0">
              <a:spcAft>
                <a:spcPts val="800"/>
              </a:spcAft>
              <a:buFont typeface="Arial" panose="020B0604020202020204" pitchFamily="34" charset="0"/>
              <a:buNone/>
            </a:pPr>
            <a:r>
              <a:rPr lang="en-US" sz="2400" b="1" dirty="0" err="1">
                <a:latin typeface="Futura" panose="020B0602020204020303" pitchFamily="34" charset="-79"/>
                <a:ea typeface="Times New Roman" panose="02020603050405020304" pitchFamily="18" charset="0"/>
                <a:cs typeface="Futura" panose="020B0602020204020303" pitchFamily="34" charset="-79"/>
              </a:rPr>
              <a:t>Ödmjukhet</a:t>
            </a:r>
            <a:r>
              <a:rPr lang="en-US" sz="2400" b="1" dirty="0">
                <a:latin typeface="Futura" panose="020B0602020204020303" pitchFamily="34" charset="-79"/>
                <a:ea typeface="Times New Roman" panose="02020603050405020304" pitchFamily="18" charset="0"/>
                <a:cs typeface="Futura" panose="020B0602020204020303" pitchFamily="34" charset="-79"/>
              </a:rPr>
              <a:t> </a:t>
            </a:r>
            <a:r>
              <a:rPr lang="en-US" sz="2400" b="1" dirty="0" err="1">
                <a:latin typeface="Futura" panose="020B0602020204020303" pitchFamily="34" charset="-79"/>
                <a:ea typeface="Times New Roman" panose="02020603050405020304" pitchFamily="18" charset="0"/>
                <a:cs typeface="Futura" panose="020B0602020204020303" pitchFamily="34" charset="-79"/>
              </a:rPr>
              <a:t>i</a:t>
            </a:r>
            <a:r>
              <a:rPr lang="en-US" sz="2400" b="1" dirty="0">
                <a:latin typeface="Futura" panose="020B0602020204020303" pitchFamily="34" charset="-79"/>
                <a:ea typeface="Times New Roman" panose="02020603050405020304" pitchFamily="18" charset="0"/>
                <a:cs typeface="Futura" panose="020B0602020204020303" pitchFamily="34" charset="-79"/>
              </a:rPr>
              <a:t> din relation till </a:t>
            </a:r>
            <a:r>
              <a:rPr lang="en-US" sz="2400" b="1" dirty="0" err="1">
                <a:latin typeface="Futura" panose="020B0602020204020303" pitchFamily="34" charset="-79"/>
                <a:ea typeface="Times New Roman" panose="02020603050405020304" pitchFamily="18" charset="0"/>
                <a:cs typeface="Futura" panose="020B0602020204020303" pitchFamily="34" charset="-79"/>
              </a:rPr>
              <a:t>andra</a:t>
            </a:r>
            <a:r>
              <a:rPr lang="en-US" sz="2400" b="1" dirty="0">
                <a:effectLst/>
                <a:latin typeface="Futura" panose="020B0602020204020303" pitchFamily="34" charset="-79"/>
                <a:ea typeface="Times New Roman" panose="02020603050405020304" pitchFamily="18" charset="0"/>
                <a:cs typeface="Futura" panose="020B0602020204020303" pitchFamily="34" charset="-79"/>
              </a:rPr>
              <a:t> </a:t>
            </a:r>
            <a:endParaRPr lang="en-US" sz="2400" b="1" kern="100" dirty="0">
              <a:solidFill>
                <a:schemeClr val="bg1"/>
              </a:solidFill>
              <a:latin typeface="Futura" panose="020B0602020204020303" pitchFamily="34" charset="-79"/>
              <a:ea typeface="Times New Roman" panose="02020603050405020304" pitchFamily="18" charset="0"/>
              <a:cs typeface="Futura" panose="020B0602020204020303" pitchFamily="34" charset="-79"/>
            </a:endParaRPr>
          </a:p>
        </p:txBody>
      </p:sp>
      <p:cxnSp>
        <p:nvCxnSpPr>
          <p:cNvPr id="11" name="Straight Arrow Connector 10">
            <a:extLst>
              <a:ext uri="{FF2B5EF4-FFF2-40B4-BE49-F238E27FC236}">
                <a16:creationId xmlns:a16="http://schemas.microsoft.com/office/drawing/2014/main" id="{22BB9B0A-C7B9-44D2-82D3-FE2C0AF9ADBB}"/>
              </a:ext>
            </a:extLst>
          </p:cNvPr>
          <p:cNvCxnSpPr>
            <a:cxnSpLocks/>
          </p:cNvCxnSpPr>
          <p:nvPr/>
        </p:nvCxnSpPr>
        <p:spPr>
          <a:xfrm flipV="1">
            <a:off x="2623279" y="1813810"/>
            <a:ext cx="0" cy="2653259"/>
          </a:xfrm>
          <a:prstGeom prst="straightConnector1">
            <a:avLst/>
          </a:prstGeom>
          <a:ln w="114300">
            <a:solidFill>
              <a:schemeClr val="tx1"/>
            </a:solidFill>
            <a:tailEnd type="triangle"/>
          </a:ln>
        </p:spPr>
        <p:style>
          <a:lnRef idx="2">
            <a:schemeClr val="accent1"/>
          </a:lnRef>
          <a:fillRef idx="0">
            <a:schemeClr val="accent1"/>
          </a:fillRef>
          <a:effectRef idx="1">
            <a:schemeClr val="accent1"/>
          </a:effectRef>
          <a:fontRef idx="minor">
            <a:schemeClr val="tx1"/>
          </a:fontRef>
        </p:style>
      </p:cxnSp>
      <p:cxnSp>
        <p:nvCxnSpPr>
          <p:cNvPr id="13" name="Straight Arrow Connector 12">
            <a:extLst>
              <a:ext uri="{FF2B5EF4-FFF2-40B4-BE49-F238E27FC236}">
                <a16:creationId xmlns:a16="http://schemas.microsoft.com/office/drawing/2014/main" id="{2397E802-920E-1CFC-2399-241ED9E4CF35}"/>
              </a:ext>
            </a:extLst>
          </p:cNvPr>
          <p:cNvCxnSpPr>
            <a:cxnSpLocks/>
          </p:cNvCxnSpPr>
          <p:nvPr/>
        </p:nvCxnSpPr>
        <p:spPr>
          <a:xfrm>
            <a:off x="3735049" y="3901035"/>
            <a:ext cx="2785672" cy="0"/>
          </a:xfrm>
          <a:prstGeom prst="straightConnector1">
            <a:avLst/>
          </a:prstGeom>
          <a:ln w="114300">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7" name="Arc 16">
            <a:extLst>
              <a:ext uri="{FF2B5EF4-FFF2-40B4-BE49-F238E27FC236}">
                <a16:creationId xmlns:a16="http://schemas.microsoft.com/office/drawing/2014/main" id="{9DF84EDD-B445-F50E-65CD-6ED01A8D1FB2}"/>
              </a:ext>
            </a:extLst>
          </p:cNvPr>
          <p:cNvSpPr/>
          <p:nvPr/>
        </p:nvSpPr>
        <p:spPr>
          <a:xfrm>
            <a:off x="2689885" y="4939928"/>
            <a:ext cx="1154242" cy="1738859"/>
          </a:xfrm>
          <a:prstGeom prst="arc">
            <a:avLst>
              <a:gd name="adj1" fmla="val 14513208"/>
              <a:gd name="adj2" fmla="val 6381353"/>
            </a:avLst>
          </a:prstGeom>
          <a:ln w="127000">
            <a:solidFill>
              <a:schemeClr val="tx1"/>
            </a:solidFill>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Content Placeholder 3">
            <a:extLst>
              <a:ext uri="{FF2B5EF4-FFF2-40B4-BE49-F238E27FC236}">
                <a16:creationId xmlns:a16="http://schemas.microsoft.com/office/drawing/2014/main" id="{AE8692A6-76E6-027F-C039-2479DA9F4645}"/>
              </a:ext>
            </a:extLst>
          </p:cNvPr>
          <p:cNvSpPr txBox="1">
            <a:spLocks/>
          </p:cNvSpPr>
          <p:nvPr/>
        </p:nvSpPr>
        <p:spPr>
          <a:xfrm>
            <a:off x="3965529" y="5092843"/>
            <a:ext cx="3494132" cy="1905109"/>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800"/>
              </a:spcAft>
              <a:buFont typeface="Arial" panose="020B0604020202020204" pitchFamily="34" charset="0"/>
              <a:buNone/>
            </a:pPr>
            <a:r>
              <a:rPr lang="en-US" sz="2400" b="1" dirty="0">
                <a:effectLst/>
                <a:latin typeface="Futura" panose="020B0602020204020303" pitchFamily="34" charset="-79"/>
                <a:ea typeface="Times New Roman" panose="02020603050405020304" pitchFamily="18" charset="0"/>
                <a:cs typeface="Futura" panose="020B0602020204020303" pitchFamily="34" charset="-79"/>
              </a:rPr>
              <a:t>Humility in relationship to self</a:t>
            </a:r>
          </a:p>
          <a:p>
            <a:pPr marL="0" indent="0">
              <a:spcAft>
                <a:spcPts val="800"/>
              </a:spcAft>
              <a:buFont typeface="Arial" panose="020B0604020202020204" pitchFamily="34" charset="0"/>
              <a:buNone/>
            </a:pPr>
            <a:r>
              <a:rPr lang="en-US" sz="2400" b="1" dirty="0" err="1">
                <a:latin typeface="Futura" panose="020B0602020204020303" pitchFamily="34" charset="-79"/>
                <a:ea typeface="Times New Roman" panose="02020603050405020304" pitchFamily="18" charset="0"/>
                <a:cs typeface="Futura" panose="020B0602020204020303" pitchFamily="34" charset="-79"/>
              </a:rPr>
              <a:t>Ödmjukhet</a:t>
            </a:r>
            <a:r>
              <a:rPr lang="en-US" sz="2400" b="1" dirty="0">
                <a:latin typeface="Futura" panose="020B0602020204020303" pitchFamily="34" charset="-79"/>
                <a:ea typeface="Times New Roman" panose="02020603050405020304" pitchFamily="18" charset="0"/>
                <a:cs typeface="Futura" panose="020B0602020204020303" pitchFamily="34" charset="-79"/>
              </a:rPr>
              <a:t> i relation till dig </a:t>
            </a:r>
            <a:r>
              <a:rPr lang="en-US" sz="2400" b="1" dirty="0" err="1">
                <a:latin typeface="Futura" panose="020B0602020204020303" pitchFamily="34" charset="-79"/>
                <a:ea typeface="Times New Roman" panose="02020603050405020304" pitchFamily="18" charset="0"/>
                <a:cs typeface="Futura" panose="020B0602020204020303" pitchFamily="34" charset="-79"/>
              </a:rPr>
              <a:t>själv</a:t>
            </a:r>
            <a:endParaRPr lang="en-US" sz="2400" b="1" kern="100" dirty="0">
              <a:solidFill>
                <a:schemeClr val="bg1"/>
              </a:solidFill>
              <a:latin typeface="Futura" panose="020B0602020204020303" pitchFamily="34" charset="-79"/>
              <a:ea typeface="Times New Roman" panose="02020603050405020304" pitchFamily="18" charset="0"/>
              <a:cs typeface="Futura" panose="020B0602020204020303" pitchFamily="34" charset="-79"/>
            </a:endParaRPr>
          </a:p>
        </p:txBody>
      </p:sp>
    </p:spTree>
    <p:extLst>
      <p:ext uri="{BB962C8B-B14F-4D97-AF65-F5344CB8AC3E}">
        <p14:creationId xmlns:p14="http://schemas.microsoft.com/office/powerpoint/2010/main" val="111317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470707D-8CB7-5122-9A63-ECD132B85963}"/>
            </a:ext>
          </a:extLst>
        </p:cNvPr>
        <p:cNvGrpSpPr/>
        <p:nvPr/>
      </p:nvGrpSpPr>
      <p:grpSpPr>
        <a:xfrm>
          <a:off x="0" y="0"/>
          <a:ext cx="0" cy="0"/>
          <a:chOff x="0" y="0"/>
          <a:chExt cx="0" cy="0"/>
        </a:xfrm>
      </p:grpSpPr>
      <p:pic>
        <p:nvPicPr>
          <p:cNvPr id="6" name="Picture 5" descr="A blue rectangle with white dots&#10;&#10;Description automatically generated">
            <a:extLst>
              <a:ext uri="{FF2B5EF4-FFF2-40B4-BE49-F238E27FC236}">
                <a16:creationId xmlns:a16="http://schemas.microsoft.com/office/drawing/2014/main" id="{E009F4FB-4AE2-50A7-4181-F28AF817E9F5}"/>
              </a:ext>
            </a:extLst>
          </p:cNvPr>
          <p:cNvPicPr>
            <a:picLocks noChangeAspect="1"/>
          </p:cNvPicPr>
          <p:nvPr/>
        </p:nvPicPr>
        <p:blipFill>
          <a:blip r:embed="rId3"/>
          <a:stretch>
            <a:fillRect/>
          </a:stretch>
        </p:blipFill>
        <p:spPr>
          <a:xfrm>
            <a:off x="0" y="161867"/>
            <a:ext cx="12275130" cy="6899565"/>
          </a:xfrm>
          <a:prstGeom prst="rect">
            <a:avLst/>
          </a:prstGeom>
        </p:spPr>
      </p:pic>
      <p:sp>
        <p:nvSpPr>
          <p:cNvPr id="4" name="Content Placeholder 3">
            <a:extLst>
              <a:ext uri="{FF2B5EF4-FFF2-40B4-BE49-F238E27FC236}">
                <a16:creationId xmlns:a16="http://schemas.microsoft.com/office/drawing/2014/main" id="{73328CEE-3211-6278-D48E-FBBD06EE1CF0}"/>
              </a:ext>
            </a:extLst>
          </p:cNvPr>
          <p:cNvSpPr>
            <a:spLocks noGrp="1"/>
          </p:cNvSpPr>
          <p:nvPr>
            <p:ph idx="1"/>
          </p:nvPr>
        </p:nvSpPr>
        <p:spPr>
          <a:xfrm>
            <a:off x="566057" y="403376"/>
            <a:ext cx="11157857" cy="1905109"/>
          </a:xfrm>
        </p:spPr>
        <p:txBody>
          <a:bodyPr>
            <a:noAutofit/>
          </a:bodyPr>
          <a:lstStyle/>
          <a:p>
            <a:pPr marL="0" marR="0" indent="0">
              <a:spcAft>
                <a:spcPts val="800"/>
              </a:spcAft>
              <a:buNone/>
            </a:pPr>
            <a:r>
              <a:rPr lang="en-US" sz="4000" kern="100" dirty="0">
                <a:effectLst/>
                <a:latin typeface="Elephant Pro" pitchFamily="2" charset="0"/>
                <a:ea typeface="Times New Roman" panose="02020603050405020304" pitchFamily="18" charset="0"/>
                <a:cs typeface="Futura Medium" panose="020B0602020204020303" pitchFamily="34" charset="-79"/>
              </a:rPr>
              <a:t>Humility wins, Pride loses</a:t>
            </a:r>
          </a:p>
          <a:p>
            <a:pPr marL="0" indent="0">
              <a:spcAft>
                <a:spcPts val="800"/>
              </a:spcAft>
              <a:buNone/>
            </a:pPr>
            <a:r>
              <a:rPr lang="en-US" sz="4000" kern="100" dirty="0" err="1">
                <a:effectLst/>
                <a:latin typeface="Elephant Pro" pitchFamily="2" charset="0"/>
                <a:ea typeface="Times New Roman" panose="02020603050405020304" pitchFamily="18" charset="0"/>
                <a:cs typeface="Futura Medium" panose="020B0602020204020303" pitchFamily="34" charset="-79"/>
              </a:rPr>
              <a:t>Ödmjukhet</a:t>
            </a:r>
            <a:r>
              <a:rPr lang="en-US" sz="4000" kern="100" dirty="0">
                <a:effectLst/>
                <a:latin typeface="Elephant Pro" pitchFamily="2" charset="0"/>
                <a:ea typeface="Times New Roman" panose="02020603050405020304" pitchFamily="18" charset="0"/>
                <a:cs typeface="Futura Medium" panose="020B0602020204020303" pitchFamily="34" charset="-79"/>
              </a:rPr>
              <a:t> </a:t>
            </a:r>
            <a:r>
              <a:rPr lang="en-US" sz="4000" kern="100" dirty="0" err="1">
                <a:effectLst/>
                <a:latin typeface="Elephant Pro" pitchFamily="2" charset="0"/>
                <a:ea typeface="Times New Roman" panose="02020603050405020304" pitchFamily="18" charset="0"/>
                <a:cs typeface="Futura Medium" panose="020B0602020204020303" pitchFamily="34" charset="-79"/>
              </a:rPr>
              <a:t>vinner</a:t>
            </a:r>
            <a:r>
              <a:rPr lang="en-US" sz="4000" kern="100" dirty="0">
                <a:effectLst/>
                <a:latin typeface="Elephant Pro" pitchFamily="2" charset="0"/>
                <a:ea typeface="Times New Roman" panose="02020603050405020304" pitchFamily="18" charset="0"/>
                <a:cs typeface="Futura Medium" panose="020B0602020204020303" pitchFamily="34" charset="-79"/>
              </a:rPr>
              <a:t>, </a:t>
            </a:r>
            <a:r>
              <a:rPr lang="en-US" sz="4000" kern="100" dirty="0" err="1">
                <a:effectLst/>
                <a:latin typeface="Elephant Pro" pitchFamily="2" charset="0"/>
                <a:ea typeface="Times New Roman" panose="02020603050405020304" pitchFamily="18" charset="0"/>
                <a:cs typeface="Futura Medium" panose="020B0602020204020303" pitchFamily="34" charset="-79"/>
              </a:rPr>
              <a:t>stolthet</a:t>
            </a:r>
            <a:r>
              <a:rPr lang="en-US" sz="4000" kern="100" dirty="0">
                <a:effectLst/>
                <a:latin typeface="Elephant Pro" pitchFamily="2" charset="0"/>
                <a:ea typeface="Times New Roman" panose="02020603050405020304" pitchFamily="18" charset="0"/>
                <a:cs typeface="Futura Medium" panose="020B0602020204020303" pitchFamily="34" charset="-79"/>
              </a:rPr>
              <a:t> </a:t>
            </a:r>
            <a:r>
              <a:rPr lang="en-US" sz="4000" kern="100" dirty="0" err="1">
                <a:effectLst/>
                <a:latin typeface="Elephant Pro" pitchFamily="2" charset="0"/>
                <a:ea typeface="Times New Roman" panose="02020603050405020304" pitchFamily="18" charset="0"/>
                <a:cs typeface="Futura Medium" panose="020B0602020204020303" pitchFamily="34" charset="-79"/>
              </a:rPr>
              <a:t>förlorar</a:t>
            </a:r>
            <a:endParaRPr lang="en-US" sz="4000" kern="100" dirty="0">
              <a:effectLst/>
              <a:latin typeface="Elephant Pro" pitchFamily="2" charset="0"/>
              <a:ea typeface="Times New Roman" panose="02020603050405020304" pitchFamily="18" charset="0"/>
              <a:cs typeface="Futura Medium" panose="020B0602020204020303" pitchFamily="34" charset="-79"/>
            </a:endParaRPr>
          </a:p>
        </p:txBody>
      </p:sp>
      <p:sp>
        <p:nvSpPr>
          <p:cNvPr id="3" name="TextBox 2">
            <a:extLst>
              <a:ext uri="{FF2B5EF4-FFF2-40B4-BE49-F238E27FC236}">
                <a16:creationId xmlns:a16="http://schemas.microsoft.com/office/drawing/2014/main" id="{81796497-B27B-C877-369F-D508D52BDDD0}"/>
              </a:ext>
            </a:extLst>
          </p:cNvPr>
          <p:cNvSpPr txBox="1"/>
          <p:nvPr/>
        </p:nvSpPr>
        <p:spPr>
          <a:xfrm>
            <a:off x="633132" y="2335103"/>
            <a:ext cx="2329543" cy="4154984"/>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Pride exalts self at the expense of God and others</a:t>
            </a: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Stolthet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upphöjer</a:t>
            </a:r>
            <a:r>
              <a:rPr lang="en-US" sz="2400" dirty="0">
                <a:latin typeface="Arial" panose="020B0604020202020204" pitchFamily="34" charset="0"/>
                <a:cs typeface="Arial" panose="020B0604020202020204" pitchFamily="34" charset="0"/>
              </a:rPr>
              <a:t> sig </a:t>
            </a:r>
            <a:r>
              <a:rPr lang="en-US" sz="2400" dirty="0" err="1">
                <a:latin typeface="Arial" panose="020B0604020202020204" pitchFamily="34" charset="0"/>
                <a:cs typeface="Arial" panose="020B0604020202020204" pitchFamily="34" charset="0"/>
              </a:rPr>
              <a:t>själv</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på</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bekostnad</a:t>
            </a:r>
            <a:r>
              <a:rPr lang="en-US" sz="2400" dirty="0">
                <a:latin typeface="Arial" panose="020B0604020202020204" pitchFamily="34" charset="0"/>
                <a:cs typeface="Arial" panose="020B0604020202020204" pitchFamily="34" charset="0"/>
              </a:rPr>
              <a:t> av Gud </a:t>
            </a:r>
            <a:r>
              <a:rPr lang="en-US" sz="2400" dirty="0" err="1">
                <a:latin typeface="Arial" panose="020B0604020202020204" pitchFamily="34" charset="0"/>
                <a:cs typeface="Arial" panose="020B0604020202020204" pitchFamily="34" charset="0"/>
              </a:rPr>
              <a:t>och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andra</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B2EF549-0285-8255-41A1-FF9307AE73C2}"/>
              </a:ext>
            </a:extLst>
          </p:cNvPr>
          <p:cNvSpPr txBox="1"/>
          <p:nvPr/>
        </p:nvSpPr>
        <p:spPr>
          <a:xfrm>
            <a:off x="3776055" y="2322899"/>
            <a:ext cx="7599516" cy="3785652"/>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3 John 1: 9 I wrote to the church, but Diotrephes, who loves to be first, will not welcome us.</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3 </a:t>
            </a:r>
            <a:r>
              <a:rPr lang="en-US" sz="2400" dirty="0" err="1">
                <a:latin typeface="Arial" panose="020B0604020202020204" pitchFamily="34" charset="0"/>
                <a:cs typeface="Arial" panose="020B0604020202020204" pitchFamily="34" charset="0"/>
              </a:rPr>
              <a:t>Johannesbrevet</a:t>
            </a:r>
            <a:r>
              <a:rPr lang="en-US" sz="2400" dirty="0">
                <a:latin typeface="Arial" panose="020B0604020202020204" pitchFamily="34" charset="0"/>
                <a:cs typeface="Arial" panose="020B0604020202020204" pitchFamily="34" charset="0"/>
              </a:rPr>
              <a:t> 1:9 Jag </a:t>
            </a:r>
            <a:r>
              <a:rPr lang="en-US" sz="2400" dirty="0" err="1">
                <a:latin typeface="Arial" panose="020B0604020202020204" pitchFamily="34" charset="0"/>
                <a:cs typeface="Arial" panose="020B0604020202020204" pitchFamily="34" charset="0"/>
              </a:rPr>
              <a:t>har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skrivit</a:t>
            </a:r>
            <a:r>
              <a:rPr lang="en-US" sz="2400" dirty="0">
                <a:latin typeface="Arial" panose="020B0604020202020204" pitchFamily="34" charset="0"/>
                <a:cs typeface="Arial" panose="020B0604020202020204" pitchFamily="34" charset="0"/>
              </a:rPr>
              <a:t> till </a:t>
            </a:r>
            <a:r>
              <a:rPr lang="en-US" sz="2400" dirty="0" err="1">
                <a:latin typeface="Arial" panose="020B0604020202020204" pitchFamily="34" charset="0"/>
                <a:cs typeface="Arial" panose="020B0604020202020204" pitchFamily="34" charset="0"/>
              </a:rPr>
              <a:t>församlingen</a:t>
            </a:r>
            <a:r>
              <a:rPr lang="en-US" sz="2400" dirty="0">
                <a:latin typeface="Arial" panose="020B0604020202020204" pitchFamily="34" charset="0"/>
                <a:cs typeface="Arial" panose="020B0604020202020204" pitchFamily="34" charset="0"/>
              </a:rPr>
              <a:t>, men </a:t>
            </a:r>
            <a:r>
              <a:rPr lang="en-US" sz="2400" dirty="0" err="1">
                <a:latin typeface="Arial" panose="020B0604020202020204" pitchFamily="34" charset="0"/>
                <a:cs typeface="Arial" panose="020B0604020202020204" pitchFamily="34" charset="0"/>
              </a:rPr>
              <a:t>Diotrefes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gärna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vill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vara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främst</a:t>
            </a:r>
            <a:r>
              <a:rPr lang="en-US" sz="2400" dirty="0">
                <a:latin typeface="Arial" panose="020B0604020202020204" pitchFamily="34" charset="0"/>
                <a:cs typeface="Arial" panose="020B0604020202020204" pitchFamily="34" charset="0"/>
              </a:rPr>
              <a:t> bland dem, tar </a:t>
            </a:r>
            <a:r>
              <a:rPr lang="en-US" sz="2400" dirty="0" err="1">
                <a:latin typeface="Arial" panose="020B0604020202020204" pitchFamily="34" charset="0"/>
                <a:cs typeface="Arial" panose="020B0604020202020204" pitchFamily="34" charset="0"/>
              </a:rPr>
              <a:t>inte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emot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oss</a:t>
            </a:r>
            <a:r>
              <a:rPr lang="en-US" sz="2400" dirty="0">
                <a:latin typeface="Arial" panose="020B0604020202020204" pitchFamily="34" charset="0"/>
                <a:cs typeface="Arial" panose="020B0604020202020204" pitchFamily="34" charset="0"/>
              </a:rPr>
              <a:t>. </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9104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F59E470-E9BD-3CD0-D978-8BA5ACA182A3}"/>
            </a:ext>
          </a:extLst>
        </p:cNvPr>
        <p:cNvGrpSpPr/>
        <p:nvPr/>
      </p:nvGrpSpPr>
      <p:grpSpPr>
        <a:xfrm>
          <a:off x="0" y="0"/>
          <a:ext cx="0" cy="0"/>
          <a:chOff x="0" y="0"/>
          <a:chExt cx="0" cy="0"/>
        </a:xfrm>
      </p:grpSpPr>
      <p:pic>
        <p:nvPicPr>
          <p:cNvPr id="6" name="Picture 5" descr="A blue rectangle with white dots&#10;&#10;Description automatically generated">
            <a:extLst>
              <a:ext uri="{FF2B5EF4-FFF2-40B4-BE49-F238E27FC236}">
                <a16:creationId xmlns:a16="http://schemas.microsoft.com/office/drawing/2014/main" id="{0F2CB594-92F0-68C7-40F2-EE13C49215CB}"/>
              </a:ext>
            </a:extLst>
          </p:cNvPr>
          <p:cNvPicPr>
            <a:picLocks noChangeAspect="1"/>
          </p:cNvPicPr>
          <p:nvPr/>
        </p:nvPicPr>
        <p:blipFill>
          <a:blip r:embed="rId3"/>
          <a:stretch>
            <a:fillRect/>
          </a:stretch>
        </p:blipFill>
        <p:spPr>
          <a:xfrm>
            <a:off x="0" y="967411"/>
            <a:ext cx="12275130" cy="6899565"/>
          </a:xfrm>
          <a:prstGeom prst="rect">
            <a:avLst/>
          </a:prstGeom>
        </p:spPr>
      </p:pic>
      <p:sp>
        <p:nvSpPr>
          <p:cNvPr id="4" name="Content Placeholder 3">
            <a:extLst>
              <a:ext uri="{FF2B5EF4-FFF2-40B4-BE49-F238E27FC236}">
                <a16:creationId xmlns:a16="http://schemas.microsoft.com/office/drawing/2014/main" id="{09B73255-8FAD-188D-4CDE-38D75F00B28E}"/>
              </a:ext>
            </a:extLst>
          </p:cNvPr>
          <p:cNvSpPr>
            <a:spLocks noGrp="1"/>
          </p:cNvSpPr>
          <p:nvPr>
            <p:ph idx="1"/>
          </p:nvPr>
        </p:nvSpPr>
        <p:spPr>
          <a:xfrm>
            <a:off x="566057" y="403376"/>
            <a:ext cx="11157857" cy="1905109"/>
          </a:xfrm>
        </p:spPr>
        <p:txBody>
          <a:bodyPr>
            <a:noAutofit/>
          </a:bodyPr>
          <a:lstStyle/>
          <a:p>
            <a:pPr marL="0" marR="0" indent="0">
              <a:spcAft>
                <a:spcPts val="800"/>
              </a:spcAft>
              <a:buNone/>
            </a:pPr>
            <a:r>
              <a:rPr lang="en-US" sz="4000" kern="100" dirty="0">
                <a:effectLst/>
                <a:latin typeface="Elephant Pro" pitchFamily="2" charset="0"/>
                <a:ea typeface="Times New Roman" panose="02020603050405020304" pitchFamily="18" charset="0"/>
                <a:cs typeface="Futura Medium" panose="020B0602020204020303" pitchFamily="34" charset="-79"/>
              </a:rPr>
              <a:t>Humility wins, Pride loses</a:t>
            </a:r>
          </a:p>
          <a:p>
            <a:pPr marL="0" indent="0">
              <a:spcAft>
                <a:spcPts val="800"/>
              </a:spcAft>
              <a:buNone/>
            </a:pPr>
            <a:r>
              <a:rPr lang="en-US" sz="4000" kern="100" dirty="0" err="1">
                <a:effectLst/>
                <a:latin typeface="Elephant Pro" pitchFamily="2" charset="0"/>
                <a:ea typeface="Times New Roman" panose="02020603050405020304" pitchFamily="18" charset="0"/>
                <a:cs typeface="Futura Medium" panose="020B0602020204020303" pitchFamily="34" charset="-79"/>
              </a:rPr>
              <a:t>Ödmjukhet</a:t>
            </a:r>
            <a:r>
              <a:rPr lang="en-US" sz="4000" kern="100" dirty="0">
                <a:effectLst/>
                <a:latin typeface="Elephant Pro" pitchFamily="2" charset="0"/>
                <a:ea typeface="Times New Roman" panose="02020603050405020304" pitchFamily="18" charset="0"/>
                <a:cs typeface="Futura Medium" panose="020B0602020204020303" pitchFamily="34" charset="-79"/>
              </a:rPr>
              <a:t> </a:t>
            </a:r>
            <a:r>
              <a:rPr lang="en-US" sz="4000" kern="100" dirty="0" err="1">
                <a:effectLst/>
                <a:latin typeface="Elephant Pro" pitchFamily="2" charset="0"/>
                <a:ea typeface="Times New Roman" panose="02020603050405020304" pitchFamily="18" charset="0"/>
                <a:cs typeface="Futura Medium" panose="020B0602020204020303" pitchFamily="34" charset="-79"/>
              </a:rPr>
              <a:t>vinner</a:t>
            </a:r>
            <a:r>
              <a:rPr lang="en-US" sz="4000" kern="100" dirty="0">
                <a:effectLst/>
                <a:latin typeface="Elephant Pro" pitchFamily="2" charset="0"/>
                <a:ea typeface="Times New Roman" panose="02020603050405020304" pitchFamily="18" charset="0"/>
                <a:cs typeface="Futura Medium" panose="020B0602020204020303" pitchFamily="34" charset="-79"/>
              </a:rPr>
              <a:t>, </a:t>
            </a:r>
            <a:r>
              <a:rPr lang="en-US" sz="4000" kern="100" dirty="0" err="1">
                <a:effectLst/>
                <a:latin typeface="Elephant Pro" pitchFamily="2" charset="0"/>
                <a:ea typeface="Times New Roman" panose="02020603050405020304" pitchFamily="18" charset="0"/>
                <a:cs typeface="Futura Medium" panose="020B0602020204020303" pitchFamily="34" charset="-79"/>
              </a:rPr>
              <a:t>stolthet</a:t>
            </a:r>
            <a:r>
              <a:rPr lang="en-US" sz="4000" kern="100" dirty="0">
                <a:effectLst/>
                <a:latin typeface="Elephant Pro" pitchFamily="2" charset="0"/>
                <a:ea typeface="Times New Roman" panose="02020603050405020304" pitchFamily="18" charset="0"/>
                <a:cs typeface="Futura Medium" panose="020B0602020204020303" pitchFamily="34" charset="-79"/>
              </a:rPr>
              <a:t> </a:t>
            </a:r>
            <a:r>
              <a:rPr lang="en-US" sz="4000" kern="100" dirty="0" err="1">
                <a:effectLst/>
                <a:latin typeface="Elephant Pro" pitchFamily="2" charset="0"/>
                <a:ea typeface="Times New Roman" panose="02020603050405020304" pitchFamily="18" charset="0"/>
                <a:cs typeface="Futura Medium" panose="020B0602020204020303" pitchFamily="34" charset="-79"/>
              </a:rPr>
              <a:t>förlorar</a:t>
            </a:r>
            <a:endParaRPr lang="en-US" sz="4000" kern="100" dirty="0">
              <a:effectLst/>
              <a:latin typeface="Elephant Pro" pitchFamily="2" charset="0"/>
              <a:ea typeface="Times New Roman" panose="02020603050405020304" pitchFamily="18" charset="0"/>
              <a:cs typeface="Futura Medium" panose="020B0602020204020303" pitchFamily="34" charset="-79"/>
            </a:endParaRPr>
          </a:p>
        </p:txBody>
      </p:sp>
      <p:sp>
        <p:nvSpPr>
          <p:cNvPr id="3" name="TextBox 2">
            <a:extLst>
              <a:ext uri="{FF2B5EF4-FFF2-40B4-BE49-F238E27FC236}">
                <a16:creationId xmlns:a16="http://schemas.microsoft.com/office/drawing/2014/main" id="{F7A5F313-BA56-83E6-0A20-E25354E4BE49}"/>
              </a:ext>
            </a:extLst>
          </p:cNvPr>
          <p:cNvSpPr txBox="1"/>
          <p:nvPr/>
        </p:nvSpPr>
        <p:spPr>
          <a:xfrm>
            <a:off x="633132" y="2378644"/>
            <a:ext cx="2329543" cy="3416320"/>
          </a:xfrm>
          <a:prstGeom prst="rect">
            <a:avLst/>
          </a:prstGeom>
          <a:noFill/>
        </p:spPr>
        <p:txBody>
          <a:bodyPr wrap="square" rtlCol="0">
            <a:spAutoFit/>
          </a:bodyPr>
          <a:lstStyle/>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Pride always loses what it seeks</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Stolthet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förlorar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alltid</a:t>
            </a:r>
            <a:r>
              <a:rPr lang="en-US" sz="2400" dirty="0">
                <a:latin typeface="Arial" panose="020B0604020202020204" pitchFamily="34" charset="0"/>
                <a:cs typeface="Arial" panose="020B0604020202020204" pitchFamily="34" charset="0"/>
              </a:rPr>
              <a:t> det den </a:t>
            </a:r>
            <a:r>
              <a:rPr lang="en-US" sz="2400" dirty="0" err="1">
                <a:latin typeface="Arial" panose="020B0604020202020204" pitchFamily="34" charset="0"/>
                <a:cs typeface="Arial" panose="020B0604020202020204" pitchFamily="34" charset="0"/>
              </a:rPr>
              <a:t>söker</a:t>
            </a:r>
            <a:endParaRPr lang="en-US"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B662A8A-A92F-96B8-6138-3F36070DF649}"/>
              </a:ext>
            </a:extLst>
          </p:cNvPr>
          <p:cNvSpPr txBox="1"/>
          <p:nvPr/>
        </p:nvSpPr>
        <p:spPr>
          <a:xfrm>
            <a:off x="3776055" y="2366440"/>
            <a:ext cx="7599516" cy="3416320"/>
          </a:xfrm>
          <a:prstGeom prst="rect">
            <a:avLst/>
          </a:prstGeom>
          <a:noFill/>
        </p:spPr>
        <p:txBody>
          <a:bodyPr wrap="square" rtlCol="0">
            <a:spAutoFit/>
          </a:bodyPr>
          <a:lstStyle/>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Proverbs 11: 2 When pride comes, then comes disgrace, but with humility comes wisdom.</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Ordspråksboken</a:t>
            </a:r>
            <a:r>
              <a:rPr lang="en-US" sz="2400" dirty="0">
                <a:latin typeface="Arial" panose="020B0604020202020204" pitchFamily="34" charset="0"/>
                <a:cs typeface="Arial" panose="020B0604020202020204" pitchFamily="34" charset="0"/>
              </a:rPr>
              <a:t> 11:2  </a:t>
            </a:r>
            <a:r>
              <a:rPr lang="en-US" sz="2400" dirty="0" err="1">
                <a:latin typeface="Arial" panose="020B0604020202020204" pitchFamily="34" charset="0"/>
                <a:cs typeface="Arial" panose="020B0604020202020204" pitchFamily="34" charset="0"/>
              </a:rPr>
              <a:t>När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högfärd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kommer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följer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förakt</a:t>
            </a:r>
            <a:r>
              <a:rPr lang="en-US" sz="2400" dirty="0">
                <a:latin typeface="Arial" panose="020B0604020202020204" pitchFamily="34" charset="0"/>
                <a:cs typeface="Arial" panose="020B0604020202020204" pitchFamily="34" charset="0"/>
              </a:rPr>
              <a:t>, men </a:t>
            </a:r>
            <a:r>
              <a:rPr lang="en-US" sz="2400" dirty="0" err="1">
                <a:latin typeface="Arial" panose="020B0604020202020204" pitchFamily="34" charset="0"/>
                <a:cs typeface="Arial" panose="020B0604020202020204" pitchFamily="34" charset="0"/>
              </a:rPr>
              <a:t>vishet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finns</a:t>
            </a:r>
            <a:r>
              <a:rPr lang="en-US" sz="2400" dirty="0">
                <a:latin typeface="Arial" panose="020B0604020202020204" pitchFamily="34" charset="0"/>
                <a:cs typeface="Arial" panose="020B0604020202020204" pitchFamily="34" charset="0"/>
              </a:rPr>
              <a:t> hos de </a:t>
            </a:r>
            <a:r>
              <a:rPr lang="en-US" sz="2400" dirty="0" err="1">
                <a:latin typeface="Arial" panose="020B0604020202020204" pitchFamily="34" charset="0"/>
                <a:cs typeface="Arial" panose="020B0604020202020204" pitchFamily="34" charset="0"/>
              </a:rPr>
              <a:t>ödmjuka</a:t>
            </a:r>
            <a:r>
              <a:rPr lang="en-US" sz="2400" dirty="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9547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3BB8912-18B8-CAA7-1F0E-A71D57ADA471}"/>
            </a:ext>
          </a:extLst>
        </p:cNvPr>
        <p:cNvGrpSpPr/>
        <p:nvPr/>
      </p:nvGrpSpPr>
      <p:grpSpPr>
        <a:xfrm>
          <a:off x="0" y="0"/>
          <a:ext cx="0" cy="0"/>
          <a:chOff x="0" y="0"/>
          <a:chExt cx="0" cy="0"/>
        </a:xfrm>
      </p:grpSpPr>
      <p:pic>
        <p:nvPicPr>
          <p:cNvPr id="6" name="Picture 5" descr="A blue rectangle with white dots&#10;&#10;Description automatically generated">
            <a:extLst>
              <a:ext uri="{FF2B5EF4-FFF2-40B4-BE49-F238E27FC236}">
                <a16:creationId xmlns:a16="http://schemas.microsoft.com/office/drawing/2014/main" id="{B3D06532-8BF6-B10B-2045-351B9BD64F73}"/>
              </a:ext>
            </a:extLst>
          </p:cNvPr>
          <p:cNvPicPr>
            <a:picLocks noChangeAspect="1"/>
          </p:cNvPicPr>
          <p:nvPr/>
        </p:nvPicPr>
        <p:blipFill>
          <a:blip r:embed="rId3"/>
          <a:stretch>
            <a:fillRect/>
          </a:stretch>
        </p:blipFill>
        <p:spPr>
          <a:xfrm>
            <a:off x="0" y="608182"/>
            <a:ext cx="12275130" cy="6899565"/>
          </a:xfrm>
          <a:prstGeom prst="rect">
            <a:avLst/>
          </a:prstGeom>
        </p:spPr>
      </p:pic>
      <p:sp>
        <p:nvSpPr>
          <p:cNvPr id="4" name="Content Placeholder 3">
            <a:extLst>
              <a:ext uri="{FF2B5EF4-FFF2-40B4-BE49-F238E27FC236}">
                <a16:creationId xmlns:a16="http://schemas.microsoft.com/office/drawing/2014/main" id="{EAA0657E-F1C5-DD3F-C67D-196E1CC8174D}"/>
              </a:ext>
            </a:extLst>
          </p:cNvPr>
          <p:cNvSpPr>
            <a:spLocks noGrp="1"/>
          </p:cNvSpPr>
          <p:nvPr>
            <p:ph idx="1"/>
          </p:nvPr>
        </p:nvSpPr>
        <p:spPr>
          <a:xfrm>
            <a:off x="566057" y="403376"/>
            <a:ext cx="11157857" cy="1905109"/>
          </a:xfrm>
        </p:spPr>
        <p:txBody>
          <a:bodyPr>
            <a:noAutofit/>
          </a:bodyPr>
          <a:lstStyle/>
          <a:p>
            <a:pPr marL="0" marR="0" indent="0">
              <a:spcAft>
                <a:spcPts val="800"/>
              </a:spcAft>
              <a:buNone/>
            </a:pPr>
            <a:r>
              <a:rPr lang="en-US" sz="4000" kern="100" dirty="0">
                <a:effectLst/>
                <a:latin typeface="Elephant Pro" pitchFamily="2" charset="0"/>
                <a:ea typeface="Times New Roman" panose="02020603050405020304" pitchFamily="18" charset="0"/>
                <a:cs typeface="Futura Medium" panose="020B0602020204020303" pitchFamily="34" charset="-79"/>
              </a:rPr>
              <a:t>Humility wins, Pride loses</a:t>
            </a:r>
          </a:p>
          <a:p>
            <a:pPr marL="0" indent="0">
              <a:spcAft>
                <a:spcPts val="800"/>
              </a:spcAft>
              <a:buNone/>
            </a:pPr>
            <a:r>
              <a:rPr lang="en-US" sz="4000" kern="100" dirty="0" err="1">
                <a:effectLst/>
                <a:latin typeface="Elephant Pro" pitchFamily="2" charset="0"/>
                <a:ea typeface="Times New Roman" panose="02020603050405020304" pitchFamily="18" charset="0"/>
                <a:cs typeface="Futura Medium" panose="020B0602020204020303" pitchFamily="34" charset="-79"/>
              </a:rPr>
              <a:t>Ödmjukhet</a:t>
            </a:r>
            <a:r>
              <a:rPr lang="en-US" sz="4000" kern="100" dirty="0">
                <a:effectLst/>
                <a:latin typeface="Elephant Pro" pitchFamily="2" charset="0"/>
                <a:ea typeface="Times New Roman" panose="02020603050405020304" pitchFamily="18" charset="0"/>
                <a:cs typeface="Futura Medium" panose="020B0602020204020303" pitchFamily="34" charset="-79"/>
              </a:rPr>
              <a:t> </a:t>
            </a:r>
            <a:r>
              <a:rPr lang="en-US" sz="4000" kern="100" dirty="0" err="1">
                <a:effectLst/>
                <a:latin typeface="Elephant Pro" pitchFamily="2" charset="0"/>
                <a:ea typeface="Times New Roman" panose="02020603050405020304" pitchFamily="18" charset="0"/>
                <a:cs typeface="Futura Medium" panose="020B0602020204020303" pitchFamily="34" charset="-79"/>
              </a:rPr>
              <a:t>vinner</a:t>
            </a:r>
            <a:r>
              <a:rPr lang="en-US" sz="4000" kern="100" dirty="0">
                <a:effectLst/>
                <a:latin typeface="Elephant Pro" pitchFamily="2" charset="0"/>
                <a:ea typeface="Times New Roman" panose="02020603050405020304" pitchFamily="18" charset="0"/>
                <a:cs typeface="Futura Medium" panose="020B0602020204020303" pitchFamily="34" charset="-79"/>
              </a:rPr>
              <a:t>, </a:t>
            </a:r>
            <a:r>
              <a:rPr lang="en-US" sz="4000" kern="100" dirty="0" err="1">
                <a:effectLst/>
                <a:latin typeface="Elephant Pro" pitchFamily="2" charset="0"/>
                <a:ea typeface="Times New Roman" panose="02020603050405020304" pitchFamily="18" charset="0"/>
                <a:cs typeface="Futura Medium" panose="020B0602020204020303" pitchFamily="34" charset="-79"/>
              </a:rPr>
              <a:t>stolthet</a:t>
            </a:r>
            <a:r>
              <a:rPr lang="en-US" sz="4000" kern="100" dirty="0">
                <a:effectLst/>
                <a:latin typeface="Elephant Pro" pitchFamily="2" charset="0"/>
                <a:ea typeface="Times New Roman" panose="02020603050405020304" pitchFamily="18" charset="0"/>
                <a:cs typeface="Futura Medium" panose="020B0602020204020303" pitchFamily="34" charset="-79"/>
              </a:rPr>
              <a:t> </a:t>
            </a:r>
            <a:r>
              <a:rPr lang="en-US" sz="4000" kern="100" dirty="0" err="1">
                <a:effectLst/>
                <a:latin typeface="Elephant Pro" pitchFamily="2" charset="0"/>
                <a:ea typeface="Times New Roman" panose="02020603050405020304" pitchFamily="18" charset="0"/>
                <a:cs typeface="Futura Medium" panose="020B0602020204020303" pitchFamily="34" charset="-79"/>
              </a:rPr>
              <a:t>förlorar</a:t>
            </a:r>
            <a:endParaRPr lang="en-US" sz="4000" kern="100" dirty="0">
              <a:effectLst/>
              <a:latin typeface="Elephant Pro" pitchFamily="2" charset="0"/>
              <a:ea typeface="Times New Roman" panose="02020603050405020304" pitchFamily="18" charset="0"/>
              <a:cs typeface="Futura Medium" panose="020B0602020204020303" pitchFamily="34" charset="-79"/>
            </a:endParaRPr>
          </a:p>
        </p:txBody>
      </p:sp>
      <p:sp>
        <p:nvSpPr>
          <p:cNvPr id="3" name="TextBox 2">
            <a:extLst>
              <a:ext uri="{FF2B5EF4-FFF2-40B4-BE49-F238E27FC236}">
                <a16:creationId xmlns:a16="http://schemas.microsoft.com/office/drawing/2014/main" id="{633E1D10-C324-0574-A0E9-CBBD979EC1A0}"/>
              </a:ext>
            </a:extLst>
          </p:cNvPr>
          <p:cNvSpPr txBox="1"/>
          <p:nvPr/>
        </p:nvSpPr>
        <p:spPr>
          <a:xfrm>
            <a:off x="633132" y="2618133"/>
            <a:ext cx="2329543" cy="2677656"/>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Pride draws God’s opposition</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Gud </a:t>
            </a:r>
            <a:r>
              <a:rPr lang="en-US" sz="2400" dirty="0" err="1">
                <a:latin typeface="Arial" panose="020B0604020202020204" pitchFamily="34" charset="0"/>
                <a:cs typeface="Arial" panose="020B0604020202020204" pitchFamily="34" charset="0"/>
              </a:rPr>
              <a:t>motsätter</a:t>
            </a:r>
            <a:r>
              <a:rPr lang="en-US" sz="2400" dirty="0">
                <a:latin typeface="Arial" panose="020B0604020202020204" pitchFamily="34" charset="0"/>
                <a:cs typeface="Arial" panose="020B0604020202020204" pitchFamily="34" charset="0"/>
              </a:rPr>
              <a:t> sig </a:t>
            </a:r>
            <a:r>
              <a:rPr lang="en-US" sz="2400" dirty="0" err="1">
                <a:latin typeface="Arial" panose="020B0604020202020204" pitchFamily="34" charset="0"/>
                <a:cs typeface="Arial" panose="020B0604020202020204" pitchFamily="34" charset="0"/>
              </a:rPr>
              <a:t>stolthet</a:t>
            </a:r>
            <a:endParaRPr lang="en-US"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BB006F04-2E20-71A3-D64E-46E473B1AB7F}"/>
              </a:ext>
            </a:extLst>
          </p:cNvPr>
          <p:cNvSpPr txBox="1"/>
          <p:nvPr/>
        </p:nvSpPr>
        <p:spPr>
          <a:xfrm>
            <a:off x="3776055" y="2605929"/>
            <a:ext cx="7599516" cy="3416320"/>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James 4: 6b “God opposes the proud but shows favor to the humble.”</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Jakobs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brev</a:t>
            </a:r>
            <a:r>
              <a:rPr lang="en-US" sz="2400" dirty="0">
                <a:latin typeface="Arial" panose="020B0604020202020204" pitchFamily="34" charset="0"/>
                <a:cs typeface="Arial" panose="020B0604020202020204" pitchFamily="34" charset="0"/>
              </a:rPr>
              <a:t> 4:6b </a:t>
            </a:r>
            <a:r>
              <a:rPr lang="en-US" sz="2400" dirty="0" err="1">
                <a:latin typeface="Arial" panose="020B0604020202020204" pitchFamily="34" charset="0"/>
                <a:cs typeface="Arial" panose="020B0604020202020204" pitchFamily="34" charset="0"/>
              </a:rPr>
              <a:t>Därför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heter</a:t>
            </a:r>
            <a:r>
              <a:rPr lang="en-US" sz="2400" dirty="0">
                <a:latin typeface="Arial" panose="020B0604020202020204" pitchFamily="34" charset="0"/>
                <a:cs typeface="Arial" panose="020B0604020202020204" pitchFamily="34" charset="0"/>
              </a:rPr>
              <a:t> det: Gud </a:t>
            </a:r>
            <a:r>
              <a:rPr lang="en-US" sz="2400" dirty="0" err="1">
                <a:latin typeface="Arial" panose="020B0604020202020204" pitchFamily="34" charset="0"/>
                <a:cs typeface="Arial" panose="020B0604020202020204" pitchFamily="34" charset="0"/>
              </a:rPr>
              <a:t>står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emot</a:t>
            </a:r>
            <a:r>
              <a:rPr lang="en-US" sz="2400" dirty="0">
                <a:latin typeface="Arial" panose="020B0604020202020204" pitchFamily="34" charset="0"/>
                <a:cs typeface="Arial" panose="020B0604020202020204" pitchFamily="34" charset="0"/>
              </a:rPr>
              <a:t> de </a:t>
            </a:r>
            <a:r>
              <a:rPr lang="en-US" sz="2400" dirty="0" err="1">
                <a:latin typeface="Arial" panose="020B0604020202020204" pitchFamily="34" charset="0"/>
                <a:cs typeface="Arial" panose="020B0604020202020204" pitchFamily="34" charset="0"/>
              </a:rPr>
              <a:t>högmodiga</a:t>
            </a:r>
            <a:r>
              <a:rPr lang="en-US" sz="2400" dirty="0">
                <a:latin typeface="Arial" panose="020B0604020202020204" pitchFamily="34" charset="0"/>
                <a:cs typeface="Arial" panose="020B0604020202020204" pitchFamily="34" charset="0"/>
              </a:rPr>
              <a:t> men ger </a:t>
            </a:r>
            <a:r>
              <a:rPr lang="en-US" sz="2400" dirty="0" err="1">
                <a:latin typeface="Arial" panose="020B0604020202020204" pitchFamily="34" charset="0"/>
                <a:cs typeface="Arial" panose="020B0604020202020204" pitchFamily="34" charset="0"/>
              </a:rPr>
              <a:t>nåd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åt</a:t>
            </a:r>
            <a:r>
              <a:rPr lang="en-US" sz="2400" dirty="0">
                <a:latin typeface="Arial" panose="020B0604020202020204" pitchFamily="34" charset="0"/>
                <a:cs typeface="Arial" panose="020B0604020202020204" pitchFamily="34" charset="0"/>
              </a:rPr>
              <a:t> de </a:t>
            </a:r>
            <a:r>
              <a:rPr lang="en-US" sz="2400" dirty="0" err="1">
                <a:latin typeface="Arial" panose="020B0604020202020204" pitchFamily="34" charset="0"/>
                <a:cs typeface="Arial" panose="020B0604020202020204" pitchFamily="34" charset="0"/>
              </a:rPr>
              <a:t>ödmjuka</a:t>
            </a:r>
            <a:r>
              <a:rPr lang="en-US" sz="2400" dirty="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302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B9848F-7927-14D0-22A8-6525A693BB5B}"/>
            </a:ext>
          </a:extLst>
        </p:cNvPr>
        <p:cNvGrpSpPr/>
        <p:nvPr/>
      </p:nvGrpSpPr>
      <p:grpSpPr>
        <a:xfrm>
          <a:off x="0" y="0"/>
          <a:ext cx="0" cy="0"/>
          <a:chOff x="0" y="0"/>
          <a:chExt cx="0" cy="0"/>
        </a:xfrm>
      </p:grpSpPr>
      <p:pic>
        <p:nvPicPr>
          <p:cNvPr id="6" name="Picture 5" descr="A blue rectangle with white dots&#10;&#10;Description automatically generated">
            <a:extLst>
              <a:ext uri="{FF2B5EF4-FFF2-40B4-BE49-F238E27FC236}">
                <a16:creationId xmlns:a16="http://schemas.microsoft.com/office/drawing/2014/main" id="{B0C017DB-B584-6805-3182-1B22B628DF17}"/>
              </a:ext>
            </a:extLst>
          </p:cNvPr>
          <p:cNvPicPr>
            <a:picLocks noChangeAspect="1"/>
          </p:cNvPicPr>
          <p:nvPr/>
        </p:nvPicPr>
        <p:blipFill>
          <a:blip r:embed="rId3"/>
          <a:stretch>
            <a:fillRect/>
          </a:stretch>
        </p:blipFill>
        <p:spPr>
          <a:xfrm>
            <a:off x="0" y="161867"/>
            <a:ext cx="12275130" cy="6899565"/>
          </a:xfrm>
          <a:prstGeom prst="rect">
            <a:avLst/>
          </a:prstGeom>
        </p:spPr>
      </p:pic>
      <p:sp>
        <p:nvSpPr>
          <p:cNvPr id="4" name="Content Placeholder 3">
            <a:extLst>
              <a:ext uri="{FF2B5EF4-FFF2-40B4-BE49-F238E27FC236}">
                <a16:creationId xmlns:a16="http://schemas.microsoft.com/office/drawing/2014/main" id="{AE5423E4-4735-F52E-D6E5-B80E142A1B5F}"/>
              </a:ext>
            </a:extLst>
          </p:cNvPr>
          <p:cNvSpPr>
            <a:spLocks noGrp="1"/>
          </p:cNvSpPr>
          <p:nvPr>
            <p:ph idx="1"/>
          </p:nvPr>
        </p:nvSpPr>
        <p:spPr>
          <a:xfrm>
            <a:off x="566057" y="403376"/>
            <a:ext cx="11157857" cy="1905109"/>
          </a:xfrm>
        </p:spPr>
        <p:txBody>
          <a:bodyPr>
            <a:noAutofit/>
          </a:bodyPr>
          <a:lstStyle/>
          <a:p>
            <a:pPr marL="0" marR="0" indent="0">
              <a:spcAft>
                <a:spcPts val="800"/>
              </a:spcAft>
              <a:buNone/>
            </a:pP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Humility wins, Pride loses</a:t>
            </a:r>
          </a:p>
          <a:p>
            <a:pPr marL="0" indent="0">
              <a:spcAft>
                <a:spcPts val="800"/>
              </a:spcAft>
              <a:buNone/>
            </a:pP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Ödmjukhet</a:t>
            </a: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vinner</a:t>
            </a: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stolthet</a:t>
            </a: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förlorar</a:t>
            </a:r>
            <a:endPar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endParaRPr>
          </a:p>
        </p:txBody>
      </p:sp>
      <p:sp>
        <p:nvSpPr>
          <p:cNvPr id="3" name="TextBox 2">
            <a:extLst>
              <a:ext uri="{FF2B5EF4-FFF2-40B4-BE49-F238E27FC236}">
                <a16:creationId xmlns:a16="http://schemas.microsoft.com/office/drawing/2014/main" id="{5CAA7551-3137-CB72-ED02-3D2AB9D548DE}"/>
              </a:ext>
            </a:extLst>
          </p:cNvPr>
          <p:cNvSpPr txBox="1"/>
          <p:nvPr/>
        </p:nvSpPr>
        <p:spPr>
          <a:xfrm>
            <a:off x="566058" y="2842493"/>
            <a:ext cx="2525486" cy="3785652"/>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Humility exalts God and others at the expense of self</a:t>
            </a: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Ödmjukhet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upphöjer</a:t>
            </a:r>
            <a:r>
              <a:rPr lang="en-US" sz="2400" dirty="0">
                <a:latin typeface="Arial" panose="020B0604020202020204" pitchFamily="34" charset="0"/>
                <a:cs typeface="Arial" panose="020B0604020202020204" pitchFamily="34" charset="0"/>
              </a:rPr>
              <a:t> Gud </a:t>
            </a:r>
            <a:r>
              <a:rPr lang="en-US" sz="2400" dirty="0" err="1">
                <a:latin typeface="Arial" panose="020B0604020202020204" pitchFamily="34" charset="0"/>
                <a:cs typeface="Arial" panose="020B0604020202020204" pitchFamily="34" charset="0"/>
              </a:rPr>
              <a:t>och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andra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på</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bekostnad</a:t>
            </a:r>
            <a:r>
              <a:rPr lang="en-US" sz="2400" dirty="0">
                <a:latin typeface="Arial" panose="020B0604020202020204" pitchFamily="34" charset="0"/>
                <a:cs typeface="Arial" panose="020B0604020202020204" pitchFamily="34" charset="0"/>
              </a:rPr>
              <a:t> av sig </a:t>
            </a:r>
            <a:r>
              <a:rPr lang="en-US" sz="2400" dirty="0" err="1">
                <a:latin typeface="Arial" panose="020B0604020202020204" pitchFamily="34" charset="0"/>
                <a:cs typeface="Arial" panose="020B0604020202020204" pitchFamily="34" charset="0"/>
              </a:rPr>
              <a:t>själv</a:t>
            </a:r>
            <a:endParaRPr lang="en-US"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7DCB8EC6-F2E2-1DBE-03D8-9D05992179BA}"/>
              </a:ext>
            </a:extLst>
          </p:cNvPr>
          <p:cNvSpPr txBox="1"/>
          <p:nvPr/>
        </p:nvSpPr>
        <p:spPr>
          <a:xfrm>
            <a:off x="3306636" y="2842493"/>
            <a:ext cx="8210450" cy="3046988"/>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Phil 2: 3b Rather, in humility value others above yourselves, </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Filipperbrevet</a:t>
            </a:r>
            <a:r>
              <a:rPr lang="en-US" sz="2400" dirty="0">
                <a:latin typeface="Arial" panose="020B0604020202020204" pitchFamily="34" charset="0"/>
                <a:cs typeface="Arial" panose="020B0604020202020204" pitchFamily="34" charset="0"/>
              </a:rPr>
              <a:t> 2:3b Var </a:t>
            </a:r>
            <a:r>
              <a:rPr lang="en-US" sz="2400" dirty="0" err="1">
                <a:latin typeface="Arial" panose="020B0604020202020204" pitchFamily="34" charset="0"/>
                <a:cs typeface="Arial" panose="020B0604020202020204" pitchFamily="34" charset="0"/>
              </a:rPr>
              <a: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stället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ödmjuka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sätt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andra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högre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än</a:t>
            </a:r>
            <a:r>
              <a:rPr lang="en-US" sz="2400" dirty="0">
                <a:latin typeface="Arial" panose="020B0604020202020204" pitchFamily="34" charset="0"/>
                <a:cs typeface="Arial" panose="020B0604020202020204" pitchFamily="34" charset="0"/>
              </a:rPr>
              <a:t> er </a:t>
            </a:r>
            <a:r>
              <a:rPr lang="en-US" sz="2400" dirty="0" err="1">
                <a:latin typeface="Arial" panose="020B0604020202020204" pitchFamily="34" charset="0"/>
                <a:cs typeface="Arial" panose="020B0604020202020204" pitchFamily="34" charset="0"/>
              </a:rPr>
              <a:t>själva</a:t>
            </a:r>
            <a:r>
              <a:rPr lang="en-US" sz="2400" dirty="0">
                <a:latin typeface="Arial" panose="020B0604020202020204" pitchFamily="34" charset="0"/>
                <a:cs typeface="Arial" panose="020B0604020202020204" pitchFamily="34" charset="0"/>
              </a:rPr>
              <a:t>. </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9608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9FF9466-D59A-19DB-A59D-8CFE6DB71282}"/>
            </a:ext>
          </a:extLst>
        </p:cNvPr>
        <p:cNvGrpSpPr/>
        <p:nvPr/>
      </p:nvGrpSpPr>
      <p:grpSpPr>
        <a:xfrm>
          <a:off x="0" y="0"/>
          <a:ext cx="0" cy="0"/>
          <a:chOff x="0" y="0"/>
          <a:chExt cx="0" cy="0"/>
        </a:xfrm>
      </p:grpSpPr>
      <p:pic>
        <p:nvPicPr>
          <p:cNvPr id="6" name="Picture 5" descr="A blue rectangle with white dots&#10;&#10;Description automatically generated">
            <a:extLst>
              <a:ext uri="{FF2B5EF4-FFF2-40B4-BE49-F238E27FC236}">
                <a16:creationId xmlns:a16="http://schemas.microsoft.com/office/drawing/2014/main" id="{875E7317-0356-F45D-A2C2-9BB0799F26FD}"/>
              </a:ext>
            </a:extLst>
          </p:cNvPr>
          <p:cNvPicPr>
            <a:picLocks noChangeAspect="1"/>
          </p:cNvPicPr>
          <p:nvPr/>
        </p:nvPicPr>
        <p:blipFill>
          <a:blip r:embed="rId3"/>
          <a:stretch>
            <a:fillRect/>
          </a:stretch>
        </p:blipFill>
        <p:spPr>
          <a:xfrm>
            <a:off x="0" y="161867"/>
            <a:ext cx="12275130" cy="6899565"/>
          </a:xfrm>
          <a:prstGeom prst="rect">
            <a:avLst/>
          </a:prstGeom>
        </p:spPr>
      </p:pic>
      <p:sp>
        <p:nvSpPr>
          <p:cNvPr id="4" name="Content Placeholder 3">
            <a:extLst>
              <a:ext uri="{FF2B5EF4-FFF2-40B4-BE49-F238E27FC236}">
                <a16:creationId xmlns:a16="http://schemas.microsoft.com/office/drawing/2014/main" id="{6A42612E-52CF-368E-6C66-A38195A49133}"/>
              </a:ext>
            </a:extLst>
          </p:cNvPr>
          <p:cNvSpPr>
            <a:spLocks noGrp="1"/>
          </p:cNvSpPr>
          <p:nvPr>
            <p:ph idx="1"/>
          </p:nvPr>
        </p:nvSpPr>
        <p:spPr>
          <a:xfrm>
            <a:off x="566057" y="403376"/>
            <a:ext cx="11157857" cy="1905109"/>
          </a:xfrm>
        </p:spPr>
        <p:txBody>
          <a:bodyPr>
            <a:noAutofit/>
          </a:bodyPr>
          <a:lstStyle/>
          <a:p>
            <a:pPr marL="0" marR="0" indent="0">
              <a:spcAft>
                <a:spcPts val="800"/>
              </a:spcAft>
              <a:buNone/>
            </a:pP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Humility wins, Pride loses</a:t>
            </a:r>
          </a:p>
          <a:p>
            <a:pPr marL="0" indent="0">
              <a:spcAft>
                <a:spcPts val="800"/>
              </a:spcAft>
              <a:buNone/>
            </a:pP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Ödmjukhet</a:t>
            </a: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vinner</a:t>
            </a: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stolthet</a:t>
            </a:r>
            <a:r>
              <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rPr>
              <a:t> </a:t>
            </a:r>
            <a:r>
              <a:rPr lang="en-US" sz="5400" kern="100" dirty="0" err="1">
                <a:effectLst/>
                <a:latin typeface="Futura Medium" panose="020B0602020204020303" pitchFamily="34" charset="-79"/>
                <a:ea typeface="Times New Roman" panose="02020603050405020304" pitchFamily="18" charset="0"/>
                <a:cs typeface="Futura Medium" panose="020B0602020204020303" pitchFamily="34" charset="-79"/>
              </a:rPr>
              <a:t>förlorar</a:t>
            </a:r>
            <a:endParaRPr lang="en-US" sz="5400" kern="100" dirty="0">
              <a:effectLst/>
              <a:latin typeface="Futura Medium" panose="020B0602020204020303" pitchFamily="34" charset="-79"/>
              <a:ea typeface="Times New Roman" panose="02020603050405020304" pitchFamily="18" charset="0"/>
              <a:cs typeface="Futura Medium" panose="020B0602020204020303" pitchFamily="34" charset="-79"/>
            </a:endParaRPr>
          </a:p>
        </p:txBody>
      </p:sp>
      <p:sp>
        <p:nvSpPr>
          <p:cNvPr id="3" name="TextBox 2">
            <a:extLst>
              <a:ext uri="{FF2B5EF4-FFF2-40B4-BE49-F238E27FC236}">
                <a16:creationId xmlns:a16="http://schemas.microsoft.com/office/drawing/2014/main" id="{3E22ECE7-F587-A700-C94E-6C96D48AF448}"/>
              </a:ext>
            </a:extLst>
          </p:cNvPr>
          <p:cNvSpPr txBox="1"/>
          <p:nvPr/>
        </p:nvSpPr>
        <p:spPr>
          <a:xfrm>
            <a:off x="566058" y="2711861"/>
            <a:ext cx="2525486" cy="3046988"/>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Humility gains what it does not seek</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Ödmjukhet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vinner</a:t>
            </a:r>
            <a:r>
              <a:rPr lang="en-US" sz="2400" dirty="0">
                <a:latin typeface="Arial" panose="020B0604020202020204" pitchFamily="34" charset="0"/>
                <a:cs typeface="Arial" panose="020B0604020202020204" pitchFamily="34" charset="0"/>
              </a:rPr>
              <a:t> det den </a:t>
            </a:r>
            <a:r>
              <a:rPr lang="en-US" sz="2400" dirty="0" err="1">
                <a:latin typeface="Arial" panose="020B0604020202020204" pitchFamily="34" charset="0"/>
                <a:cs typeface="Arial" panose="020B0604020202020204" pitchFamily="34" charset="0"/>
              </a:rPr>
              <a:t>inte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söker</a:t>
            </a:r>
            <a:endParaRPr lang="en-US"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E7F58C99-68B1-A09B-DC71-EE1ABF11AF8C}"/>
              </a:ext>
            </a:extLst>
          </p:cNvPr>
          <p:cNvSpPr txBox="1"/>
          <p:nvPr/>
        </p:nvSpPr>
        <p:spPr>
          <a:xfrm>
            <a:off x="3306636" y="2711861"/>
            <a:ext cx="8417278" cy="4154984"/>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Matthew 23: 12 For those who exalt themselves will be humbled, and those who humble themselves will be exalted.</a:t>
            </a: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r>
              <a:rPr lang="en-US" sz="2400" dirty="0" err="1">
                <a:latin typeface="Arial" panose="020B0604020202020204" pitchFamily="34" charset="0"/>
                <a:cs typeface="Arial" panose="020B0604020202020204" pitchFamily="34" charset="0"/>
              </a:rPr>
              <a:t>Matteusevangeliet</a:t>
            </a:r>
            <a:r>
              <a:rPr lang="en-US" sz="2400" dirty="0">
                <a:latin typeface="Arial" panose="020B0604020202020204" pitchFamily="34" charset="0"/>
                <a:cs typeface="Arial" panose="020B0604020202020204" pitchFamily="34" charset="0"/>
              </a:rPr>
              <a:t> 23:12  Var </a:t>
            </a:r>
            <a:r>
              <a:rPr lang="en-US" sz="2400" dirty="0" err="1">
                <a:latin typeface="Arial" panose="020B0604020202020204" pitchFamily="34" charset="0"/>
                <a:cs typeface="Arial" panose="020B0604020202020204" pitchFamily="34" charset="0"/>
              </a:rPr>
              <a:t>och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upphöjer</a:t>
            </a:r>
            <a:r>
              <a:rPr lang="en-US" sz="2400" dirty="0">
                <a:latin typeface="Arial" panose="020B0604020202020204" pitchFamily="34" charset="0"/>
                <a:cs typeface="Arial" panose="020B0604020202020204" pitchFamily="34" charset="0"/>
              </a:rPr>
              <a:t> sig ska </a:t>
            </a:r>
            <a:r>
              <a:rPr lang="en-US" sz="2400" dirty="0" err="1">
                <a:latin typeface="Arial" panose="020B0604020202020204" pitchFamily="34" charset="0"/>
                <a:cs typeface="Arial" panose="020B0604020202020204" pitchFamily="34" charset="0"/>
              </a:rPr>
              <a:t>bli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förödmjukad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och</a:t>
            </a:r>
            <a:r>
              <a:rPr lang="en-US" sz="2400" dirty="0">
                <a:latin typeface="Arial" panose="020B0604020202020204" pitchFamily="34" charset="0"/>
                <a:cs typeface="Arial" panose="020B0604020202020204" pitchFamily="34" charset="0"/>
              </a:rPr>
              <a:t> var </a:t>
            </a:r>
            <a:r>
              <a:rPr lang="en-US" sz="2400" dirty="0" err="1">
                <a:latin typeface="Arial" panose="020B0604020202020204" pitchFamily="34" charset="0"/>
                <a:cs typeface="Arial" panose="020B0604020202020204" pitchFamily="34" charset="0"/>
              </a:rPr>
              <a:t>och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ödmjukar</a:t>
            </a:r>
            <a:r>
              <a:rPr lang="en-US" sz="2400" dirty="0">
                <a:latin typeface="Arial" panose="020B0604020202020204" pitchFamily="34" charset="0"/>
                <a:cs typeface="Arial" panose="020B0604020202020204" pitchFamily="34" charset="0"/>
              </a:rPr>
              <a:t> sig ska </a:t>
            </a:r>
            <a:r>
              <a:rPr lang="en-US" sz="2400" dirty="0" err="1">
                <a:latin typeface="Arial" panose="020B0604020202020204" pitchFamily="34" charset="0"/>
                <a:cs typeface="Arial" panose="020B0604020202020204" pitchFamily="34" charset="0"/>
              </a:rPr>
              <a:t>bli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upphöjd.a</a:t>
            </a:r>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153794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28091</TotalTime>
  <Words>2136</Words>
  <Application>Microsoft Macintosh PowerPoint</Application>
  <PresentationFormat>Widescreen</PresentationFormat>
  <Paragraphs>155</Paragraphs>
  <Slides>29</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Aptos</vt:lpstr>
      <vt:lpstr>Aptos Display</vt:lpstr>
      <vt:lpstr>Arial</vt:lpstr>
      <vt:lpstr>Elephant Pro</vt:lpstr>
      <vt:lpstr>Futura</vt:lpstr>
      <vt:lpstr>Futura Medium</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john van dinther</dc:creator>
  <cp:lastModifiedBy>john van dinther</cp:lastModifiedBy>
  <cp:revision>12</cp:revision>
  <dcterms:created xsi:type="dcterms:W3CDTF">2024-11-03T09:21:51Z</dcterms:created>
  <dcterms:modified xsi:type="dcterms:W3CDTF">2024-12-04T06:41:07Z</dcterms:modified>
</cp:coreProperties>
</file>