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9" r:id="rId3"/>
    <p:sldId id="268" r:id="rId4"/>
    <p:sldId id="272" r:id="rId5"/>
    <p:sldId id="286" r:id="rId6"/>
    <p:sldId id="274" r:id="rId7"/>
    <p:sldId id="275" r:id="rId8"/>
    <p:sldId id="276" r:id="rId9"/>
    <p:sldId id="277" r:id="rId10"/>
    <p:sldId id="270" r:id="rId11"/>
    <p:sldId id="278" r:id="rId12"/>
    <p:sldId id="280" r:id="rId13"/>
    <p:sldId id="279" r:id="rId14"/>
    <p:sldId id="273" r:id="rId15"/>
    <p:sldId id="281" r:id="rId16"/>
    <p:sldId id="282" r:id="rId17"/>
    <p:sldId id="283" r:id="rId18"/>
    <p:sldId id="284" r:id="rId19"/>
    <p:sldId id="285"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E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8"/>
    <p:restoredTop sz="94354"/>
  </p:normalViewPr>
  <p:slideViewPr>
    <p:cSldViewPr snapToGrid="0">
      <p:cViewPr varScale="1">
        <p:scale>
          <a:sx n="92" d="100"/>
          <a:sy n="92" d="100"/>
        </p:scale>
        <p:origin x="176" y="7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21947-775C-7344-AE0F-4511446B22CC}" type="datetimeFigureOut">
              <a:rPr lang="en-US" smtClean="0"/>
              <a:t>11/11/24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15F58-33D0-BB4E-8258-231CA0C357A1}" type="slidenum">
              <a:rPr lang="en-US" smtClean="0"/>
              <a:t>‹#›</a:t>
            </a:fld>
            <a:endParaRPr lang="en-US"/>
          </a:p>
        </p:txBody>
      </p:sp>
    </p:spTree>
    <p:extLst>
      <p:ext uri="{BB962C8B-B14F-4D97-AF65-F5344CB8AC3E}">
        <p14:creationId xmlns:p14="http://schemas.microsoft.com/office/powerpoint/2010/main" val="294593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2</a:t>
            </a:fld>
            <a:endParaRPr lang="en-US"/>
          </a:p>
        </p:txBody>
      </p:sp>
    </p:spTree>
    <p:extLst>
      <p:ext uri="{BB962C8B-B14F-4D97-AF65-F5344CB8AC3E}">
        <p14:creationId xmlns:p14="http://schemas.microsoft.com/office/powerpoint/2010/main" val="12452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FBF-39EB-6B33-0FB4-FCBCDF948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A8C8EF-49B8-5738-CC6C-65C8326D2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BBB2C1-D73D-7C2F-33B6-A748B6630B3A}"/>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5" name="Footer Placeholder 4">
            <a:extLst>
              <a:ext uri="{FF2B5EF4-FFF2-40B4-BE49-F238E27FC236}">
                <a16:creationId xmlns:a16="http://schemas.microsoft.com/office/drawing/2014/main" id="{B266A72C-09F0-1B20-71A3-7CF2A7DD9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41F9C-DD39-7FC7-A217-08E8620D1086}"/>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184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84EA-5111-D042-A813-6690ED6F6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AB8537-9649-7C52-C8BF-FFD26E94B1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EB41A-A245-1BEE-2862-9AE7C10E1C5A}"/>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5" name="Footer Placeholder 4">
            <a:extLst>
              <a:ext uri="{FF2B5EF4-FFF2-40B4-BE49-F238E27FC236}">
                <a16:creationId xmlns:a16="http://schemas.microsoft.com/office/drawing/2014/main" id="{65528EC7-08A8-8319-C1A4-3F4E57731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D372F-94F2-C35B-D569-40D73FC40ED3}"/>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6663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037515-055D-D398-E155-242B140D03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F9405-4E2D-6FA6-3499-02EA29341C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90E94-0B9F-45BF-9940-4F1CA49E2216}"/>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5" name="Footer Placeholder 4">
            <a:extLst>
              <a:ext uri="{FF2B5EF4-FFF2-40B4-BE49-F238E27FC236}">
                <a16:creationId xmlns:a16="http://schemas.microsoft.com/office/drawing/2014/main" id="{6E3E4C9D-AD20-2CE3-F6F9-EC507B04F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6EC4F-0EEB-5A67-8EED-36F8D98ACF2B}"/>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09642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2E1B-9F8B-0BA5-61BB-039585D31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54217-E0DC-6971-C79E-56801A5E5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677E4-9B42-9C30-AC32-BF817AA8FE56}"/>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5" name="Footer Placeholder 4">
            <a:extLst>
              <a:ext uri="{FF2B5EF4-FFF2-40B4-BE49-F238E27FC236}">
                <a16:creationId xmlns:a16="http://schemas.microsoft.com/office/drawing/2014/main" id="{68BA59B2-D7DB-0B72-E887-684FF8CC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EC27A-1905-F6BA-4911-A32321402C34}"/>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40241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64598-84E3-2E17-FE1C-35BDEFAC79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B9180-303B-6D1D-7B03-CE880ADA37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66657F-EEF4-B63F-1FEB-69066DDDC624}"/>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5" name="Footer Placeholder 4">
            <a:extLst>
              <a:ext uri="{FF2B5EF4-FFF2-40B4-BE49-F238E27FC236}">
                <a16:creationId xmlns:a16="http://schemas.microsoft.com/office/drawing/2014/main" id="{7B0899AC-257C-8975-1C85-903A82768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C5544-D5FA-3D71-2308-2CCC32A2E0F2}"/>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57283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9F91-0723-015E-6391-2E91F1CCF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A00CB-19C3-19D8-CD86-8419EFB7B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709E5-7B8A-A720-9A36-29AA2A64A0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5AECD3-236A-CA93-6617-30678875B9D0}"/>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6" name="Footer Placeholder 5">
            <a:extLst>
              <a:ext uri="{FF2B5EF4-FFF2-40B4-BE49-F238E27FC236}">
                <a16:creationId xmlns:a16="http://schemas.microsoft.com/office/drawing/2014/main" id="{BA4C89E2-E366-7F97-7FD8-6B0AC3178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50B18-DA0C-957D-519C-0DBC839715D9}"/>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48851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8212-D2D2-64FB-BB3B-3B64DE4619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D61F5E-B512-31D1-2EFF-C69A4F9BD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D600D5-9B50-3BAA-53AB-06474C642A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AAD190-054A-14E9-BBEC-A50FF7B47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73D17-7E82-193D-8EE5-854B937C7E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B3E7D5-D40C-5C18-B8B9-597C166D8D04}"/>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8" name="Footer Placeholder 7">
            <a:extLst>
              <a:ext uri="{FF2B5EF4-FFF2-40B4-BE49-F238E27FC236}">
                <a16:creationId xmlns:a16="http://schemas.microsoft.com/office/drawing/2014/main" id="{EA2D976D-6343-CD24-C945-C890ED3C61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7E39AE-CCAD-A927-CC66-C17544AFDF11}"/>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76409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F71A-9D64-44E3-53D5-6331A58255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FA14E-0100-8CC7-06DE-3E901431CA02}"/>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4" name="Footer Placeholder 3">
            <a:extLst>
              <a:ext uri="{FF2B5EF4-FFF2-40B4-BE49-F238E27FC236}">
                <a16:creationId xmlns:a16="http://schemas.microsoft.com/office/drawing/2014/main" id="{38DFACA2-EADB-6907-4E63-FF0A956EB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170FDD-C683-2DE0-7081-92CE82D8AB7E}"/>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03831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A6D11-C1CA-E4B1-C243-87C60DE33337}"/>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3" name="Footer Placeholder 2">
            <a:extLst>
              <a:ext uri="{FF2B5EF4-FFF2-40B4-BE49-F238E27FC236}">
                <a16:creationId xmlns:a16="http://schemas.microsoft.com/office/drawing/2014/main" id="{017C0035-30D9-0EE4-F8F7-549120BB2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3B5C24-AB17-09F6-4A17-852A1E414013}"/>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07423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3AE1-0C2F-86FF-E5AE-B18663EDE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3B7B3-3CC5-D526-CAD4-B34A0851C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B66F30-A990-B95C-09B0-8EED909E4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F310C-C431-29F4-FACF-BFCD847E2275}"/>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6" name="Footer Placeholder 5">
            <a:extLst>
              <a:ext uri="{FF2B5EF4-FFF2-40B4-BE49-F238E27FC236}">
                <a16:creationId xmlns:a16="http://schemas.microsoft.com/office/drawing/2014/main" id="{AE9ED263-301B-40DE-670F-19F48B8CA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B443B-9CAC-BAEA-A8B8-61ABE4309A5E}"/>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69561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7261-1015-11D9-8C01-19112C1BD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BA5EE8-0BF1-7836-E12E-677480D76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E84FFD-DE1C-0857-C325-37F43D6E4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36CC9-A4C3-D443-728D-0C72E557F165}"/>
              </a:ext>
            </a:extLst>
          </p:cNvPr>
          <p:cNvSpPr>
            <a:spLocks noGrp="1"/>
          </p:cNvSpPr>
          <p:nvPr>
            <p:ph type="dt" sz="half" idx="10"/>
          </p:nvPr>
        </p:nvSpPr>
        <p:spPr/>
        <p:txBody>
          <a:bodyPr/>
          <a:lstStyle/>
          <a:p>
            <a:fld id="{4A6A5DC9-71E8-6548-B91B-4D234A07D767}" type="datetimeFigureOut">
              <a:rPr lang="en-US" smtClean="0"/>
              <a:t>11/11/24</a:t>
            </a:fld>
            <a:endParaRPr lang="en-US"/>
          </a:p>
        </p:txBody>
      </p:sp>
      <p:sp>
        <p:nvSpPr>
          <p:cNvPr id="6" name="Footer Placeholder 5">
            <a:extLst>
              <a:ext uri="{FF2B5EF4-FFF2-40B4-BE49-F238E27FC236}">
                <a16:creationId xmlns:a16="http://schemas.microsoft.com/office/drawing/2014/main" id="{FEFB5463-BB9F-FA4D-098D-8A37C719F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2D575-E119-308C-8B21-1287AF2F5BFD}"/>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28681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AA8FE-F994-BFA4-C186-176159027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FCC9D2-AA8E-C058-08BA-ACD2E608C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1A8DB-E2E6-1645-8639-1EBFC9B77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6A5DC9-71E8-6548-B91B-4D234A07D767}" type="datetimeFigureOut">
              <a:rPr lang="en-US" smtClean="0"/>
              <a:t>11/11/24</a:t>
            </a:fld>
            <a:endParaRPr lang="en-US"/>
          </a:p>
        </p:txBody>
      </p:sp>
      <p:sp>
        <p:nvSpPr>
          <p:cNvPr id="5" name="Footer Placeholder 4">
            <a:extLst>
              <a:ext uri="{FF2B5EF4-FFF2-40B4-BE49-F238E27FC236}">
                <a16:creationId xmlns:a16="http://schemas.microsoft.com/office/drawing/2014/main" id="{ED9A86B0-1B64-6816-A725-6E460BA93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D8A1D5-2BF7-E40B-9A0B-CB99266B5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0687BB-AF02-9B45-AAA0-010726AEC901}" type="slidenum">
              <a:rPr lang="en-US" smtClean="0"/>
              <a:t>‹#›</a:t>
            </a:fld>
            <a:endParaRPr lang="en-US"/>
          </a:p>
        </p:txBody>
      </p:sp>
    </p:spTree>
    <p:extLst>
      <p:ext uri="{BB962C8B-B14F-4D97-AF65-F5344CB8AC3E}">
        <p14:creationId xmlns:p14="http://schemas.microsoft.com/office/powerpoint/2010/main" val="283644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jpg" descr="A maze with a yellow dot&#10;&#10;Description automatically generated">
            <a:extLst>
              <a:ext uri="{FF2B5EF4-FFF2-40B4-BE49-F238E27FC236}">
                <a16:creationId xmlns:a16="http://schemas.microsoft.com/office/drawing/2014/main" id="{D08B442A-E06C-0D98-DB30-F79B4DFC9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85" y="635875"/>
            <a:ext cx="1532153" cy="2106711"/>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jpg">
            <a:extLst>
              <a:ext uri="{FF2B5EF4-FFF2-40B4-BE49-F238E27FC236}">
                <a16:creationId xmlns:a16="http://schemas.microsoft.com/office/drawing/2014/main" id="{9C9EA3C5-84B1-1E28-9C44-EA50B09C8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923" y="1781211"/>
            <a:ext cx="5601937" cy="718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BADAA2A-3AE8-42D5-F5B9-7A3FB98361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45D9AE4B-7C18-3A83-53CB-02F13678C527}"/>
              </a:ext>
            </a:extLst>
          </p:cNvPr>
          <p:cNvSpPr>
            <a:spLocks noChangeArrowheads="1"/>
          </p:cNvSpPr>
          <p:nvPr/>
        </p:nvSpPr>
        <p:spPr bwMode="auto">
          <a:xfrm>
            <a:off x="0" y="101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CF37B4FF-ED1E-EAE4-D34A-DCE42AE51EEE}"/>
              </a:ext>
            </a:extLst>
          </p:cNvPr>
          <p:cNvSpPr>
            <a:spLocks noChangeArrowheads="1"/>
          </p:cNvSpPr>
          <p:nvPr/>
        </p:nvSpPr>
        <p:spPr bwMode="auto">
          <a:xfrm>
            <a:off x="1975945" y="2921261"/>
            <a:ext cx="82401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effectLst/>
                <a:latin typeface="Arial" panose="020B0604020202020204" pitchFamily="34" charset="0"/>
                <a:ea typeface="Cambria" panose="02040503050406030204" pitchFamily="18" charset="0"/>
                <a:cs typeface="Times New Roman" panose="02020603050405020304" pitchFamily="18" charset="0"/>
              </a:rPr>
              <a:t>What I have learned during my 50 years of Christian ministry </a:t>
            </a:r>
            <a:r>
              <a:rPr kumimoji="0" lang="en-US" altLang="en-US" sz="4000" b="0" i="0" u="none" strike="noStrike" cap="none" normalizeH="0" baseline="0" dirty="0">
                <a:ln>
                  <a:noFill/>
                </a:ln>
                <a:solidFill>
                  <a:srgbClr val="FBAE03"/>
                </a:solidFill>
                <a:effectLst/>
                <a:latin typeface="Arial" panose="020B0604020202020204" pitchFamily="34" charset="0"/>
                <a:ea typeface="Cambria" panose="02040503050406030204" pitchFamily="18" charset="0"/>
                <a:cs typeface="Times New Roman" panose="02020603050405020304" pitchFamily="18" charset="0"/>
              </a:rPr>
              <a:t>(and how it might help you)</a:t>
            </a:r>
            <a:endParaRPr kumimoji="0" lang="en-US" altLang="en-US" sz="4000" b="0" i="0" u="none" strike="noStrike" cap="none" normalizeH="0" baseline="0" dirty="0">
              <a:ln>
                <a:noFill/>
              </a:ln>
              <a:solidFill>
                <a:srgbClr val="FBAE03"/>
              </a:solidFill>
              <a:effectLst/>
              <a:latin typeface="Arial" panose="020B0604020202020204" pitchFamily="34" charset="0"/>
            </a:endParaRPr>
          </a:p>
        </p:txBody>
      </p:sp>
    </p:spTree>
    <p:extLst>
      <p:ext uri="{BB962C8B-B14F-4D97-AF65-F5344CB8AC3E}">
        <p14:creationId xmlns:p14="http://schemas.microsoft.com/office/powerpoint/2010/main" val="281787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EE0F4-B198-1316-2475-1CBD7EADD0FE}"/>
            </a:ext>
          </a:extLst>
        </p:cNvPr>
        <p:cNvGrpSpPr/>
        <p:nvPr/>
      </p:nvGrpSpPr>
      <p:grpSpPr>
        <a:xfrm>
          <a:off x="0" y="0"/>
          <a:ext cx="0" cy="0"/>
          <a:chOff x="0" y="0"/>
          <a:chExt cx="0" cy="0"/>
        </a:xfrm>
      </p:grpSpPr>
      <p:pic>
        <p:nvPicPr>
          <p:cNvPr id="3" name="Picture 2" descr="A blue rectangle with white dots&#10;&#10;Description automatically generated">
            <a:extLst>
              <a:ext uri="{FF2B5EF4-FFF2-40B4-BE49-F238E27FC236}">
                <a16:creationId xmlns:a16="http://schemas.microsoft.com/office/drawing/2014/main" id="{7D45CB3F-907B-26DC-431A-D22C8146FF09}"/>
              </a:ext>
            </a:extLst>
          </p:cNvPr>
          <p:cNvPicPr>
            <a:picLocks noChangeAspect="1"/>
          </p:cNvPicPr>
          <p:nvPr/>
        </p:nvPicPr>
        <p:blipFill>
          <a:blip r:embed="rId2"/>
          <a:stretch>
            <a:fillRect/>
          </a:stretch>
        </p:blipFill>
        <p:spPr>
          <a:xfrm>
            <a:off x="-6925" y="-41565"/>
            <a:ext cx="12275130" cy="6904761"/>
          </a:xfrm>
          <a:prstGeom prst="rect">
            <a:avLst/>
          </a:prstGeom>
        </p:spPr>
      </p:pic>
      <p:pic>
        <p:nvPicPr>
          <p:cNvPr id="2" name="Picture 1" descr="A blue and white text&#10;&#10;Description automatically generated">
            <a:extLst>
              <a:ext uri="{FF2B5EF4-FFF2-40B4-BE49-F238E27FC236}">
                <a16:creationId xmlns:a16="http://schemas.microsoft.com/office/drawing/2014/main" id="{4A26103B-2934-04A7-CA0D-7A498947B8F0}"/>
              </a:ext>
            </a:extLst>
          </p:cNvPr>
          <p:cNvPicPr>
            <a:picLocks noChangeAspect="1"/>
          </p:cNvPicPr>
          <p:nvPr/>
        </p:nvPicPr>
        <p:blipFill>
          <a:blip r:embed="rId3"/>
          <a:stretch>
            <a:fillRect/>
          </a:stretch>
        </p:blipFill>
        <p:spPr>
          <a:xfrm>
            <a:off x="340104" y="141658"/>
            <a:ext cx="6794988" cy="2697247"/>
          </a:xfrm>
          <a:prstGeom prst="rect">
            <a:avLst/>
          </a:prstGeom>
        </p:spPr>
      </p:pic>
      <p:pic>
        <p:nvPicPr>
          <p:cNvPr id="4" name="Picture 3" descr="A red and white text on a white background&#10;&#10;Description automatically generated">
            <a:extLst>
              <a:ext uri="{FF2B5EF4-FFF2-40B4-BE49-F238E27FC236}">
                <a16:creationId xmlns:a16="http://schemas.microsoft.com/office/drawing/2014/main" id="{14320626-305B-FFA5-428F-EB5F62AE0DC4}"/>
              </a:ext>
            </a:extLst>
          </p:cNvPr>
          <p:cNvPicPr>
            <a:picLocks noChangeAspect="1"/>
          </p:cNvPicPr>
          <p:nvPr/>
        </p:nvPicPr>
        <p:blipFill>
          <a:blip r:embed="rId4"/>
          <a:stretch>
            <a:fillRect/>
          </a:stretch>
        </p:blipFill>
        <p:spPr>
          <a:xfrm>
            <a:off x="5064504" y="3193467"/>
            <a:ext cx="6794988" cy="3421395"/>
          </a:xfrm>
          <a:prstGeom prst="rect">
            <a:avLst/>
          </a:prstGeom>
        </p:spPr>
      </p:pic>
    </p:spTree>
    <p:extLst>
      <p:ext uri="{BB962C8B-B14F-4D97-AF65-F5344CB8AC3E}">
        <p14:creationId xmlns:p14="http://schemas.microsoft.com/office/powerpoint/2010/main" val="4403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D6A595-91E9-3D8A-3A0F-AE8565883AC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7600ED-F630-6BD2-6F06-858AF6E5C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E4DEB2-C5F2-C7FD-BD11-F6A5A2363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3B732DF8-071F-84D6-DEF9-993835017A40}"/>
              </a:ext>
            </a:extLst>
          </p:cNvPr>
          <p:cNvPicPr>
            <a:picLocks noChangeAspect="1"/>
          </p:cNvPicPr>
          <p:nvPr/>
        </p:nvPicPr>
        <p:blipFill>
          <a:blip r:embed="rId2"/>
          <a:stretch>
            <a:fillRect/>
          </a:stretch>
        </p:blipFill>
        <p:spPr>
          <a:xfrm>
            <a:off x="-6925" y="-41566"/>
            <a:ext cx="12275130" cy="6899565"/>
          </a:xfrm>
          <a:prstGeom prst="rect">
            <a:avLst/>
          </a:prstGeom>
        </p:spPr>
      </p:pic>
      <p:sp>
        <p:nvSpPr>
          <p:cNvPr id="4" name="Content Placeholder 3">
            <a:extLst>
              <a:ext uri="{FF2B5EF4-FFF2-40B4-BE49-F238E27FC236}">
                <a16:creationId xmlns:a16="http://schemas.microsoft.com/office/drawing/2014/main" id="{348FBBA6-BBEA-F3AA-39AC-D10B9FF709EB}"/>
              </a:ext>
            </a:extLst>
          </p:cNvPr>
          <p:cNvSpPr>
            <a:spLocks noGrp="1"/>
          </p:cNvSpPr>
          <p:nvPr>
            <p:ph idx="1"/>
          </p:nvPr>
        </p:nvSpPr>
        <p:spPr>
          <a:xfrm>
            <a:off x="505694" y="581891"/>
            <a:ext cx="11249891" cy="5694217"/>
          </a:xfrm>
        </p:spPr>
        <p:txBody>
          <a:bodyPr>
            <a:normAutofit/>
          </a:bodyPr>
          <a:lstStyle/>
          <a:p>
            <a:pPr mar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Psalm 19: 9b – 11 The decrees of the Lord are firm, and all of them are righteous. 10 They are more precious than gold, than much pure gold; they are sweeter than honey, than honey from the honeycomb. 11 By them your servant is warned; in keeping them there is great reward.</a:t>
            </a:r>
          </a:p>
          <a:p>
            <a:pPr marL="0" indent="0">
              <a:lnSpc>
                <a:spcPct val="115000"/>
              </a:lnSpc>
              <a:buNone/>
            </a:pP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0" indent="0">
              <a:lnSpc>
                <a:spcPct val="115000"/>
              </a:lnSpc>
              <a:buNone/>
            </a:pP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Psaltaren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19: 10b – 12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Herrens</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domar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sanna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alla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rättfärdiga.11  De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mer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värda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guld</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mängder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av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fint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guld</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sötare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honung</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renaste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honung</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12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Genom</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dem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blir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din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tjänare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varnad</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Den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följer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dem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får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stor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lön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
            </a:r>
          </a:p>
        </p:txBody>
      </p:sp>
    </p:spTree>
    <p:extLst>
      <p:ext uri="{BB962C8B-B14F-4D97-AF65-F5344CB8AC3E}">
        <p14:creationId xmlns:p14="http://schemas.microsoft.com/office/powerpoint/2010/main" val="67590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04B952-D5D5-A74F-BBC4-EAA8E1F39D4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92A0A69-550F-6100-8D2A-C39748AA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DFBAF-5CAE-5700-BABF-F98E4E7E8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BCAFA9F1-CFE4-0312-FB83-08894A4DA827}"/>
              </a:ext>
            </a:extLst>
          </p:cNvPr>
          <p:cNvPicPr>
            <a:picLocks noChangeAspect="1"/>
          </p:cNvPicPr>
          <p:nvPr/>
        </p:nvPicPr>
        <p:blipFill>
          <a:blip r:embed="rId2"/>
          <a:stretch>
            <a:fillRect/>
          </a:stretch>
        </p:blipFill>
        <p:spPr>
          <a:xfrm>
            <a:off x="-6925" y="-41566"/>
            <a:ext cx="12275130" cy="6899565"/>
          </a:xfrm>
          <a:prstGeom prst="rect">
            <a:avLst/>
          </a:prstGeom>
        </p:spPr>
      </p:pic>
      <p:sp>
        <p:nvSpPr>
          <p:cNvPr id="4" name="Content Placeholder 3">
            <a:extLst>
              <a:ext uri="{FF2B5EF4-FFF2-40B4-BE49-F238E27FC236}">
                <a16:creationId xmlns:a16="http://schemas.microsoft.com/office/drawing/2014/main" id="{522EE0E4-7BCD-FBD0-F5FF-EACAABB3A8F1}"/>
              </a:ext>
            </a:extLst>
          </p:cNvPr>
          <p:cNvSpPr>
            <a:spLocks noGrp="1"/>
          </p:cNvSpPr>
          <p:nvPr>
            <p:ph idx="1"/>
          </p:nvPr>
        </p:nvSpPr>
        <p:spPr>
          <a:xfrm>
            <a:off x="685810" y="581891"/>
            <a:ext cx="4925288" cy="5694217"/>
          </a:xfrm>
          <a:ln>
            <a:solidFill>
              <a:schemeClr val="bg1"/>
            </a:solidFill>
          </a:ln>
        </p:spPr>
        <p:txBody>
          <a:bodyPr>
            <a:normAutofit fontScale="92500" lnSpcReduction="20000"/>
          </a:bodyPr>
          <a:lstStyle/>
          <a:p>
            <a:pPr mar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Psalm 1 NASB 1995</a:t>
            </a:r>
          </a:p>
          <a:p>
            <a:pPr mar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How blessed is the man who does not walk in the counsel of the wicked, Nor stand in the path of sinners, Nor sit in the seat of scoffers! 2 But his delight is in the law of the Lord, And in His law he meditates day and night. 3 He will be like a tree firmly planted by streams of water, Which yields its fruit in its season And its leaf does not wither; And in whatever he does, he prospers. </a:t>
            </a:r>
          </a:p>
        </p:txBody>
      </p:sp>
      <p:sp>
        <p:nvSpPr>
          <p:cNvPr id="2" name="Content Placeholder 3">
            <a:extLst>
              <a:ext uri="{FF2B5EF4-FFF2-40B4-BE49-F238E27FC236}">
                <a16:creationId xmlns:a16="http://schemas.microsoft.com/office/drawing/2014/main" id="{48B0D4A1-BC38-E2ED-4F6A-183E53B68D66}"/>
              </a:ext>
            </a:extLst>
          </p:cNvPr>
          <p:cNvSpPr txBox="1">
            <a:spLocks/>
          </p:cNvSpPr>
          <p:nvPr/>
        </p:nvSpPr>
        <p:spPr>
          <a:xfrm>
            <a:off x="6615542" y="581891"/>
            <a:ext cx="4925288" cy="5694217"/>
          </a:xfrm>
          <a:prstGeom prst="rect">
            <a:avLst/>
          </a:prstGeom>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Font typeface="Arial" panose="020B0604020202020204" pitchFamily="34" charset="0"/>
              <a:buNone/>
            </a:pP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Psaltaren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1SFB 2015</a:t>
            </a:r>
          </a:p>
          <a:p>
            <a:pPr marL="0" indent="0">
              <a:lnSpc>
                <a:spcPct val="115000"/>
              </a:lnSpc>
              <a:buFont typeface="Arial" panose="020B0604020202020204" pitchFamily="34" charset="0"/>
              <a:buNone/>
            </a:pP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1 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Salig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följer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gudlösas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råd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a:t>
            </a:r>
            <a:b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b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går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in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på</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syndares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väg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sitter bland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föraktare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2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utan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har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sin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glädje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Herrens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undervisning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begrundar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hans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ord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både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dag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natt.3  Han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ett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träd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planterat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vid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vattenbäckar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bär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sin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frukt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rätt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tid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vars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löv</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vissnar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Och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allt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han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gör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lyckas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väl</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p>
        </p:txBody>
      </p:sp>
    </p:spTree>
    <p:extLst>
      <p:ext uri="{BB962C8B-B14F-4D97-AF65-F5344CB8AC3E}">
        <p14:creationId xmlns:p14="http://schemas.microsoft.com/office/powerpoint/2010/main" val="3475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77DEB7-86D3-4016-5676-70F751607B7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CDB808-8818-C08A-8D56-BA689067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8B7CD8-C27E-548E-A1E2-169B43AB6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63A09CC0-3FB6-F475-8F36-313229D051E0}"/>
              </a:ext>
            </a:extLst>
          </p:cNvPr>
          <p:cNvPicPr>
            <a:picLocks noChangeAspect="1"/>
          </p:cNvPicPr>
          <p:nvPr/>
        </p:nvPicPr>
        <p:blipFill>
          <a:blip r:embed="rId2"/>
          <a:stretch>
            <a:fillRect/>
          </a:stretch>
        </p:blipFill>
        <p:spPr>
          <a:xfrm>
            <a:off x="-6925" y="-41566"/>
            <a:ext cx="12275130" cy="6899565"/>
          </a:xfrm>
          <a:prstGeom prst="rect">
            <a:avLst/>
          </a:prstGeom>
        </p:spPr>
      </p:pic>
      <p:sp>
        <p:nvSpPr>
          <p:cNvPr id="4" name="Content Placeholder 3">
            <a:extLst>
              <a:ext uri="{FF2B5EF4-FFF2-40B4-BE49-F238E27FC236}">
                <a16:creationId xmlns:a16="http://schemas.microsoft.com/office/drawing/2014/main" id="{D852C72D-585E-21A5-E384-94554F11F810}"/>
              </a:ext>
            </a:extLst>
          </p:cNvPr>
          <p:cNvSpPr>
            <a:spLocks noGrp="1"/>
          </p:cNvSpPr>
          <p:nvPr>
            <p:ph idx="1"/>
          </p:nvPr>
        </p:nvSpPr>
        <p:spPr>
          <a:xfrm>
            <a:off x="699665" y="581891"/>
            <a:ext cx="4925288" cy="5694217"/>
          </a:xfrm>
          <a:ln>
            <a:solidFill>
              <a:schemeClr val="bg1"/>
            </a:solidFill>
          </a:ln>
        </p:spPr>
        <p:txBody>
          <a:bodyPr>
            <a:normAutofit/>
          </a:bodyPr>
          <a:lstStyle/>
          <a:p>
            <a:pPr mar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4 The wicked are not so, But they are like chaff which the wind drives away. 5 Therefore the wicked will not stand in the judgment, Nor sinners in the assembly of the righteous. 6 For the Lord knows the way of the righteous, But the way of the wicked will perish.</a:t>
            </a:r>
          </a:p>
        </p:txBody>
      </p:sp>
      <p:sp>
        <p:nvSpPr>
          <p:cNvPr id="2" name="Content Placeholder 3">
            <a:extLst>
              <a:ext uri="{FF2B5EF4-FFF2-40B4-BE49-F238E27FC236}">
                <a16:creationId xmlns:a16="http://schemas.microsoft.com/office/drawing/2014/main" id="{2069F243-9216-1B4F-5319-14628CA25939}"/>
              </a:ext>
            </a:extLst>
          </p:cNvPr>
          <p:cNvSpPr txBox="1">
            <a:spLocks/>
          </p:cNvSpPr>
          <p:nvPr/>
        </p:nvSpPr>
        <p:spPr>
          <a:xfrm>
            <a:off x="6573977" y="581891"/>
            <a:ext cx="4925288" cy="5694217"/>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Font typeface="Arial" panose="020B0604020202020204" pitchFamily="34" charset="0"/>
              <a:buNone/>
            </a:pP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4 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Sådana</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gudlösa</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agnar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skingras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för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vinden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5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Därför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ska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gudlösa</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bestå</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vid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domen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syndarna</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rättfärdigas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församling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6  Herren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känner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rättfärdigas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väg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men de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gudlösas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väg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leder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till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fördärvet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a:t>
            </a:r>
          </a:p>
        </p:txBody>
      </p:sp>
    </p:spTree>
    <p:extLst>
      <p:ext uri="{BB962C8B-B14F-4D97-AF65-F5344CB8AC3E}">
        <p14:creationId xmlns:p14="http://schemas.microsoft.com/office/powerpoint/2010/main" val="371762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AA6B64-DD3D-5FF5-26DD-D0887F23B09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E38350-04DB-0784-604F-85B4C68DB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5813F4-7A52-A673-5F61-B25F84F37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CDA6F31B-9579-FBF3-D46B-813FC647D1C5}"/>
              </a:ext>
            </a:extLst>
          </p:cNvPr>
          <p:cNvPicPr>
            <a:picLocks noChangeAspect="1"/>
          </p:cNvPicPr>
          <p:nvPr/>
        </p:nvPicPr>
        <p:blipFill>
          <a:blip r:embed="rId2"/>
          <a:stretch>
            <a:fillRect/>
          </a:stretch>
        </p:blipFill>
        <p:spPr>
          <a:xfrm>
            <a:off x="-6925" y="-41565"/>
            <a:ext cx="12275130" cy="6904761"/>
          </a:xfrm>
          <a:prstGeom prst="rect">
            <a:avLst/>
          </a:prstGeom>
        </p:spPr>
      </p:pic>
      <p:pic>
        <p:nvPicPr>
          <p:cNvPr id="5" name="Picture 4" descr="A table with a temperature and temperature&#10;&#10;Description automatically generated with medium confidence">
            <a:extLst>
              <a:ext uri="{FF2B5EF4-FFF2-40B4-BE49-F238E27FC236}">
                <a16:creationId xmlns:a16="http://schemas.microsoft.com/office/drawing/2014/main" id="{2B8EAC8C-9804-98E1-14AC-9CD7C34EE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236" y="283793"/>
            <a:ext cx="8398949" cy="6130862"/>
          </a:xfrm>
          <a:prstGeom prst="rect">
            <a:avLst/>
          </a:prstGeom>
          <a:ln>
            <a:solidFill>
              <a:prstClr val="black"/>
            </a:solidFill>
          </a:ln>
        </p:spPr>
      </p:pic>
    </p:spTree>
    <p:extLst>
      <p:ext uri="{BB962C8B-B14F-4D97-AF65-F5344CB8AC3E}">
        <p14:creationId xmlns:p14="http://schemas.microsoft.com/office/powerpoint/2010/main" val="60047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68B4D6-EE6B-20FB-CD4D-DB3A175DBEC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5DE992-B091-C089-E2EC-5304FCDC6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3FF628-9716-C6C7-F453-5C965ADA6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9310D0D8-819A-98E2-69BB-FA6B75203858}"/>
              </a:ext>
            </a:extLst>
          </p:cNvPr>
          <p:cNvPicPr>
            <a:picLocks noChangeAspect="1"/>
          </p:cNvPicPr>
          <p:nvPr/>
        </p:nvPicPr>
        <p:blipFill>
          <a:blip r:embed="rId2"/>
          <a:stretch>
            <a:fillRect/>
          </a:stretch>
        </p:blipFill>
        <p:spPr>
          <a:xfrm>
            <a:off x="-6925" y="-41566"/>
            <a:ext cx="12275130" cy="6899565"/>
          </a:xfrm>
          <a:prstGeom prst="rect">
            <a:avLst/>
          </a:prstGeom>
        </p:spPr>
      </p:pic>
      <p:sp>
        <p:nvSpPr>
          <p:cNvPr id="4" name="Content Placeholder 3">
            <a:extLst>
              <a:ext uri="{FF2B5EF4-FFF2-40B4-BE49-F238E27FC236}">
                <a16:creationId xmlns:a16="http://schemas.microsoft.com/office/drawing/2014/main" id="{CD420FFD-B131-CCF2-6A69-E5DB8BA15B46}"/>
              </a:ext>
            </a:extLst>
          </p:cNvPr>
          <p:cNvSpPr>
            <a:spLocks noGrp="1"/>
          </p:cNvSpPr>
          <p:nvPr>
            <p:ph idx="1"/>
          </p:nvPr>
        </p:nvSpPr>
        <p:spPr>
          <a:xfrm>
            <a:off x="505694" y="581891"/>
            <a:ext cx="11249891" cy="5694217"/>
          </a:xfrm>
        </p:spPr>
        <p:txBody>
          <a:bodyPr>
            <a:normAutofit/>
          </a:bodyPr>
          <a:lstStyle/>
          <a:p>
            <a:pPr marL="0" marR="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Hebrews 5:14 tells us </a:t>
            </a:r>
            <a:r>
              <a:rPr lang="en-US" b="1" i="1" kern="100" baseline="300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But solid food is for the mature, who by constant use have trained themselves to distinguish good from evil.”</a:t>
            </a:r>
          </a:p>
          <a:p>
            <a:pPr marL="0" marR="0" indent="0">
              <a:lnSpc>
                <a:spcPct val="115000"/>
              </a:lnSpc>
              <a:spcAft>
                <a:spcPts val="800"/>
              </a:spcAft>
              <a:buNone/>
            </a:pP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lnSpc>
                <a:spcPct val="115000"/>
              </a:lnSpc>
              <a:spcAft>
                <a:spcPts val="800"/>
              </a:spcAft>
              <a:buNone/>
            </a:pP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Hebreerbrevet</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5:14 Den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fasta</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födan</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till för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vuxna</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för dem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genom</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övning</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har</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fått</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sinnena</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skärpta</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till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att</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skilja</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mellan</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gott</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b="1"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ont.</a:t>
            </a: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p:txBody>
      </p:sp>
    </p:spTree>
    <p:extLst>
      <p:ext uri="{BB962C8B-B14F-4D97-AF65-F5344CB8AC3E}">
        <p14:creationId xmlns:p14="http://schemas.microsoft.com/office/powerpoint/2010/main" val="95169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EF7137-B2F0-E7D8-E035-D1876384CC5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4E02AD-6BD9-1803-27D2-2342C1F11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D6F56C-4E35-30F7-3FFB-41001F3F5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1BBC5C28-69E2-0580-4413-98E1D826F04B}"/>
              </a:ext>
            </a:extLst>
          </p:cNvPr>
          <p:cNvPicPr>
            <a:picLocks noChangeAspect="1"/>
          </p:cNvPicPr>
          <p:nvPr/>
        </p:nvPicPr>
        <p:blipFill>
          <a:blip r:embed="rId2"/>
          <a:stretch>
            <a:fillRect/>
          </a:stretch>
        </p:blipFill>
        <p:spPr>
          <a:xfrm>
            <a:off x="-6925" y="-41566"/>
            <a:ext cx="12275130" cy="6899565"/>
          </a:xfrm>
          <a:prstGeom prst="rect">
            <a:avLst/>
          </a:prstGeom>
        </p:spPr>
      </p:pic>
      <p:sp>
        <p:nvSpPr>
          <p:cNvPr id="4" name="Content Placeholder 3">
            <a:extLst>
              <a:ext uri="{FF2B5EF4-FFF2-40B4-BE49-F238E27FC236}">
                <a16:creationId xmlns:a16="http://schemas.microsoft.com/office/drawing/2014/main" id="{FF8AFA97-CD1D-DF80-0A61-D36EC94ADF5B}"/>
              </a:ext>
            </a:extLst>
          </p:cNvPr>
          <p:cNvSpPr>
            <a:spLocks noGrp="1"/>
          </p:cNvSpPr>
          <p:nvPr>
            <p:ph idx="1"/>
          </p:nvPr>
        </p:nvSpPr>
        <p:spPr>
          <a:xfrm>
            <a:off x="685810" y="581891"/>
            <a:ext cx="4925288" cy="5694217"/>
          </a:xfrm>
          <a:ln>
            <a:solidFill>
              <a:schemeClr val="bg1"/>
            </a:solidFill>
          </a:ln>
        </p:spPr>
        <p:txBody>
          <a:bodyPr>
            <a:normAutofit fontScale="92500" lnSpcReduction="20000"/>
          </a:bodyPr>
          <a:lstStyle/>
          <a:p>
            <a:pPr mar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Psalm 1 NASB 1995</a:t>
            </a:r>
          </a:p>
          <a:p>
            <a:pPr mar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How blessed is the man who does not walk in the counsel of the wicked, Nor stand in the path of sinners, Nor sit in the seat of scoffers! 2 But his delight is in the law of the Lord, And in His law he meditates day and night. 3 He will be like a tree firmly planted by streams of water, Which yields its fruit in its season And its leaf does not wither; And in whatever he does, he prospers. </a:t>
            </a:r>
          </a:p>
        </p:txBody>
      </p:sp>
      <p:sp>
        <p:nvSpPr>
          <p:cNvPr id="2" name="Content Placeholder 3">
            <a:extLst>
              <a:ext uri="{FF2B5EF4-FFF2-40B4-BE49-F238E27FC236}">
                <a16:creationId xmlns:a16="http://schemas.microsoft.com/office/drawing/2014/main" id="{5877C275-9EA6-3500-9298-CDF85AA094C8}"/>
              </a:ext>
            </a:extLst>
          </p:cNvPr>
          <p:cNvSpPr txBox="1">
            <a:spLocks/>
          </p:cNvSpPr>
          <p:nvPr/>
        </p:nvSpPr>
        <p:spPr>
          <a:xfrm>
            <a:off x="6615542" y="581891"/>
            <a:ext cx="4925288" cy="5694217"/>
          </a:xfrm>
          <a:prstGeom prst="rect">
            <a:avLst/>
          </a:prstGeom>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Font typeface="Arial" panose="020B0604020202020204" pitchFamily="34" charset="0"/>
              <a:buNone/>
            </a:pP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Psaltaren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1SFB 2015</a:t>
            </a:r>
          </a:p>
          <a:p>
            <a:pPr marL="0" indent="0">
              <a:lnSpc>
                <a:spcPct val="115000"/>
              </a:lnSpc>
              <a:buFont typeface="Arial" panose="020B0604020202020204" pitchFamily="34" charset="0"/>
              <a:buNone/>
            </a:pP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1 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Salig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följer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gudlösas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råd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a:t>
            </a:r>
            <a:b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b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går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in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på</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syndares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väg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sitter bland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föraktare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2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utan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har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sin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glädje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Herrens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undervisning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begrundar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hans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ord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både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dag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natt.3  Han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ett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träd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planterat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vid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vattenbäckar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bär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sin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frukt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rätt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tid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vars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löv</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vissnar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Och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allt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han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gör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det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lyckas</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väl</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p>
        </p:txBody>
      </p:sp>
    </p:spTree>
    <p:extLst>
      <p:ext uri="{BB962C8B-B14F-4D97-AF65-F5344CB8AC3E}">
        <p14:creationId xmlns:p14="http://schemas.microsoft.com/office/powerpoint/2010/main" val="305209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F9D184-111E-F9DA-1DF4-D6145814D6B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B85F6B-7E07-C4FD-3A24-DB01C87E5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0542B5-45E8-68C9-B40C-15085ADC7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95441089-0D87-E5EA-A0AE-EDC0DE61DF54}"/>
              </a:ext>
            </a:extLst>
          </p:cNvPr>
          <p:cNvPicPr>
            <a:picLocks noChangeAspect="1"/>
          </p:cNvPicPr>
          <p:nvPr/>
        </p:nvPicPr>
        <p:blipFill>
          <a:blip r:embed="rId2"/>
          <a:stretch>
            <a:fillRect/>
          </a:stretch>
        </p:blipFill>
        <p:spPr>
          <a:xfrm>
            <a:off x="-6925" y="-41566"/>
            <a:ext cx="12275130" cy="6899565"/>
          </a:xfrm>
          <a:prstGeom prst="rect">
            <a:avLst/>
          </a:prstGeom>
        </p:spPr>
      </p:pic>
      <p:sp>
        <p:nvSpPr>
          <p:cNvPr id="4" name="Content Placeholder 3">
            <a:extLst>
              <a:ext uri="{FF2B5EF4-FFF2-40B4-BE49-F238E27FC236}">
                <a16:creationId xmlns:a16="http://schemas.microsoft.com/office/drawing/2014/main" id="{D1BC2D7D-2361-AF87-7CFB-7EEE063B9439}"/>
              </a:ext>
            </a:extLst>
          </p:cNvPr>
          <p:cNvSpPr>
            <a:spLocks noGrp="1"/>
          </p:cNvSpPr>
          <p:nvPr>
            <p:ph idx="1"/>
          </p:nvPr>
        </p:nvSpPr>
        <p:spPr>
          <a:xfrm>
            <a:off x="505694" y="581891"/>
            <a:ext cx="11249891" cy="5694217"/>
          </a:xfrm>
        </p:spPr>
        <p:txBody>
          <a:bodyPr>
            <a:normAutofit/>
          </a:bodyPr>
          <a:lstStyle/>
          <a:p>
            <a:pPr marL="0" marR="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Jeremiah 17:9 “The heart is deceitful above all things and beyond cure. Who can understand it?  </a:t>
            </a:r>
          </a:p>
          <a:p>
            <a:pPr marL="0" marR="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Jer 17:9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Bedrägligare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allt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annat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hjärtat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obotligt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sjukt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Vem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kan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förstå</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det?</a:t>
            </a:r>
          </a:p>
          <a:p>
            <a:pPr marL="0" marR="0" indent="0">
              <a:lnSpc>
                <a:spcPct val="115000"/>
              </a:lnSpc>
              <a:spcAft>
                <a:spcPts val="800"/>
              </a:spcAft>
              <a:buNone/>
            </a:pP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1 Corinthians 15:33 “Do not be misled: “Bad company corrupts good character.” </a:t>
            </a:r>
          </a:p>
          <a:p>
            <a:pPr marL="0" marR="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1 Kor 15: 33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Låt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bedra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er.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Dåligt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sällskap</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fördärvar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goda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vanor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
            </a:r>
          </a:p>
        </p:txBody>
      </p:sp>
    </p:spTree>
    <p:extLst>
      <p:ext uri="{BB962C8B-B14F-4D97-AF65-F5344CB8AC3E}">
        <p14:creationId xmlns:p14="http://schemas.microsoft.com/office/powerpoint/2010/main" val="12254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47DC8F-F10B-28EC-47E6-CBD571FCCA6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92CF84-B412-98E5-BCDF-9B1A8A5D6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572AFA-BE07-3F74-ED16-2EBB1E99D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97697466-249D-A24C-2286-57C555996FC0}"/>
              </a:ext>
            </a:extLst>
          </p:cNvPr>
          <p:cNvPicPr>
            <a:picLocks noChangeAspect="1"/>
          </p:cNvPicPr>
          <p:nvPr/>
        </p:nvPicPr>
        <p:blipFill>
          <a:blip r:embed="rId2"/>
          <a:stretch>
            <a:fillRect/>
          </a:stretch>
        </p:blipFill>
        <p:spPr>
          <a:xfrm>
            <a:off x="-6925" y="-41566"/>
            <a:ext cx="12275130" cy="6899565"/>
          </a:xfrm>
          <a:prstGeom prst="rect">
            <a:avLst/>
          </a:prstGeom>
        </p:spPr>
      </p:pic>
      <p:sp>
        <p:nvSpPr>
          <p:cNvPr id="4" name="Content Placeholder 3">
            <a:extLst>
              <a:ext uri="{FF2B5EF4-FFF2-40B4-BE49-F238E27FC236}">
                <a16:creationId xmlns:a16="http://schemas.microsoft.com/office/drawing/2014/main" id="{BB36354D-E2CC-567A-16FF-D6C334835CB9}"/>
              </a:ext>
            </a:extLst>
          </p:cNvPr>
          <p:cNvSpPr>
            <a:spLocks noGrp="1"/>
          </p:cNvSpPr>
          <p:nvPr>
            <p:ph idx="1"/>
          </p:nvPr>
        </p:nvSpPr>
        <p:spPr>
          <a:xfrm>
            <a:off x="713519" y="692727"/>
            <a:ext cx="4925288" cy="6317674"/>
          </a:xfrm>
          <a:ln>
            <a:solidFill>
              <a:schemeClr val="bg1"/>
            </a:solidFill>
          </a:ln>
        </p:spPr>
        <p:txBody>
          <a:bodyPr>
            <a:normAutofit fontScale="77500" lnSpcReduction="20000"/>
          </a:bodyPr>
          <a:lstStyle/>
          <a:p>
            <a:pPr mar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Genesis 13:11–13 So Lot chose for himself all the valley of the Jordan, and Lot journeyed eastward. Thus they separated from each other. 12 Abram settled in the land of Canaan, while Lot settled in the cities of the valley, and moved his tents as far as Sodom. 13 Now the men of Sodom were wicked exceedingly and sinners against the Lord.</a:t>
            </a:r>
          </a:p>
          <a:p>
            <a:pPr marL="0" indent="0">
              <a:lnSpc>
                <a:spcPct val="115000"/>
              </a:lnSpc>
              <a:buNone/>
            </a:pP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Gen 19:1 Now the two angels came to Sodom in the evening as Lot was sitting in the gate of Sodom. When Lot saw them, he rose to meet them and bowed down with his face to the ground.</a:t>
            </a:r>
          </a:p>
        </p:txBody>
      </p:sp>
      <p:sp>
        <p:nvSpPr>
          <p:cNvPr id="2" name="Content Placeholder 3">
            <a:extLst>
              <a:ext uri="{FF2B5EF4-FFF2-40B4-BE49-F238E27FC236}">
                <a16:creationId xmlns:a16="http://schemas.microsoft.com/office/drawing/2014/main" id="{B125F782-262A-17EF-5DAF-0A7F9C528536}"/>
              </a:ext>
            </a:extLst>
          </p:cNvPr>
          <p:cNvSpPr txBox="1">
            <a:spLocks/>
          </p:cNvSpPr>
          <p:nvPr/>
        </p:nvSpPr>
        <p:spPr>
          <a:xfrm>
            <a:off x="6608613" y="692727"/>
            <a:ext cx="4959926" cy="5694217"/>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latin typeface="FUTURA MEDIUM" panose="020B0602020204020303" pitchFamily="34" charset="-79"/>
                <a:cs typeface="FUTURA MEDIUM" panose="020B0602020204020303" pitchFamily="34" charset="-79"/>
              </a:rPr>
              <a:t>1 </a:t>
            </a:r>
            <a:r>
              <a:rPr lang="en-US" sz="2200" b="1" dirty="0" err="1">
                <a:solidFill>
                  <a:schemeClr val="bg1"/>
                </a:solidFill>
                <a:latin typeface="FUTURA MEDIUM" panose="020B0602020204020303" pitchFamily="34" charset="-79"/>
                <a:cs typeface="FUTURA MEDIUM" panose="020B0602020204020303" pitchFamily="34" charset="-79"/>
              </a:rPr>
              <a:t>Moseboken</a:t>
            </a:r>
            <a:r>
              <a:rPr lang="en-US" sz="2200" b="1" dirty="0">
                <a:solidFill>
                  <a:schemeClr val="bg1"/>
                </a:solidFill>
                <a:latin typeface="FUTURA MEDIUM" panose="020B0602020204020303" pitchFamily="34" charset="-79"/>
                <a:cs typeface="FUTURA MEDIUM" panose="020B0602020204020303" pitchFamily="34" charset="-79"/>
              </a:rPr>
              <a:t> 13:11-13</a:t>
            </a:r>
            <a:r>
              <a:rPr lang="en-US" sz="2200" baseline="30000" dirty="0">
                <a:solidFill>
                  <a:schemeClr val="bg1"/>
                </a:solidFill>
                <a:latin typeface="Futura Medium" panose="020B0602020204020303" pitchFamily="34" charset="-79"/>
                <a:cs typeface="Futura Medium" panose="020B0602020204020303" pitchFamily="34" charset="-79"/>
              </a:rPr>
              <a:t>11 </a:t>
            </a:r>
            <a:r>
              <a:rPr lang="en-US" sz="2200" dirty="0">
                <a:solidFill>
                  <a:schemeClr val="bg1"/>
                </a:solidFill>
                <a:latin typeface="Futura Medium" panose="020B0602020204020303" pitchFamily="34" charset="-79"/>
                <a:cs typeface="Futura Medium" panose="020B0602020204020303" pitchFamily="34" charset="-79"/>
              </a:rPr>
              <a:t>Och Lot </a:t>
            </a:r>
            <a:r>
              <a:rPr lang="en-US" sz="2200" dirty="0" err="1">
                <a:solidFill>
                  <a:schemeClr val="bg1"/>
                </a:solidFill>
                <a:latin typeface="Futura Medium" panose="020B0602020204020303" pitchFamily="34" charset="-79"/>
                <a:cs typeface="Futura Medium" panose="020B0602020204020303" pitchFamily="34" charset="-79"/>
              </a:rPr>
              <a:t>valde</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hela</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Jordanslätten</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åt</a:t>
            </a:r>
            <a:r>
              <a:rPr lang="en-US" sz="2200" dirty="0">
                <a:solidFill>
                  <a:schemeClr val="bg1"/>
                </a:solidFill>
                <a:latin typeface="Futura Medium" panose="020B0602020204020303" pitchFamily="34" charset="-79"/>
                <a:cs typeface="Futura Medium" panose="020B0602020204020303" pitchFamily="34" charset="-79"/>
              </a:rPr>
              <a:t> sig </a:t>
            </a:r>
            <a:r>
              <a:rPr lang="en-US" sz="2200" dirty="0" err="1">
                <a:solidFill>
                  <a:schemeClr val="bg1"/>
                </a:solidFill>
                <a:latin typeface="Futura Medium" panose="020B0602020204020303" pitchFamily="34" charset="-79"/>
                <a:cs typeface="Futura Medium" panose="020B0602020204020303" pitchFamily="34" charset="-79"/>
              </a:rPr>
              <a:t>själv</a:t>
            </a:r>
            <a:r>
              <a:rPr lang="en-US" sz="2200" dirty="0">
                <a:solidFill>
                  <a:schemeClr val="bg1"/>
                </a:solidFill>
                <a:latin typeface="Futura Medium" panose="020B0602020204020303" pitchFamily="34" charset="-79"/>
                <a:cs typeface="Futura Medium" panose="020B0602020204020303" pitchFamily="34" charset="-79"/>
              </a:rPr>
              <a:t>. Han </a:t>
            </a:r>
            <a:r>
              <a:rPr lang="en-US" sz="2200" dirty="0" err="1">
                <a:solidFill>
                  <a:schemeClr val="bg1"/>
                </a:solidFill>
                <a:latin typeface="Futura Medium" panose="020B0602020204020303" pitchFamily="34" charset="-79"/>
                <a:cs typeface="Futura Medium" panose="020B0602020204020303" pitchFamily="34" charset="-79"/>
              </a:rPr>
              <a:t>bröt</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upp</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och</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drog</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österut</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och</a:t>
            </a:r>
            <a:r>
              <a:rPr lang="en-US" sz="2200" dirty="0">
                <a:solidFill>
                  <a:schemeClr val="bg1"/>
                </a:solidFill>
                <a:latin typeface="Futura Medium" panose="020B0602020204020303" pitchFamily="34" charset="-79"/>
                <a:cs typeface="Futura Medium" panose="020B0602020204020303" pitchFamily="34" charset="-79"/>
              </a:rPr>
              <a:t> de </a:t>
            </a:r>
            <a:r>
              <a:rPr lang="en-US" sz="2200" dirty="0" err="1">
                <a:solidFill>
                  <a:schemeClr val="bg1"/>
                </a:solidFill>
                <a:latin typeface="Futura Medium" panose="020B0602020204020303" pitchFamily="34" charset="-79"/>
                <a:cs typeface="Futura Medium" panose="020B0602020204020303" pitchFamily="34" charset="-79"/>
              </a:rPr>
              <a:t>skildes</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från</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varandra</a:t>
            </a:r>
            <a:r>
              <a:rPr lang="en-US" sz="2200" dirty="0">
                <a:solidFill>
                  <a:schemeClr val="bg1"/>
                </a:solidFill>
                <a:latin typeface="Futura Medium" panose="020B0602020204020303" pitchFamily="34" charset="-79"/>
                <a:cs typeface="Futura Medium" panose="020B0602020204020303" pitchFamily="34" charset="-79"/>
              </a:rPr>
              <a:t>. </a:t>
            </a:r>
            <a:r>
              <a:rPr lang="en-US" sz="2200" baseline="30000" dirty="0">
                <a:solidFill>
                  <a:schemeClr val="bg1"/>
                </a:solidFill>
                <a:latin typeface="Futura Medium" panose="020B0602020204020303" pitchFamily="34" charset="-79"/>
                <a:cs typeface="Futura Medium" panose="020B0602020204020303" pitchFamily="34" charset="-79"/>
              </a:rPr>
              <a:t>12 </a:t>
            </a:r>
            <a:r>
              <a:rPr lang="en-US" sz="2200" dirty="0">
                <a:solidFill>
                  <a:schemeClr val="bg1"/>
                </a:solidFill>
                <a:latin typeface="Futura Medium" panose="020B0602020204020303" pitchFamily="34" charset="-79"/>
                <a:cs typeface="Futura Medium" panose="020B0602020204020303" pitchFamily="34" charset="-79"/>
              </a:rPr>
              <a:t>Abram </a:t>
            </a:r>
            <a:r>
              <a:rPr lang="en-US" sz="2200" dirty="0" err="1">
                <a:solidFill>
                  <a:schemeClr val="bg1"/>
                </a:solidFill>
                <a:latin typeface="Futura Medium" panose="020B0602020204020303" pitchFamily="34" charset="-79"/>
                <a:cs typeface="Futura Medium" panose="020B0602020204020303" pitchFamily="34" charset="-79"/>
              </a:rPr>
              <a:t>bodde</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kvar</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i</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Kanaans</a:t>
            </a:r>
            <a:r>
              <a:rPr lang="en-US" sz="2200" dirty="0">
                <a:solidFill>
                  <a:schemeClr val="bg1"/>
                </a:solidFill>
                <a:latin typeface="Futura Medium" panose="020B0602020204020303" pitchFamily="34" charset="-79"/>
                <a:cs typeface="Futura Medium" panose="020B0602020204020303" pitchFamily="34" charset="-79"/>
              </a:rPr>
              <a:t> land, </a:t>
            </a:r>
            <a:r>
              <a:rPr lang="en-US" sz="2200" dirty="0" err="1">
                <a:solidFill>
                  <a:schemeClr val="bg1"/>
                </a:solidFill>
                <a:latin typeface="Futura Medium" panose="020B0602020204020303" pitchFamily="34" charset="-79"/>
                <a:cs typeface="Futura Medium" panose="020B0602020204020303" pitchFamily="34" charset="-79"/>
              </a:rPr>
              <a:t>och</a:t>
            </a:r>
            <a:r>
              <a:rPr lang="en-US" sz="2200" dirty="0">
                <a:solidFill>
                  <a:schemeClr val="bg1"/>
                </a:solidFill>
                <a:latin typeface="Futura Medium" panose="020B0602020204020303" pitchFamily="34" charset="-79"/>
                <a:cs typeface="Futura Medium" panose="020B0602020204020303" pitchFamily="34" charset="-79"/>
              </a:rPr>
              <a:t> Lot </a:t>
            </a:r>
            <a:r>
              <a:rPr lang="en-US" sz="2200" dirty="0" err="1">
                <a:solidFill>
                  <a:schemeClr val="bg1"/>
                </a:solidFill>
                <a:latin typeface="Futura Medium" panose="020B0602020204020303" pitchFamily="34" charset="-79"/>
                <a:cs typeface="Futura Medium" panose="020B0602020204020303" pitchFamily="34" charset="-79"/>
              </a:rPr>
              <a:t>bodde</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i</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städerna</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på</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slätten</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och</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drog</a:t>
            </a:r>
            <a:r>
              <a:rPr lang="en-US" sz="2200" dirty="0">
                <a:solidFill>
                  <a:schemeClr val="bg1"/>
                </a:solidFill>
                <a:latin typeface="Futura Medium" panose="020B0602020204020303" pitchFamily="34" charset="-79"/>
                <a:cs typeface="Futura Medium" panose="020B0602020204020303" pitchFamily="34" charset="-79"/>
              </a:rPr>
              <a:t> med </a:t>
            </a:r>
            <a:r>
              <a:rPr lang="en-US" sz="2200" dirty="0" err="1">
                <a:solidFill>
                  <a:schemeClr val="bg1"/>
                </a:solidFill>
                <a:latin typeface="Futura Medium" panose="020B0602020204020303" pitchFamily="34" charset="-79"/>
                <a:cs typeface="Futura Medium" panose="020B0602020204020303" pitchFamily="34" charset="-79"/>
              </a:rPr>
              <a:t>sina</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tält</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ända</a:t>
            </a:r>
            <a:r>
              <a:rPr lang="en-US" sz="2200" dirty="0">
                <a:solidFill>
                  <a:schemeClr val="bg1"/>
                </a:solidFill>
                <a:latin typeface="Futura Medium" panose="020B0602020204020303" pitchFamily="34" charset="-79"/>
                <a:cs typeface="Futura Medium" panose="020B0602020204020303" pitchFamily="34" charset="-79"/>
              </a:rPr>
              <a:t> bort mot Sodom. </a:t>
            </a:r>
            <a:r>
              <a:rPr lang="en-US" sz="2200" baseline="30000" dirty="0">
                <a:solidFill>
                  <a:schemeClr val="bg1"/>
                </a:solidFill>
                <a:latin typeface="Futura Medium" panose="020B0602020204020303" pitchFamily="34" charset="-79"/>
                <a:cs typeface="Futura Medium" panose="020B0602020204020303" pitchFamily="34" charset="-79"/>
              </a:rPr>
              <a:t>13 </a:t>
            </a:r>
            <a:r>
              <a:rPr lang="en-US" sz="2200" dirty="0">
                <a:solidFill>
                  <a:schemeClr val="bg1"/>
                </a:solidFill>
                <a:latin typeface="Futura Medium" panose="020B0602020204020303" pitchFamily="34" charset="-79"/>
                <a:cs typeface="Futura Medium" panose="020B0602020204020303" pitchFamily="34" charset="-79"/>
              </a:rPr>
              <a:t> Men </a:t>
            </a:r>
            <a:r>
              <a:rPr lang="en-US" sz="2200" dirty="0" err="1">
                <a:solidFill>
                  <a:schemeClr val="bg1"/>
                </a:solidFill>
                <a:latin typeface="Futura Medium" panose="020B0602020204020303" pitchFamily="34" charset="-79"/>
                <a:cs typeface="Futura Medium" panose="020B0602020204020303" pitchFamily="34" charset="-79"/>
              </a:rPr>
              <a:t>Sodoms</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män</a:t>
            </a:r>
            <a:r>
              <a:rPr lang="en-US" sz="2200" dirty="0">
                <a:solidFill>
                  <a:schemeClr val="bg1"/>
                </a:solidFill>
                <a:latin typeface="Futura Medium" panose="020B0602020204020303" pitchFamily="34" charset="-79"/>
                <a:cs typeface="Futura Medium" panose="020B0602020204020303" pitchFamily="34" charset="-79"/>
              </a:rPr>
              <a:t> var </a:t>
            </a:r>
            <a:r>
              <a:rPr lang="en-US" sz="2200" dirty="0" err="1">
                <a:solidFill>
                  <a:schemeClr val="bg1"/>
                </a:solidFill>
                <a:latin typeface="Futura Medium" panose="020B0602020204020303" pitchFamily="34" charset="-79"/>
                <a:cs typeface="Futura Medium" panose="020B0602020204020303" pitchFamily="34" charset="-79"/>
              </a:rPr>
              <a:t>onda</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och</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stora</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syndare</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inför</a:t>
            </a:r>
            <a:r>
              <a:rPr lang="en-US" sz="2200" dirty="0">
                <a:solidFill>
                  <a:schemeClr val="bg1"/>
                </a:solidFill>
                <a:latin typeface="Futura Medium" panose="020B0602020204020303" pitchFamily="34" charset="-79"/>
                <a:cs typeface="Futura Medium" panose="020B0602020204020303" pitchFamily="34" charset="-79"/>
              </a:rPr>
              <a:t> </a:t>
            </a:r>
            <a:r>
              <a:rPr lang="en-US" sz="2200" cap="small" dirty="0">
                <a:solidFill>
                  <a:schemeClr val="bg1"/>
                </a:solidFill>
                <a:effectLst/>
                <a:latin typeface="Futura Medium" panose="020B0602020204020303" pitchFamily="34" charset="-79"/>
                <a:cs typeface="Futura Medium" panose="020B0602020204020303" pitchFamily="34" charset="-79"/>
              </a:rPr>
              <a:t>Herren</a:t>
            </a:r>
            <a:r>
              <a:rPr lang="en-US" sz="2200" dirty="0">
                <a:solidFill>
                  <a:schemeClr val="bg1"/>
                </a:solidFill>
                <a:latin typeface="Futura Medium" panose="020B0602020204020303" pitchFamily="34" charset="-79"/>
                <a:cs typeface="Futura Medium" panose="020B0602020204020303" pitchFamily="34" charset="-79"/>
              </a:rPr>
              <a:t>. </a:t>
            </a:r>
          </a:p>
          <a:p>
            <a:pPr marL="0" indent="0">
              <a:buNone/>
            </a:pPr>
            <a:endParaRPr lang="en-US" sz="2200" dirty="0">
              <a:solidFill>
                <a:schemeClr val="bg1"/>
              </a:solidFill>
              <a:latin typeface="Futura Medium" panose="020B0602020204020303" pitchFamily="34" charset="-79"/>
              <a:cs typeface="Futura Medium" panose="020B0602020204020303" pitchFamily="34" charset="-79"/>
            </a:endParaRPr>
          </a:p>
          <a:p>
            <a:pPr marL="0" indent="0">
              <a:buNone/>
            </a:pPr>
            <a:endParaRPr lang="en-US" sz="2200" dirty="0">
              <a:solidFill>
                <a:schemeClr val="bg1"/>
              </a:solidFill>
              <a:latin typeface="Futura Medium" panose="020B0602020204020303" pitchFamily="34" charset="-79"/>
              <a:cs typeface="Futura Medium" panose="020B0602020204020303" pitchFamily="34" charset="-79"/>
            </a:endParaRPr>
          </a:p>
          <a:p>
            <a:pPr marL="0" indent="0">
              <a:buNone/>
            </a:pPr>
            <a:r>
              <a:rPr lang="en-US" sz="2200" dirty="0">
                <a:solidFill>
                  <a:schemeClr val="bg1"/>
                </a:solidFill>
                <a:latin typeface="Futura Medium" panose="020B0602020204020303" pitchFamily="34" charset="-79"/>
                <a:cs typeface="Futura Medium" panose="020B0602020204020303" pitchFamily="34" charset="-79"/>
              </a:rPr>
              <a:t>19: 1 </a:t>
            </a:r>
            <a:r>
              <a:rPr lang="en-US" sz="2200" dirty="0" err="1">
                <a:solidFill>
                  <a:schemeClr val="bg1"/>
                </a:solidFill>
                <a:latin typeface="Futura Medium" panose="020B0602020204020303" pitchFamily="34" charset="-79"/>
                <a:cs typeface="Futura Medium" panose="020B0602020204020303" pitchFamily="34" charset="-79"/>
              </a:rPr>
              <a:t>På</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kvällen</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kom</a:t>
            </a:r>
            <a:r>
              <a:rPr lang="en-US" sz="2200" dirty="0">
                <a:solidFill>
                  <a:schemeClr val="bg1"/>
                </a:solidFill>
                <a:latin typeface="Futura Medium" panose="020B0602020204020303" pitchFamily="34" charset="-79"/>
                <a:cs typeface="Futura Medium" panose="020B0602020204020303" pitchFamily="34" charset="-79"/>
              </a:rPr>
              <a:t> de </a:t>
            </a:r>
            <a:r>
              <a:rPr lang="en-US" sz="2200" dirty="0" err="1">
                <a:solidFill>
                  <a:schemeClr val="bg1"/>
                </a:solidFill>
                <a:latin typeface="Futura Medium" panose="020B0602020204020303" pitchFamily="34" charset="-79"/>
                <a:cs typeface="Futura Medium" panose="020B0602020204020303" pitchFamily="34" charset="-79"/>
              </a:rPr>
              <a:t>två</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änglarna</a:t>
            </a:r>
            <a:r>
              <a:rPr lang="en-US" sz="2200" dirty="0">
                <a:solidFill>
                  <a:schemeClr val="bg1"/>
                </a:solidFill>
                <a:latin typeface="Futura Medium" panose="020B0602020204020303" pitchFamily="34" charset="-79"/>
                <a:cs typeface="Futura Medium" panose="020B0602020204020303" pitchFamily="34" charset="-79"/>
              </a:rPr>
              <a:t> till Sodom, </a:t>
            </a:r>
            <a:r>
              <a:rPr lang="en-US" sz="2200" dirty="0" err="1">
                <a:solidFill>
                  <a:schemeClr val="bg1"/>
                </a:solidFill>
                <a:latin typeface="Futura Medium" panose="020B0602020204020303" pitchFamily="34" charset="-79"/>
                <a:cs typeface="Futura Medium" panose="020B0602020204020303" pitchFamily="34" charset="-79"/>
              </a:rPr>
              <a:t>och</a:t>
            </a:r>
            <a:r>
              <a:rPr lang="en-US" sz="2200" dirty="0">
                <a:solidFill>
                  <a:schemeClr val="bg1"/>
                </a:solidFill>
                <a:latin typeface="Futura Medium" panose="020B0602020204020303" pitchFamily="34" charset="-79"/>
                <a:cs typeface="Futura Medium" panose="020B0602020204020303" pitchFamily="34" charset="-79"/>
              </a:rPr>
              <a:t> Lot </a:t>
            </a:r>
            <a:r>
              <a:rPr lang="en-US" sz="2200" dirty="0" err="1">
                <a:solidFill>
                  <a:schemeClr val="bg1"/>
                </a:solidFill>
                <a:latin typeface="Futura Medium" panose="020B0602020204020303" pitchFamily="34" charset="-79"/>
                <a:cs typeface="Futura Medium" panose="020B0602020204020303" pitchFamily="34" charset="-79"/>
              </a:rPr>
              <a:t>satt</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då</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i</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Sodoms</a:t>
            </a:r>
            <a:r>
              <a:rPr lang="en-US" sz="2200" dirty="0">
                <a:solidFill>
                  <a:schemeClr val="bg1"/>
                </a:solidFill>
                <a:latin typeface="Futura Medium" panose="020B0602020204020303" pitchFamily="34" charset="-79"/>
                <a:cs typeface="Futura Medium" panose="020B0602020204020303" pitchFamily="34" charset="-79"/>
              </a:rPr>
              <a:t> port. </a:t>
            </a:r>
            <a:r>
              <a:rPr lang="en-US" sz="2200" dirty="0" err="1">
                <a:solidFill>
                  <a:schemeClr val="bg1"/>
                </a:solidFill>
                <a:latin typeface="Futura Medium" panose="020B0602020204020303" pitchFamily="34" charset="-79"/>
                <a:cs typeface="Futura Medium" panose="020B0602020204020303" pitchFamily="34" charset="-79"/>
              </a:rPr>
              <a:t>När</a:t>
            </a:r>
            <a:r>
              <a:rPr lang="en-US" sz="2200" dirty="0">
                <a:solidFill>
                  <a:schemeClr val="bg1"/>
                </a:solidFill>
                <a:latin typeface="Futura Medium" panose="020B0602020204020303" pitchFamily="34" charset="-79"/>
                <a:cs typeface="Futura Medium" panose="020B0602020204020303" pitchFamily="34" charset="-79"/>
              </a:rPr>
              <a:t> Lot </a:t>
            </a:r>
            <a:r>
              <a:rPr lang="en-US" sz="2200" dirty="0" err="1">
                <a:solidFill>
                  <a:schemeClr val="bg1"/>
                </a:solidFill>
                <a:latin typeface="Futura Medium" panose="020B0602020204020303" pitchFamily="34" charset="-79"/>
                <a:cs typeface="Futura Medium" panose="020B0602020204020303" pitchFamily="34" charset="-79"/>
              </a:rPr>
              <a:t>fick</a:t>
            </a:r>
            <a:r>
              <a:rPr lang="en-US" sz="2200" dirty="0">
                <a:solidFill>
                  <a:schemeClr val="bg1"/>
                </a:solidFill>
                <a:latin typeface="Futura Medium" panose="020B0602020204020303" pitchFamily="34" charset="-79"/>
                <a:cs typeface="Futura Medium" panose="020B0602020204020303" pitchFamily="34" charset="-79"/>
              </a:rPr>
              <a:t> se dem </a:t>
            </a:r>
            <a:r>
              <a:rPr lang="en-US" sz="2200" dirty="0" err="1">
                <a:solidFill>
                  <a:schemeClr val="bg1"/>
                </a:solidFill>
                <a:latin typeface="Futura Medium" panose="020B0602020204020303" pitchFamily="34" charset="-79"/>
                <a:cs typeface="Futura Medium" panose="020B0602020204020303" pitchFamily="34" charset="-79"/>
              </a:rPr>
              <a:t>reste</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han</a:t>
            </a:r>
            <a:r>
              <a:rPr lang="en-US" sz="2200" dirty="0">
                <a:solidFill>
                  <a:schemeClr val="bg1"/>
                </a:solidFill>
                <a:latin typeface="Futura Medium" panose="020B0602020204020303" pitchFamily="34" charset="-79"/>
                <a:cs typeface="Futura Medium" panose="020B0602020204020303" pitchFamily="34" charset="-79"/>
              </a:rPr>
              <a:t> sig för </a:t>
            </a:r>
            <a:r>
              <a:rPr lang="en-US" sz="2200" dirty="0" err="1">
                <a:solidFill>
                  <a:schemeClr val="bg1"/>
                </a:solidFill>
                <a:latin typeface="Futura Medium" panose="020B0602020204020303" pitchFamily="34" charset="-79"/>
                <a:cs typeface="Futura Medium" panose="020B0602020204020303" pitchFamily="34" charset="-79"/>
              </a:rPr>
              <a:t>att</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möta</a:t>
            </a:r>
            <a:r>
              <a:rPr lang="en-US" sz="2200" dirty="0">
                <a:solidFill>
                  <a:schemeClr val="bg1"/>
                </a:solidFill>
                <a:latin typeface="Futura Medium" panose="020B0602020204020303" pitchFamily="34" charset="-79"/>
                <a:cs typeface="Futura Medium" panose="020B0602020204020303" pitchFamily="34" charset="-79"/>
              </a:rPr>
              <a:t> dem, </a:t>
            </a:r>
            <a:r>
              <a:rPr lang="en-US" sz="2200" dirty="0" err="1">
                <a:solidFill>
                  <a:schemeClr val="bg1"/>
                </a:solidFill>
                <a:latin typeface="Futura Medium" panose="020B0602020204020303" pitchFamily="34" charset="-79"/>
                <a:cs typeface="Futura Medium" panose="020B0602020204020303" pitchFamily="34" charset="-79"/>
              </a:rPr>
              <a:t>och</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han</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föll</a:t>
            </a:r>
            <a:r>
              <a:rPr lang="en-US" sz="2200" dirty="0">
                <a:solidFill>
                  <a:schemeClr val="bg1"/>
                </a:solidFill>
                <a:latin typeface="Futura Medium" panose="020B0602020204020303" pitchFamily="34" charset="-79"/>
                <a:cs typeface="Futura Medium" panose="020B0602020204020303" pitchFamily="34" charset="-79"/>
              </a:rPr>
              <a:t> </a:t>
            </a:r>
            <a:r>
              <a:rPr lang="en-US" sz="2200" dirty="0" err="1">
                <a:solidFill>
                  <a:schemeClr val="bg1"/>
                </a:solidFill>
                <a:latin typeface="Futura Medium" panose="020B0602020204020303" pitchFamily="34" charset="-79"/>
                <a:cs typeface="Futura Medium" panose="020B0602020204020303" pitchFamily="34" charset="-79"/>
              </a:rPr>
              <a:t>ner</a:t>
            </a:r>
            <a:r>
              <a:rPr lang="en-US" sz="2200" dirty="0">
                <a:solidFill>
                  <a:schemeClr val="bg1"/>
                </a:solidFill>
                <a:latin typeface="Futura Medium" panose="020B0602020204020303" pitchFamily="34" charset="-79"/>
                <a:cs typeface="Futura Medium" panose="020B0602020204020303" pitchFamily="34" charset="-79"/>
              </a:rPr>
              <a:t> med </a:t>
            </a:r>
            <a:r>
              <a:rPr lang="en-US" sz="2200" dirty="0" err="1">
                <a:solidFill>
                  <a:schemeClr val="bg1"/>
                </a:solidFill>
                <a:latin typeface="Futura Medium" panose="020B0602020204020303" pitchFamily="34" charset="-79"/>
                <a:cs typeface="Futura Medium" panose="020B0602020204020303" pitchFamily="34" charset="-79"/>
              </a:rPr>
              <a:t>ansiktet</a:t>
            </a:r>
            <a:r>
              <a:rPr lang="en-US" sz="2200" dirty="0">
                <a:solidFill>
                  <a:schemeClr val="bg1"/>
                </a:solidFill>
                <a:latin typeface="Futura Medium" panose="020B0602020204020303" pitchFamily="34" charset="-79"/>
                <a:cs typeface="Futura Medium" panose="020B0602020204020303" pitchFamily="34" charset="-79"/>
              </a:rPr>
              <a:t> mot </a:t>
            </a:r>
            <a:r>
              <a:rPr lang="en-US" sz="2200" dirty="0" err="1">
                <a:solidFill>
                  <a:schemeClr val="bg1"/>
                </a:solidFill>
                <a:latin typeface="Futura Medium" panose="020B0602020204020303" pitchFamily="34" charset="-79"/>
                <a:cs typeface="Futura Medium" panose="020B0602020204020303" pitchFamily="34" charset="-79"/>
              </a:rPr>
              <a:t>jorden</a:t>
            </a:r>
            <a:r>
              <a:rPr lang="en-US" sz="2200" dirty="0">
                <a:solidFill>
                  <a:schemeClr val="bg1"/>
                </a:solidFill>
                <a:latin typeface="Futura Medium" panose="020B0602020204020303" pitchFamily="34" charset="-79"/>
                <a:cs typeface="Futura Medium" panose="020B0602020204020303" pitchFamily="34" charset="-79"/>
              </a:rPr>
              <a:t> </a:t>
            </a:r>
            <a:endParaRPr lang="en-US" sz="2200"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62872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E953D3-2F9F-42C9-090E-C784398C8CE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0DB9C-0BD4-F2BF-3FDC-A2A8B9281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AF9FE7-C6CD-02E5-4D9F-714E76A0E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A550A5F9-449C-AD76-A65D-D5152CA76175}"/>
              </a:ext>
            </a:extLst>
          </p:cNvPr>
          <p:cNvPicPr>
            <a:picLocks noChangeAspect="1"/>
          </p:cNvPicPr>
          <p:nvPr/>
        </p:nvPicPr>
        <p:blipFill>
          <a:blip r:embed="rId2"/>
          <a:stretch>
            <a:fillRect/>
          </a:stretch>
        </p:blipFill>
        <p:spPr>
          <a:xfrm>
            <a:off x="-6925" y="-41566"/>
            <a:ext cx="12275130" cy="6899565"/>
          </a:xfrm>
          <a:prstGeom prst="rect">
            <a:avLst/>
          </a:prstGeom>
        </p:spPr>
      </p:pic>
      <p:sp>
        <p:nvSpPr>
          <p:cNvPr id="4" name="Content Placeholder 3">
            <a:extLst>
              <a:ext uri="{FF2B5EF4-FFF2-40B4-BE49-F238E27FC236}">
                <a16:creationId xmlns:a16="http://schemas.microsoft.com/office/drawing/2014/main" id="{6DF5DBAF-7FB6-5F3C-562A-3C0E2369747E}"/>
              </a:ext>
            </a:extLst>
          </p:cNvPr>
          <p:cNvSpPr>
            <a:spLocks noGrp="1"/>
          </p:cNvSpPr>
          <p:nvPr>
            <p:ph idx="1"/>
          </p:nvPr>
        </p:nvSpPr>
        <p:spPr>
          <a:xfrm>
            <a:off x="505694" y="581891"/>
            <a:ext cx="11249891" cy="5694217"/>
          </a:xfrm>
        </p:spPr>
        <p:txBody>
          <a:bodyPr>
            <a:normAutofit/>
          </a:bodyPr>
          <a:lstStyle/>
          <a:p>
            <a:pPr marL="0" marR="0" indent="0">
              <a:lnSpc>
                <a:spcPct val="115000"/>
              </a:lnSpc>
              <a:spcAft>
                <a:spcPts val="800"/>
              </a:spcAft>
              <a:buNone/>
            </a:pP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2 Timothy 3:16–17 All Scripture is God-breathed and is useful for teaching, rebuking, correcting and training in righteousness, 17 so that the servant of God may be thoroughly equipped for every good work.</a:t>
            </a:r>
          </a:p>
          <a:p>
            <a:pPr marL="0" marR="0" indent="0">
              <a:lnSpc>
                <a:spcPct val="115000"/>
              </a:lnSpc>
              <a:spcAft>
                <a:spcPts val="800"/>
              </a:spcAft>
              <a:buNone/>
            </a:pPr>
            <a:endPar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lnSpc>
                <a:spcPct val="115000"/>
              </a:lnSpc>
              <a:spcAft>
                <a:spcPts val="800"/>
              </a:spcAft>
              <a:buNone/>
            </a:pP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2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Timoteusbrevet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3:16-17 Hela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Skriften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utandad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av Gud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nyttig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till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undervisning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tillrättavisning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upprättelse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fostran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i</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rättfärdighet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17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så</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att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gudsmänniskan</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blir</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fullt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färdig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väl</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rustad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för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varje</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god </a:t>
            </a:r>
            <a:r>
              <a:rPr lang="en-US"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gärning</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a:t>
            </a:r>
          </a:p>
        </p:txBody>
      </p:sp>
    </p:spTree>
    <p:extLst>
      <p:ext uri="{BB962C8B-B14F-4D97-AF65-F5344CB8AC3E}">
        <p14:creationId xmlns:p14="http://schemas.microsoft.com/office/powerpoint/2010/main" val="328246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BBBA6-3AC4-8388-4397-5FE7E712F75E}"/>
            </a:ext>
          </a:extLst>
        </p:cNvPr>
        <p:cNvGrpSpPr/>
        <p:nvPr/>
      </p:nvGrpSpPr>
      <p:grpSpPr>
        <a:xfrm>
          <a:off x="0" y="0"/>
          <a:ext cx="0" cy="0"/>
          <a:chOff x="0" y="0"/>
          <a:chExt cx="0" cy="0"/>
        </a:xfrm>
      </p:grpSpPr>
      <p:pic>
        <p:nvPicPr>
          <p:cNvPr id="11" name="Picture 10" descr="A blue rectangle with white dots&#10;&#10;Description automatically generated">
            <a:extLst>
              <a:ext uri="{FF2B5EF4-FFF2-40B4-BE49-F238E27FC236}">
                <a16:creationId xmlns:a16="http://schemas.microsoft.com/office/drawing/2014/main" id="{450645F4-13D2-01F0-40AF-53DAE242A507}"/>
              </a:ext>
            </a:extLst>
          </p:cNvPr>
          <p:cNvPicPr>
            <a:picLocks noChangeAspect="1"/>
          </p:cNvPicPr>
          <p:nvPr/>
        </p:nvPicPr>
        <p:blipFill>
          <a:blip r:embed="rId3"/>
          <a:stretch>
            <a:fillRect/>
          </a:stretch>
        </p:blipFill>
        <p:spPr>
          <a:xfrm>
            <a:off x="-6925" y="-41565"/>
            <a:ext cx="12275130" cy="6904761"/>
          </a:xfrm>
          <a:prstGeom prst="rect">
            <a:avLst/>
          </a:prstGeom>
        </p:spPr>
      </p:pic>
      <p:sp>
        <p:nvSpPr>
          <p:cNvPr id="3" name="Oval 2">
            <a:extLst>
              <a:ext uri="{FF2B5EF4-FFF2-40B4-BE49-F238E27FC236}">
                <a16:creationId xmlns:a16="http://schemas.microsoft.com/office/drawing/2014/main" id="{F5AE8BAC-348A-D829-FDCC-61FE89AEF1D9}"/>
              </a:ext>
            </a:extLst>
          </p:cNvPr>
          <p:cNvSpPr/>
          <p:nvPr/>
        </p:nvSpPr>
        <p:spPr>
          <a:xfrm>
            <a:off x="2544823" y="102451"/>
            <a:ext cx="6768662" cy="6547945"/>
          </a:xfrm>
          <a:prstGeom prst="ellipse">
            <a:avLst/>
          </a:prstGeom>
          <a:no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0182665-7F15-2898-2196-707F634A1474}"/>
              </a:ext>
            </a:extLst>
          </p:cNvPr>
          <p:cNvSpPr txBox="1"/>
          <p:nvPr/>
        </p:nvSpPr>
        <p:spPr>
          <a:xfrm>
            <a:off x="6477001" y="1116435"/>
            <a:ext cx="3976255" cy="1023742"/>
          </a:xfrm>
          <a:prstGeom prst="rect">
            <a:avLst/>
          </a:prstGeom>
          <a:solidFill>
            <a:schemeClr val="bg1"/>
          </a:solidFill>
        </p:spPr>
        <p:txBody>
          <a:bodyPr wrap="square">
            <a:spAutoFit/>
          </a:bodyPr>
          <a:lstStyle/>
          <a:p>
            <a:pPr marL="342900" marR="0" lvl="0" indent="-342900">
              <a:lnSpc>
                <a:spcPct val="115000"/>
              </a:lnSpc>
              <a:buFont typeface="+mj-lt"/>
              <a:buAutoNum type="arabicPeriod"/>
            </a:pP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The appearance of a new generation /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Uppkomsten</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av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en</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ny</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generation</a:t>
            </a:r>
          </a:p>
        </p:txBody>
      </p:sp>
      <p:cxnSp>
        <p:nvCxnSpPr>
          <p:cNvPr id="10" name="Straight Arrow Connector 9">
            <a:extLst>
              <a:ext uri="{FF2B5EF4-FFF2-40B4-BE49-F238E27FC236}">
                <a16:creationId xmlns:a16="http://schemas.microsoft.com/office/drawing/2014/main" id="{44979A3D-BE5E-EBE2-308E-24E8252578D4}"/>
              </a:ext>
            </a:extLst>
          </p:cNvPr>
          <p:cNvCxnSpPr>
            <a:cxnSpLocks/>
          </p:cNvCxnSpPr>
          <p:nvPr/>
        </p:nvCxnSpPr>
        <p:spPr>
          <a:xfrm>
            <a:off x="8049497" y="861824"/>
            <a:ext cx="166255" cy="96982"/>
          </a:xfrm>
          <a:prstGeom prst="straightConnector1">
            <a:avLst/>
          </a:prstGeom>
          <a:ln w="139700">
            <a:solidFill>
              <a:schemeClr val="bg1"/>
            </a:solidFill>
            <a:tailEnd type="stealth"/>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4178595-0EE3-B0B3-0D11-438C7E1C6FB9}"/>
              </a:ext>
            </a:extLst>
          </p:cNvPr>
          <p:cNvCxnSpPr>
            <a:cxnSpLocks/>
          </p:cNvCxnSpPr>
          <p:nvPr/>
        </p:nvCxnSpPr>
        <p:spPr>
          <a:xfrm rot="6000000">
            <a:off x="8295328" y="5586763"/>
            <a:ext cx="166255" cy="96982"/>
          </a:xfrm>
          <a:prstGeom prst="straightConnector1">
            <a:avLst/>
          </a:prstGeom>
          <a:ln w="139700">
            <a:solidFill>
              <a:schemeClr val="bg1"/>
            </a:solidFill>
            <a:tailEnd type="stealth"/>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A23608C-2AD8-0F50-9547-F58E68D7DC65}"/>
              </a:ext>
            </a:extLst>
          </p:cNvPr>
          <p:cNvCxnSpPr/>
          <p:nvPr/>
        </p:nvCxnSpPr>
        <p:spPr>
          <a:xfrm flipH="1" flipV="1">
            <a:off x="3962406" y="6043424"/>
            <a:ext cx="235527" cy="152400"/>
          </a:xfrm>
          <a:prstGeom prst="straightConnector1">
            <a:avLst/>
          </a:prstGeom>
          <a:ln w="139700">
            <a:solidFill>
              <a:schemeClr val="bg1"/>
            </a:solidFill>
            <a:tailEnd type="stealth"/>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25E461F-FE48-B430-6D07-3DAA840822DC}"/>
              </a:ext>
            </a:extLst>
          </p:cNvPr>
          <p:cNvCxnSpPr>
            <a:cxnSpLocks/>
          </p:cNvCxnSpPr>
          <p:nvPr/>
        </p:nvCxnSpPr>
        <p:spPr>
          <a:xfrm rot="-600000" flipH="1" flipV="1">
            <a:off x="2534040" y="3622246"/>
            <a:ext cx="10783" cy="273723"/>
          </a:xfrm>
          <a:prstGeom prst="straightConnector1">
            <a:avLst/>
          </a:prstGeom>
          <a:ln w="139700">
            <a:solidFill>
              <a:schemeClr val="bg1"/>
            </a:solidFill>
            <a:tailEnd type="stealth"/>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DA18B93-E3B4-5C79-EA0B-ED24D2B7D914}"/>
              </a:ext>
            </a:extLst>
          </p:cNvPr>
          <p:cNvCxnSpPr/>
          <p:nvPr/>
        </p:nvCxnSpPr>
        <p:spPr>
          <a:xfrm flipV="1">
            <a:off x="3463642" y="958806"/>
            <a:ext cx="180110" cy="200361"/>
          </a:xfrm>
          <a:prstGeom prst="straightConnector1">
            <a:avLst/>
          </a:prstGeom>
          <a:ln w="139700">
            <a:solidFill>
              <a:schemeClr val="bg1"/>
            </a:solidFill>
            <a:tailEnd type="stealth"/>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032CD8AC-BA30-F663-7600-18D9991A2204}"/>
              </a:ext>
            </a:extLst>
          </p:cNvPr>
          <p:cNvSpPr txBox="1"/>
          <p:nvPr/>
        </p:nvSpPr>
        <p:spPr>
          <a:xfrm>
            <a:off x="8132624" y="4010598"/>
            <a:ext cx="3976255" cy="1023742"/>
          </a:xfrm>
          <a:prstGeom prst="rect">
            <a:avLst/>
          </a:prstGeom>
          <a:solidFill>
            <a:schemeClr val="bg1"/>
          </a:solidFill>
        </p:spPr>
        <p:txBody>
          <a:bodyPr wrap="square">
            <a:spAutoFit/>
          </a:bodyPr>
          <a:lstStyle/>
          <a:p>
            <a:pPr marL="342900" indent="-342900">
              <a:lnSpc>
                <a:spcPct val="115000"/>
              </a:lnSpc>
              <a:buFont typeface="+mj-lt"/>
              <a:buAutoNum type="arabicPeriod" startAt="2"/>
            </a:pP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Popular apostasy and enculturation /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Allmän</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avfall</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och</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enkulturering</a:t>
            </a:r>
            <a:endParaRPr lang="en-US" sz="1800" kern="100" dirty="0">
              <a:effectLst/>
              <a:latin typeface="Futura Medium" panose="020B0602020204020303" pitchFamily="34" charset="-79"/>
              <a:ea typeface="Aptos" panose="020B0004020202020204" pitchFamily="34" charset="0"/>
              <a:cs typeface="Futura Medium" panose="020B0602020204020303" pitchFamily="34" charset="-79"/>
            </a:endParaRPr>
          </a:p>
        </p:txBody>
      </p:sp>
      <p:sp>
        <p:nvSpPr>
          <p:cNvPr id="25" name="TextBox 24">
            <a:extLst>
              <a:ext uri="{FF2B5EF4-FFF2-40B4-BE49-F238E27FC236}">
                <a16:creationId xmlns:a16="http://schemas.microsoft.com/office/drawing/2014/main" id="{06F862DD-6565-AA61-6B58-9BA857ECE31A}"/>
              </a:ext>
            </a:extLst>
          </p:cNvPr>
          <p:cNvSpPr txBox="1"/>
          <p:nvPr/>
        </p:nvSpPr>
        <p:spPr>
          <a:xfrm>
            <a:off x="4767581" y="5887493"/>
            <a:ext cx="3976255" cy="705193"/>
          </a:xfrm>
          <a:prstGeom prst="rect">
            <a:avLst/>
          </a:prstGeom>
          <a:solidFill>
            <a:schemeClr val="bg1"/>
          </a:solidFill>
        </p:spPr>
        <p:txBody>
          <a:bodyPr wrap="square">
            <a:spAutoFit/>
          </a:bodyPr>
          <a:lstStyle/>
          <a:p>
            <a:pPr marL="342900" indent="-342900">
              <a:lnSpc>
                <a:spcPct val="115000"/>
              </a:lnSpc>
              <a:buFont typeface="+mj-lt"/>
              <a:buAutoNum type="arabicPeriod" startAt="3"/>
            </a:pP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National affliction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Nationellt</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lidande</a:t>
            </a:r>
            <a:endParaRPr lang="en-US" sz="1800" kern="100" dirty="0">
              <a:effectLst/>
              <a:latin typeface="Futura Medium" panose="020B0602020204020303" pitchFamily="34" charset="-79"/>
              <a:ea typeface="Aptos" panose="020B0004020202020204" pitchFamily="34" charset="0"/>
              <a:cs typeface="Futura Medium" panose="020B0602020204020303" pitchFamily="34" charset="-79"/>
            </a:endParaRPr>
          </a:p>
        </p:txBody>
      </p:sp>
      <p:sp>
        <p:nvSpPr>
          <p:cNvPr id="26" name="TextBox 25">
            <a:extLst>
              <a:ext uri="{FF2B5EF4-FFF2-40B4-BE49-F238E27FC236}">
                <a16:creationId xmlns:a16="http://schemas.microsoft.com/office/drawing/2014/main" id="{201199DD-D5DF-D354-E831-7EE161792DF1}"/>
              </a:ext>
            </a:extLst>
          </p:cNvPr>
          <p:cNvSpPr txBox="1"/>
          <p:nvPr/>
        </p:nvSpPr>
        <p:spPr>
          <a:xfrm>
            <a:off x="975555" y="4168234"/>
            <a:ext cx="3976255" cy="1023742"/>
          </a:xfrm>
          <a:prstGeom prst="rect">
            <a:avLst/>
          </a:prstGeom>
          <a:solidFill>
            <a:schemeClr val="bg1"/>
          </a:solidFill>
        </p:spPr>
        <p:txBody>
          <a:bodyPr wrap="square">
            <a:spAutoFit/>
          </a:bodyPr>
          <a:lstStyle/>
          <a:p>
            <a:pPr marL="342900" indent="-342900">
              <a:lnSpc>
                <a:spcPct val="115000"/>
              </a:lnSpc>
              <a:buFont typeface="+mj-lt"/>
              <a:buAutoNum type="arabicPeriod" startAt="4"/>
            </a:pPr>
            <a:r>
              <a:rPr lang="en-US" kern="100" dirty="0">
                <a:latin typeface="Futura Medium" panose="020B0602020204020303" pitchFamily="34" charset="-79"/>
                <a:ea typeface="Aptos" panose="020B0004020202020204" pitchFamily="34" charset="0"/>
                <a:cs typeface="Futura Medium" panose="020B0602020204020303" pitchFamily="34" charset="-79"/>
              </a:rPr>
              <a:t>P</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opular repentance and agonized prayer / </a:t>
            </a:r>
            <a:r>
              <a:rPr lang="en-US" kern="100" dirty="0" err="1">
                <a:latin typeface="Futura Medium" panose="020B0602020204020303" pitchFamily="34" charset="-79"/>
                <a:ea typeface="Aptos" panose="020B0004020202020204" pitchFamily="34" charset="0"/>
                <a:cs typeface="Futura Medium" panose="020B0602020204020303" pitchFamily="34" charset="-79"/>
              </a:rPr>
              <a:t>F</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olklig</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omvändelse</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och</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intensiv</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bön</a:t>
            </a:r>
            <a:endParaRPr lang="en-US" sz="1800" kern="100" dirty="0">
              <a:effectLst/>
              <a:latin typeface="Futura Medium" panose="020B0602020204020303" pitchFamily="34" charset="-79"/>
              <a:ea typeface="Aptos" panose="020B0004020202020204" pitchFamily="34" charset="0"/>
              <a:cs typeface="Futura Medium" panose="020B0602020204020303" pitchFamily="34" charset="-79"/>
            </a:endParaRPr>
          </a:p>
        </p:txBody>
      </p:sp>
      <p:sp>
        <p:nvSpPr>
          <p:cNvPr id="27" name="TextBox 26">
            <a:extLst>
              <a:ext uri="{FF2B5EF4-FFF2-40B4-BE49-F238E27FC236}">
                <a16:creationId xmlns:a16="http://schemas.microsoft.com/office/drawing/2014/main" id="{F12C74AE-FC7A-6035-1F27-9C02E869459D}"/>
              </a:ext>
            </a:extLst>
          </p:cNvPr>
          <p:cNvSpPr txBox="1"/>
          <p:nvPr/>
        </p:nvSpPr>
        <p:spPr>
          <a:xfrm>
            <a:off x="1952899" y="1560872"/>
            <a:ext cx="3976255" cy="1023742"/>
          </a:xfrm>
          <a:prstGeom prst="rect">
            <a:avLst/>
          </a:prstGeom>
          <a:solidFill>
            <a:schemeClr val="bg1"/>
          </a:solidFill>
        </p:spPr>
        <p:txBody>
          <a:bodyPr wrap="square">
            <a:spAutoFit/>
          </a:bodyPr>
          <a:lstStyle/>
          <a:p>
            <a:pPr marL="342900" indent="-342900">
              <a:lnSpc>
                <a:spcPct val="115000"/>
              </a:lnSpc>
              <a:spcAft>
                <a:spcPts val="800"/>
              </a:spcAft>
              <a:buFont typeface="+mj-lt"/>
              <a:buAutoNum type="arabicPeriod" startAt="5"/>
            </a:pP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Raising up of new leadership and restoration /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Resning</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av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nytt</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ledarskap</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och</a:t>
            </a:r>
            <a:r>
              <a:rPr lang="en-US" sz="1800" kern="100" dirty="0">
                <a:effectLst/>
                <a:latin typeface="Futura Medium" panose="020B0602020204020303" pitchFamily="34" charset="-79"/>
                <a:ea typeface="Aptos" panose="020B0004020202020204" pitchFamily="34" charset="0"/>
                <a:cs typeface="Futura Medium" panose="020B0602020204020303" pitchFamily="34" charset="-79"/>
              </a:rPr>
              <a:t> </a:t>
            </a:r>
            <a:r>
              <a:rPr lang="en-US" sz="1800" kern="100" dirty="0" err="1">
                <a:effectLst/>
                <a:latin typeface="Futura Medium" panose="020B0602020204020303" pitchFamily="34" charset="-79"/>
                <a:ea typeface="Aptos" panose="020B0004020202020204" pitchFamily="34" charset="0"/>
                <a:cs typeface="Futura Medium" panose="020B0602020204020303" pitchFamily="34" charset="-79"/>
              </a:rPr>
              <a:t>upprättelse</a:t>
            </a:r>
            <a:endParaRPr lang="en-US" sz="1800" kern="100" dirty="0">
              <a:effectLst/>
              <a:latin typeface="Futura Medium" panose="020B0602020204020303" pitchFamily="34" charset="-79"/>
              <a:ea typeface="Aptos" panose="020B0004020202020204" pitchFamily="34" charset="0"/>
              <a:cs typeface="Futura Medium" panose="020B0602020204020303" pitchFamily="34" charset="-79"/>
            </a:endParaRPr>
          </a:p>
        </p:txBody>
      </p:sp>
      <p:sp>
        <p:nvSpPr>
          <p:cNvPr id="30" name="TextBox 29">
            <a:extLst>
              <a:ext uri="{FF2B5EF4-FFF2-40B4-BE49-F238E27FC236}">
                <a16:creationId xmlns:a16="http://schemas.microsoft.com/office/drawing/2014/main" id="{152CEC55-245D-423C-9849-77B64AF1C4A1}"/>
              </a:ext>
            </a:extLst>
          </p:cNvPr>
          <p:cNvSpPr txBox="1"/>
          <p:nvPr/>
        </p:nvSpPr>
        <p:spPr>
          <a:xfrm>
            <a:off x="4197933" y="2823525"/>
            <a:ext cx="3976255" cy="1338636"/>
          </a:xfrm>
          <a:prstGeom prst="rect">
            <a:avLst/>
          </a:prstGeom>
          <a:noFill/>
          <a:ln>
            <a:noFill/>
          </a:ln>
        </p:spPr>
        <p:txBody>
          <a:bodyPr wrap="square">
            <a:spAutoFit/>
          </a:bodyPr>
          <a:lstStyle/>
          <a:p>
            <a:pPr algn="ctr">
              <a:lnSpc>
                <a:spcPct val="115000"/>
              </a:lnSpc>
            </a:pPr>
            <a:r>
              <a:rPr lang="en-US" sz="2400" b="1" kern="100" dirty="0">
                <a:solidFill>
                  <a:schemeClr val="bg1"/>
                </a:solidFill>
                <a:effectLst/>
                <a:latin typeface="Futura Condensed ExtraBold" panose="020B0602020204020303" pitchFamily="34" charset="-79"/>
                <a:ea typeface="Aptos" panose="020B0004020202020204" pitchFamily="34" charset="0"/>
                <a:cs typeface="Futura Condensed ExtraBold" panose="020B0602020204020303" pitchFamily="34" charset="-79"/>
              </a:rPr>
              <a:t>CYCLICAL &amp; CONTINUOUS RENEWAL / CYKLISK OCH KONTINUERLIG FÖRNYELSE</a:t>
            </a:r>
          </a:p>
        </p:txBody>
      </p:sp>
      <p:sp>
        <p:nvSpPr>
          <p:cNvPr id="31" name="TextBox 30">
            <a:extLst>
              <a:ext uri="{FF2B5EF4-FFF2-40B4-BE49-F238E27FC236}">
                <a16:creationId xmlns:a16="http://schemas.microsoft.com/office/drawing/2014/main" id="{80133555-5762-8056-D35D-92A5AD9F695C}"/>
              </a:ext>
            </a:extLst>
          </p:cNvPr>
          <p:cNvSpPr txBox="1"/>
          <p:nvPr/>
        </p:nvSpPr>
        <p:spPr>
          <a:xfrm>
            <a:off x="-66826" y="102451"/>
            <a:ext cx="3976255" cy="913905"/>
          </a:xfrm>
          <a:prstGeom prst="rect">
            <a:avLst/>
          </a:prstGeom>
          <a:noFill/>
          <a:ln>
            <a:noFill/>
          </a:ln>
        </p:spPr>
        <p:txBody>
          <a:bodyPr wrap="square">
            <a:spAutoFit/>
          </a:bodyPr>
          <a:lstStyle/>
          <a:p>
            <a:pPr algn="ctr">
              <a:lnSpc>
                <a:spcPct val="115000"/>
              </a:lnSpc>
            </a:pPr>
            <a:r>
              <a:rPr lang="en-US" sz="2400" b="1" kern="100" dirty="0">
                <a:solidFill>
                  <a:schemeClr val="bg1"/>
                </a:solidFill>
                <a:effectLst/>
                <a:latin typeface="Futura Condensed ExtraBold" panose="020B0602020204020303" pitchFamily="34" charset="-79"/>
                <a:ea typeface="Aptos" panose="020B0004020202020204" pitchFamily="34" charset="0"/>
                <a:cs typeface="Futura Condensed ExtraBold" panose="020B0602020204020303" pitchFamily="34" charset="-79"/>
              </a:rPr>
              <a:t>BOOK OF JUDGES / DOMARBOKEN</a:t>
            </a:r>
          </a:p>
        </p:txBody>
      </p:sp>
    </p:spTree>
    <p:extLst>
      <p:ext uri="{BB962C8B-B14F-4D97-AF65-F5344CB8AC3E}">
        <p14:creationId xmlns:p14="http://schemas.microsoft.com/office/powerpoint/2010/main" val="289555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4728-78D1-BBC9-EC2B-806B33CDED4D}"/>
            </a:ext>
          </a:extLst>
        </p:cNvPr>
        <p:cNvGrpSpPr/>
        <p:nvPr/>
      </p:nvGrpSpPr>
      <p:grpSpPr>
        <a:xfrm>
          <a:off x="0" y="0"/>
          <a:ext cx="0" cy="0"/>
          <a:chOff x="0" y="0"/>
          <a:chExt cx="0" cy="0"/>
        </a:xfrm>
      </p:grpSpPr>
      <p:pic>
        <p:nvPicPr>
          <p:cNvPr id="1026" name="Picture 2" descr="Why So Many Americans Have Stopped Going to Church - The Atlantic">
            <a:extLst>
              <a:ext uri="{FF2B5EF4-FFF2-40B4-BE49-F238E27FC236}">
                <a16:creationId xmlns:a16="http://schemas.microsoft.com/office/drawing/2014/main" id="{2E7065C3-A86B-FC0F-B738-BB816AF32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736472A-CCB5-6ECF-490C-6269DB0F74F8}"/>
              </a:ext>
            </a:extLst>
          </p:cNvPr>
          <p:cNvSpPr txBox="1"/>
          <p:nvPr/>
        </p:nvSpPr>
        <p:spPr>
          <a:xfrm>
            <a:off x="6096000" y="2918460"/>
            <a:ext cx="5846618" cy="3939540"/>
          </a:xfrm>
          <a:prstGeom prst="rect">
            <a:avLst/>
          </a:prstGeom>
          <a:noFill/>
        </p:spPr>
        <p:txBody>
          <a:bodyPr wrap="square">
            <a:spAutoFit/>
          </a:bodyPr>
          <a:lstStyle/>
          <a:p>
            <a:pPr algn="r"/>
            <a:r>
              <a:rPr lang="en-US" sz="2800" b="1" i="1" dirty="0">
                <a:solidFill>
                  <a:schemeClr val="bg1"/>
                </a:solidFill>
                <a:latin typeface="Futura" panose="020B0602020204020303" pitchFamily="34" charset="-79"/>
                <a:cs typeface="Futura" panose="020B0602020204020303" pitchFamily="34" charset="-79"/>
              </a:rPr>
              <a:t>“Whoever marries the spirit of this age will find himself a widower in the next.”</a:t>
            </a:r>
          </a:p>
          <a:p>
            <a:pPr algn="r"/>
            <a:r>
              <a:rPr lang="en-US" sz="2800" b="1" i="1" dirty="0">
                <a:solidFill>
                  <a:schemeClr val="bg1"/>
                </a:solidFill>
                <a:latin typeface="Futura" panose="020B0602020204020303" pitchFamily="34" charset="-79"/>
                <a:cs typeface="Futura" panose="020B0602020204020303" pitchFamily="34" charset="-79"/>
              </a:rPr>
              <a:t> </a:t>
            </a:r>
          </a:p>
          <a:p>
            <a:pPr algn="r"/>
            <a:r>
              <a:rPr lang="en-US" sz="2800" b="1" i="1" dirty="0">
                <a:solidFill>
                  <a:schemeClr val="bg1"/>
                </a:solidFill>
                <a:latin typeface="Futura" panose="020B0602020204020303" pitchFamily="34" charset="-79"/>
                <a:cs typeface="Futura" panose="020B0602020204020303" pitchFamily="34" charset="-79"/>
              </a:rPr>
              <a:t>"Den </a:t>
            </a:r>
            <a:r>
              <a:rPr lang="en-US" sz="2800" b="1" i="1" dirty="0" err="1">
                <a:solidFill>
                  <a:schemeClr val="bg1"/>
                </a:solidFill>
                <a:latin typeface="Futura" panose="020B0602020204020303" pitchFamily="34" charset="-79"/>
                <a:cs typeface="Futura" panose="020B0602020204020303" pitchFamily="34" charset="-79"/>
              </a:rPr>
              <a:t>som</a:t>
            </a:r>
            <a:r>
              <a:rPr lang="en-US" sz="2800" b="1" i="1" dirty="0">
                <a:solidFill>
                  <a:schemeClr val="bg1"/>
                </a:solidFill>
                <a:latin typeface="Futura" panose="020B0602020204020303" pitchFamily="34" charset="-79"/>
                <a:cs typeface="Futura" panose="020B0602020204020303" pitchFamily="34" charset="-79"/>
              </a:rPr>
              <a:t> </a:t>
            </a:r>
            <a:r>
              <a:rPr lang="en-US" sz="2800" b="1" i="1" dirty="0" err="1">
                <a:solidFill>
                  <a:schemeClr val="bg1"/>
                </a:solidFill>
                <a:latin typeface="Futura" panose="020B0602020204020303" pitchFamily="34" charset="-79"/>
                <a:cs typeface="Futura" panose="020B0602020204020303" pitchFamily="34" charset="-79"/>
              </a:rPr>
              <a:t>gifter</a:t>
            </a:r>
            <a:r>
              <a:rPr lang="en-US" sz="2800" b="1" i="1" dirty="0">
                <a:solidFill>
                  <a:schemeClr val="bg1"/>
                </a:solidFill>
                <a:latin typeface="Futura" panose="020B0602020204020303" pitchFamily="34" charset="-79"/>
                <a:cs typeface="Futura" panose="020B0602020204020303" pitchFamily="34" charset="-79"/>
              </a:rPr>
              <a:t> sig med </a:t>
            </a:r>
            <a:r>
              <a:rPr lang="en-US" sz="2800" b="1" i="1" dirty="0" err="1">
                <a:solidFill>
                  <a:schemeClr val="bg1"/>
                </a:solidFill>
                <a:latin typeface="Futura" panose="020B0602020204020303" pitchFamily="34" charset="-79"/>
                <a:cs typeface="Futura" panose="020B0602020204020303" pitchFamily="34" charset="-79"/>
              </a:rPr>
              <a:t>denna</a:t>
            </a:r>
            <a:r>
              <a:rPr lang="en-US" sz="2800" b="1" i="1" dirty="0">
                <a:solidFill>
                  <a:schemeClr val="bg1"/>
                </a:solidFill>
                <a:latin typeface="Futura" panose="020B0602020204020303" pitchFamily="34" charset="-79"/>
                <a:cs typeface="Futura" panose="020B0602020204020303" pitchFamily="34" charset="-79"/>
              </a:rPr>
              <a:t> </a:t>
            </a:r>
            <a:r>
              <a:rPr lang="en-US" sz="2800" b="1" i="1" dirty="0" err="1">
                <a:solidFill>
                  <a:schemeClr val="bg1"/>
                </a:solidFill>
                <a:latin typeface="Futura" panose="020B0602020204020303" pitchFamily="34" charset="-79"/>
                <a:cs typeface="Futura" panose="020B0602020204020303" pitchFamily="34" charset="-79"/>
              </a:rPr>
              <a:t>tidsanda</a:t>
            </a:r>
            <a:r>
              <a:rPr lang="en-US" sz="2800" b="1" i="1" dirty="0">
                <a:solidFill>
                  <a:schemeClr val="bg1"/>
                </a:solidFill>
                <a:latin typeface="Futura" panose="020B0602020204020303" pitchFamily="34" charset="-79"/>
                <a:cs typeface="Futura" panose="020B0602020204020303" pitchFamily="34" charset="-79"/>
              </a:rPr>
              <a:t> </a:t>
            </a:r>
            <a:r>
              <a:rPr lang="en-US" sz="2800" b="1" i="1" dirty="0" err="1">
                <a:solidFill>
                  <a:schemeClr val="bg1"/>
                </a:solidFill>
                <a:latin typeface="Futura" panose="020B0602020204020303" pitchFamily="34" charset="-79"/>
                <a:cs typeface="Futura" panose="020B0602020204020303" pitchFamily="34" charset="-79"/>
              </a:rPr>
              <a:t>kommer</a:t>
            </a:r>
            <a:r>
              <a:rPr lang="en-US" sz="2800" b="1" i="1" dirty="0">
                <a:solidFill>
                  <a:schemeClr val="bg1"/>
                </a:solidFill>
                <a:latin typeface="Futura" panose="020B0602020204020303" pitchFamily="34" charset="-79"/>
                <a:cs typeface="Futura" panose="020B0602020204020303" pitchFamily="34" charset="-79"/>
              </a:rPr>
              <a:t> </a:t>
            </a:r>
            <a:r>
              <a:rPr lang="en-US" sz="2800" b="1" i="1" dirty="0" err="1">
                <a:solidFill>
                  <a:schemeClr val="bg1"/>
                </a:solidFill>
                <a:latin typeface="Futura" panose="020B0602020204020303" pitchFamily="34" charset="-79"/>
                <a:cs typeface="Futura" panose="020B0602020204020303" pitchFamily="34" charset="-79"/>
              </a:rPr>
              <a:t>att</a:t>
            </a:r>
            <a:r>
              <a:rPr lang="en-US" sz="2800" b="1" i="1" dirty="0">
                <a:solidFill>
                  <a:schemeClr val="bg1"/>
                </a:solidFill>
                <a:latin typeface="Futura" panose="020B0602020204020303" pitchFamily="34" charset="-79"/>
                <a:cs typeface="Futura" panose="020B0602020204020303" pitchFamily="34" charset="-79"/>
              </a:rPr>
              <a:t> </a:t>
            </a:r>
            <a:r>
              <a:rPr lang="en-US" sz="2800" b="1" i="1" dirty="0" err="1">
                <a:solidFill>
                  <a:schemeClr val="bg1"/>
                </a:solidFill>
                <a:latin typeface="Futura" panose="020B0602020204020303" pitchFamily="34" charset="-79"/>
                <a:cs typeface="Futura" panose="020B0602020204020303" pitchFamily="34" charset="-79"/>
              </a:rPr>
              <a:t>finna</a:t>
            </a:r>
            <a:r>
              <a:rPr lang="en-US" sz="2800" b="1" i="1" dirty="0">
                <a:solidFill>
                  <a:schemeClr val="bg1"/>
                </a:solidFill>
                <a:latin typeface="Futura" panose="020B0602020204020303" pitchFamily="34" charset="-79"/>
                <a:cs typeface="Futura" panose="020B0602020204020303" pitchFamily="34" charset="-79"/>
              </a:rPr>
              <a:t> sig </a:t>
            </a:r>
            <a:r>
              <a:rPr lang="en-US" sz="2800" b="1" i="1" dirty="0" err="1">
                <a:solidFill>
                  <a:schemeClr val="bg1"/>
                </a:solidFill>
                <a:latin typeface="Futura" panose="020B0602020204020303" pitchFamily="34" charset="-79"/>
                <a:cs typeface="Futura" panose="020B0602020204020303" pitchFamily="34" charset="-79"/>
              </a:rPr>
              <a:t>själv</a:t>
            </a:r>
            <a:r>
              <a:rPr lang="en-US" sz="2800" b="1" i="1" dirty="0">
                <a:solidFill>
                  <a:schemeClr val="bg1"/>
                </a:solidFill>
                <a:latin typeface="Futura" panose="020B0602020204020303" pitchFamily="34" charset="-79"/>
                <a:cs typeface="Futura" panose="020B0602020204020303" pitchFamily="34" charset="-79"/>
              </a:rPr>
              <a:t> </a:t>
            </a:r>
            <a:r>
              <a:rPr lang="en-US" sz="2800" b="1" i="1" dirty="0" err="1">
                <a:solidFill>
                  <a:schemeClr val="bg1"/>
                </a:solidFill>
                <a:latin typeface="Futura" panose="020B0602020204020303" pitchFamily="34" charset="-79"/>
                <a:cs typeface="Futura" panose="020B0602020204020303" pitchFamily="34" charset="-79"/>
              </a:rPr>
              <a:t>som</a:t>
            </a:r>
            <a:r>
              <a:rPr lang="en-US" sz="2800" b="1" i="1" dirty="0">
                <a:solidFill>
                  <a:schemeClr val="bg1"/>
                </a:solidFill>
                <a:latin typeface="Futura" panose="020B0602020204020303" pitchFamily="34" charset="-79"/>
                <a:cs typeface="Futura" panose="020B0602020204020303" pitchFamily="34" charset="-79"/>
              </a:rPr>
              <a:t> </a:t>
            </a:r>
            <a:r>
              <a:rPr lang="en-US" sz="2800" b="1" i="1" dirty="0" err="1">
                <a:solidFill>
                  <a:schemeClr val="bg1"/>
                </a:solidFill>
                <a:latin typeface="Futura" panose="020B0602020204020303" pitchFamily="34" charset="-79"/>
                <a:cs typeface="Futura" panose="020B0602020204020303" pitchFamily="34" charset="-79"/>
              </a:rPr>
              <a:t>änkling</a:t>
            </a:r>
            <a:r>
              <a:rPr lang="en-US" sz="2800" b="1" i="1" dirty="0">
                <a:solidFill>
                  <a:schemeClr val="bg1"/>
                </a:solidFill>
                <a:latin typeface="Futura" panose="020B0602020204020303" pitchFamily="34" charset="-79"/>
                <a:cs typeface="Futura" panose="020B0602020204020303" pitchFamily="34" charset="-79"/>
              </a:rPr>
              <a:t> </a:t>
            </a:r>
            <a:r>
              <a:rPr lang="en-US" sz="2800" b="1" i="1" dirty="0" err="1">
                <a:solidFill>
                  <a:schemeClr val="bg1"/>
                </a:solidFill>
                <a:latin typeface="Futura" panose="020B0602020204020303" pitchFamily="34" charset="-79"/>
                <a:cs typeface="Futura" panose="020B0602020204020303" pitchFamily="34" charset="-79"/>
              </a:rPr>
              <a:t>i</a:t>
            </a:r>
            <a:r>
              <a:rPr lang="en-US" sz="2800" b="1" i="1" dirty="0">
                <a:solidFill>
                  <a:schemeClr val="bg1"/>
                </a:solidFill>
                <a:latin typeface="Futura" panose="020B0602020204020303" pitchFamily="34" charset="-79"/>
                <a:cs typeface="Futura" panose="020B0602020204020303" pitchFamily="34" charset="-79"/>
              </a:rPr>
              <a:t> </a:t>
            </a:r>
            <a:r>
              <a:rPr lang="en-US" sz="2800" b="1" i="1" dirty="0" err="1">
                <a:solidFill>
                  <a:schemeClr val="bg1"/>
                </a:solidFill>
                <a:latin typeface="Futura" panose="020B0602020204020303" pitchFamily="34" charset="-79"/>
                <a:cs typeface="Futura" panose="020B0602020204020303" pitchFamily="34" charset="-79"/>
              </a:rPr>
              <a:t>nästa</a:t>
            </a:r>
            <a:r>
              <a:rPr lang="en-US" sz="2800" b="1" i="1" dirty="0">
                <a:solidFill>
                  <a:schemeClr val="bg1"/>
                </a:solidFill>
                <a:latin typeface="Futura" panose="020B0602020204020303" pitchFamily="34" charset="-79"/>
                <a:cs typeface="Futura" panose="020B0602020204020303" pitchFamily="34" charset="-79"/>
              </a:rPr>
              <a:t>." </a:t>
            </a:r>
          </a:p>
          <a:p>
            <a:pPr algn="r"/>
            <a:endParaRPr lang="en-US" dirty="0">
              <a:solidFill>
                <a:schemeClr val="bg1"/>
              </a:solidFill>
              <a:latin typeface="Futura" panose="020B0602020204020303" pitchFamily="34" charset="-79"/>
              <a:cs typeface="Futura" panose="020B0602020204020303" pitchFamily="34" charset="-79"/>
            </a:endParaRPr>
          </a:p>
          <a:p>
            <a:pPr algn="r"/>
            <a:r>
              <a:rPr lang="en-US" dirty="0">
                <a:solidFill>
                  <a:schemeClr val="bg1"/>
                </a:solidFill>
                <a:latin typeface="Futura" panose="020B0602020204020303" pitchFamily="34" charset="-79"/>
                <a:cs typeface="Futura" panose="020B0602020204020303" pitchFamily="34" charset="-79"/>
              </a:rPr>
              <a:t>William Ralph Inge, a British theologian born in 1860.</a:t>
            </a:r>
          </a:p>
          <a:p>
            <a:pPr algn="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10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EB096EDC-72D5-3795-0D30-FEFE13D3C406}"/>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A1086BDE-B752-2A49-E4D6-C4D07F179F15}"/>
              </a:ext>
            </a:extLst>
          </p:cNvPr>
          <p:cNvSpPr>
            <a:spLocks noGrp="1"/>
          </p:cNvSpPr>
          <p:nvPr>
            <p:ph idx="1"/>
          </p:nvPr>
        </p:nvSpPr>
        <p:spPr>
          <a:xfrm>
            <a:off x="838200" y="620279"/>
            <a:ext cx="10515600" cy="4351338"/>
          </a:xfrm>
        </p:spPr>
        <p:txBody>
          <a:bodyPr>
            <a:normAutofit/>
          </a:bodyPr>
          <a:lstStyle/>
          <a:p>
            <a:pPr marL="0" indent="0">
              <a:buNone/>
            </a:pPr>
            <a:r>
              <a:rPr lang="en-US" sz="2800" i="1" dirty="0">
                <a:solidFill>
                  <a:schemeClr val="bg1"/>
                </a:solidFill>
                <a:latin typeface="Futura Medium" panose="020B0602020204020303" pitchFamily="34" charset="-79"/>
                <a:cs typeface="Futura Medium" panose="020B0602020204020303" pitchFamily="34" charset="-79"/>
              </a:rPr>
              <a:t>Judges 2: 10 After that whole generation had been gathered to their ancestors, another generation grew up who knew neither the Lord nor what he had done for Israel. </a:t>
            </a:r>
          </a:p>
          <a:p>
            <a:pPr marL="0" indent="0">
              <a:buNone/>
            </a:pPr>
            <a:endParaRPr lang="en-US" sz="2800" i="1" dirty="0">
              <a:solidFill>
                <a:schemeClr val="bg1"/>
              </a:solidFill>
              <a:latin typeface="Futura Medium" panose="020B0602020204020303" pitchFamily="34" charset="-79"/>
              <a:cs typeface="Futura Medium" panose="020B0602020204020303" pitchFamily="34" charset="-79"/>
            </a:endParaRPr>
          </a:p>
          <a:p>
            <a:pPr marL="0" indent="0">
              <a:buNone/>
            </a:pPr>
            <a:br>
              <a:rPr lang="en-US" sz="2800" i="1" dirty="0">
                <a:solidFill>
                  <a:schemeClr val="bg1"/>
                </a:solidFill>
                <a:latin typeface="Futura Medium" panose="020B0602020204020303" pitchFamily="34" charset="-79"/>
                <a:cs typeface="Futura Medium" panose="020B0602020204020303" pitchFamily="34" charset="-79"/>
              </a:rPr>
            </a:br>
            <a:r>
              <a:rPr lang="en-US" sz="2800" i="1" dirty="0" err="1">
                <a:solidFill>
                  <a:schemeClr val="bg1"/>
                </a:solidFill>
                <a:latin typeface="Futura Medium" panose="020B0602020204020303" pitchFamily="34" charset="-79"/>
                <a:cs typeface="Futura Medium" panose="020B0602020204020303" pitchFamily="34" charset="-79"/>
              </a:rPr>
              <a:t>Domarboken</a:t>
            </a:r>
            <a:r>
              <a:rPr lang="en-US" sz="2800" i="1" dirty="0">
                <a:solidFill>
                  <a:schemeClr val="bg1"/>
                </a:solidFill>
                <a:latin typeface="Futura Medium" panose="020B0602020204020303" pitchFamily="34" charset="-79"/>
                <a:cs typeface="Futura Medium" panose="020B0602020204020303" pitchFamily="34" charset="-79"/>
              </a:rPr>
              <a:t> 2:10 Och </a:t>
            </a:r>
            <a:r>
              <a:rPr lang="en-US" sz="2800" i="1" dirty="0" err="1">
                <a:solidFill>
                  <a:schemeClr val="bg1"/>
                </a:solidFill>
                <a:latin typeface="Futura Medium" panose="020B0602020204020303" pitchFamily="34" charset="-79"/>
                <a:cs typeface="Futura Medium" panose="020B0602020204020303" pitchFamily="34" charset="-79"/>
              </a:rPr>
              <a:t>hela</a:t>
            </a:r>
            <a:r>
              <a:rPr lang="en-US" sz="2800" i="1" dirty="0">
                <a:solidFill>
                  <a:schemeClr val="bg1"/>
                </a:solidFill>
                <a:latin typeface="Futura Medium" panose="020B0602020204020303" pitchFamily="34" charset="-79"/>
                <a:cs typeface="Futura Medium" panose="020B0602020204020303" pitchFamily="34" charset="-79"/>
              </a:rPr>
              <a:t> den </a:t>
            </a:r>
            <a:r>
              <a:rPr lang="en-US" sz="2800" i="1" dirty="0" err="1">
                <a:solidFill>
                  <a:schemeClr val="bg1"/>
                </a:solidFill>
                <a:latin typeface="Futura Medium" panose="020B0602020204020303" pitchFamily="34" charset="-79"/>
                <a:cs typeface="Futura Medium" panose="020B0602020204020303" pitchFamily="34" charset="-79"/>
              </a:rPr>
              <a:t>generationen</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samlades</a:t>
            </a:r>
            <a:r>
              <a:rPr lang="en-US" sz="2800" i="1" dirty="0">
                <a:solidFill>
                  <a:schemeClr val="bg1"/>
                </a:solidFill>
                <a:latin typeface="Futura Medium" panose="020B0602020204020303" pitchFamily="34" charset="-79"/>
                <a:cs typeface="Futura Medium" panose="020B0602020204020303" pitchFamily="34" charset="-79"/>
              </a:rPr>
              <a:t> till </a:t>
            </a:r>
            <a:r>
              <a:rPr lang="en-US" sz="2800" i="1" dirty="0" err="1">
                <a:solidFill>
                  <a:schemeClr val="bg1"/>
                </a:solidFill>
                <a:latin typeface="Futura Medium" panose="020B0602020204020303" pitchFamily="34" charset="-79"/>
                <a:cs typeface="Futura Medium" panose="020B0602020204020303" pitchFamily="34" charset="-79"/>
              </a:rPr>
              <a:t>sina</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fäder</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Då</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växte</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en</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annan</a:t>
            </a:r>
            <a:r>
              <a:rPr lang="en-US" sz="2800" i="1" dirty="0">
                <a:solidFill>
                  <a:schemeClr val="bg1"/>
                </a:solidFill>
                <a:latin typeface="Futura Medium" panose="020B0602020204020303" pitchFamily="34" charset="-79"/>
                <a:cs typeface="Futura Medium" panose="020B0602020204020303" pitchFamily="34" charset="-79"/>
              </a:rPr>
              <a:t> generation </a:t>
            </a:r>
            <a:r>
              <a:rPr lang="en-US" sz="2800" i="1" dirty="0" err="1">
                <a:solidFill>
                  <a:schemeClr val="bg1"/>
                </a:solidFill>
                <a:latin typeface="Futura Medium" panose="020B0602020204020303" pitchFamily="34" charset="-79"/>
                <a:cs typeface="Futura Medium" panose="020B0602020204020303" pitchFamily="34" charset="-79"/>
              </a:rPr>
              <a:t>upp</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efter</a:t>
            </a:r>
            <a:r>
              <a:rPr lang="en-US" sz="2800" i="1" dirty="0">
                <a:solidFill>
                  <a:schemeClr val="bg1"/>
                </a:solidFill>
                <a:latin typeface="Futura Medium" panose="020B0602020204020303" pitchFamily="34" charset="-79"/>
                <a:cs typeface="Futura Medium" panose="020B0602020204020303" pitchFamily="34" charset="-79"/>
              </a:rPr>
              <a:t> dem, </a:t>
            </a:r>
            <a:r>
              <a:rPr lang="en-US" sz="2800" i="1" dirty="0" err="1">
                <a:solidFill>
                  <a:schemeClr val="bg1"/>
                </a:solidFill>
                <a:latin typeface="Futura Medium" panose="020B0602020204020303" pitchFamily="34" charset="-79"/>
                <a:cs typeface="Futura Medium" panose="020B0602020204020303" pitchFamily="34" charset="-79"/>
              </a:rPr>
              <a:t>en</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som</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inte</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kände</a:t>
            </a:r>
            <a:r>
              <a:rPr lang="en-US" sz="2800" i="1" dirty="0">
                <a:solidFill>
                  <a:schemeClr val="bg1"/>
                </a:solidFill>
                <a:latin typeface="Futura Medium" panose="020B0602020204020303" pitchFamily="34" charset="-79"/>
                <a:cs typeface="Futura Medium" panose="020B0602020204020303" pitchFamily="34" charset="-79"/>
              </a:rPr>
              <a:t> Herren </a:t>
            </a:r>
            <a:r>
              <a:rPr lang="en-US" sz="2800" i="1" dirty="0" err="1">
                <a:solidFill>
                  <a:schemeClr val="bg1"/>
                </a:solidFill>
                <a:latin typeface="Futura Medium" panose="020B0602020204020303" pitchFamily="34" charset="-79"/>
                <a:cs typeface="Futura Medium" panose="020B0602020204020303" pitchFamily="34" charset="-79"/>
              </a:rPr>
              <a:t>eller</a:t>
            </a:r>
            <a:r>
              <a:rPr lang="en-US" sz="2800" i="1" dirty="0">
                <a:solidFill>
                  <a:schemeClr val="bg1"/>
                </a:solidFill>
                <a:latin typeface="Futura Medium" panose="020B0602020204020303" pitchFamily="34" charset="-79"/>
                <a:cs typeface="Futura Medium" panose="020B0602020204020303" pitchFamily="34" charset="-79"/>
              </a:rPr>
              <a:t> de </a:t>
            </a:r>
            <a:r>
              <a:rPr lang="en-US" sz="2800" i="1" dirty="0" err="1">
                <a:solidFill>
                  <a:schemeClr val="bg1"/>
                </a:solidFill>
                <a:latin typeface="Futura Medium" panose="020B0602020204020303" pitchFamily="34" charset="-79"/>
                <a:cs typeface="Futura Medium" panose="020B0602020204020303" pitchFamily="34" charset="-79"/>
              </a:rPr>
              <a:t>gärningar</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som</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han</a:t>
            </a:r>
            <a:r>
              <a:rPr lang="en-US" sz="2800" i="1" dirty="0">
                <a:solidFill>
                  <a:schemeClr val="bg1"/>
                </a:solidFill>
                <a:latin typeface="Futura Medium" panose="020B0602020204020303" pitchFamily="34" charset="-79"/>
                <a:cs typeface="Futura Medium" panose="020B0602020204020303" pitchFamily="34" charset="-79"/>
              </a:rPr>
              <a:t> hade </a:t>
            </a:r>
            <a:r>
              <a:rPr lang="en-US" sz="2800" i="1" dirty="0" err="1">
                <a:solidFill>
                  <a:schemeClr val="bg1"/>
                </a:solidFill>
                <a:latin typeface="Futura Medium" panose="020B0602020204020303" pitchFamily="34" charset="-79"/>
                <a:cs typeface="Futura Medium" panose="020B0602020204020303" pitchFamily="34" charset="-79"/>
              </a:rPr>
              <a:t>gjort</a:t>
            </a:r>
            <a:r>
              <a:rPr lang="en-US" sz="2800" i="1" dirty="0">
                <a:solidFill>
                  <a:schemeClr val="bg1"/>
                </a:solidFill>
                <a:latin typeface="Futura Medium" panose="020B0602020204020303" pitchFamily="34" charset="-79"/>
                <a:cs typeface="Futura Medium" panose="020B0602020204020303" pitchFamily="34" charset="-79"/>
              </a:rPr>
              <a:t> för Israel.</a:t>
            </a:r>
            <a:br>
              <a:rPr lang="en-US" sz="2800" i="1" dirty="0">
                <a:solidFill>
                  <a:schemeClr val="bg1"/>
                </a:solidFill>
                <a:latin typeface="Futura Medium" panose="020B0602020204020303" pitchFamily="34" charset="-79"/>
                <a:cs typeface="Futura Medium" panose="020B0602020204020303" pitchFamily="34" charset="-79"/>
              </a:rPr>
            </a:br>
            <a:endParaRPr lang="en-US" dirty="0">
              <a:solidFill>
                <a:schemeClr val="bg1"/>
              </a:solidFill>
            </a:endParaRPr>
          </a:p>
        </p:txBody>
      </p:sp>
    </p:spTree>
    <p:extLst>
      <p:ext uri="{BB962C8B-B14F-4D97-AF65-F5344CB8AC3E}">
        <p14:creationId xmlns:p14="http://schemas.microsoft.com/office/powerpoint/2010/main" val="415985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DB3DDC-30B1-CB2B-DD23-3C3536E65C9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7F927F-E40B-497C-6535-ADD88012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36A848-B7F3-E1B5-964C-0E85EAD79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277F0678-D1E2-DBFD-4808-2882D8DC679A}"/>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FA64A04E-616E-6E22-0827-8DBB80FC134F}"/>
              </a:ext>
            </a:extLst>
          </p:cNvPr>
          <p:cNvSpPr>
            <a:spLocks noGrp="1"/>
          </p:cNvSpPr>
          <p:nvPr>
            <p:ph idx="1"/>
          </p:nvPr>
        </p:nvSpPr>
        <p:spPr>
          <a:xfrm>
            <a:off x="838200" y="620279"/>
            <a:ext cx="10515600" cy="4351338"/>
          </a:xfrm>
        </p:spPr>
        <p:txBody>
          <a:bodyPr>
            <a:noAutofit/>
          </a:bodyPr>
          <a:lstStyle/>
          <a:p>
            <a:pPr marL="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This pattern is found throughout the book of Judges / </a:t>
            </a:r>
          </a:p>
          <a:p>
            <a:pPr marL="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Detta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mönster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finns</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genom</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hela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Domarboken</a:t>
            </a: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342900" marR="0" lvl="0" indent="-342900">
              <a:lnSpc>
                <a:spcPct val="115000"/>
              </a:lnSpc>
              <a:buFont typeface="Symbol" pitchFamily="2" charset="2"/>
              <a:buChar char=""/>
            </a:pPr>
            <a:r>
              <a:rPr lang="en-US" sz="24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Othniel, Judges 3: 7 – 11</a:t>
            </a:r>
          </a:p>
          <a:p>
            <a:pPr marL="342900" marR="0" lvl="0" indent="-342900">
              <a:lnSpc>
                <a:spcPct val="115000"/>
              </a:lnSpc>
              <a:buFont typeface="Symbol" pitchFamily="2" charset="2"/>
              <a:buChar char=""/>
            </a:pPr>
            <a:r>
              <a:rPr lang="en-US" sz="24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Ehud and Shamgar, Judges 3: 12 – 31</a:t>
            </a:r>
          </a:p>
          <a:p>
            <a:pPr marL="342900" marR="0" lvl="0" indent="-342900">
              <a:lnSpc>
                <a:spcPct val="115000"/>
              </a:lnSpc>
              <a:buFont typeface="Symbol" pitchFamily="2" charset="2"/>
              <a:buChar char=""/>
            </a:pPr>
            <a:r>
              <a:rPr lang="en-US" sz="24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Deborah, Judges 4: 1 – 5: 31</a:t>
            </a:r>
          </a:p>
          <a:p>
            <a:pPr marL="342900" marR="0" lvl="0" indent="-342900">
              <a:lnSpc>
                <a:spcPct val="115000"/>
              </a:lnSpc>
              <a:buFont typeface="Symbol" pitchFamily="2" charset="2"/>
              <a:buChar char=""/>
            </a:pPr>
            <a:r>
              <a:rPr lang="en-US" sz="24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Gideon, Judges 6: 1 – 8: 32</a:t>
            </a:r>
          </a:p>
          <a:p>
            <a:pPr marL="342900" marR="0" lvl="0" indent="-342900">
              <a:lnSpc>
                <a:spcPct val="115000"/>
              </a:lnSpc>
              <a:buFont typeface="Symbol" pitchFamily="2" charset="2"/>
              <a:buChar char=""/>
            </a:pPr>
            <a:r>
              <a:rPr lang="en-US" sz="24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Abimelech, Tola and Jair, Judges 8: 33 – 10: 5 </a:t>
            </a:r>
          </a:p>
          <a:p>
            <a:pPr marL="342900" marR="0" lvl="0" indent="-342900">
              <a:lnSpc>
                <a:spcPct val="115000"/>
              </a:lnSpc>
              <a:buFont typeface="Symbol" pitchFamily="2" charset="2"/>
              <a:buChar char=""/>
            </a:pPr>
            <a:r>
              <a:rPr lang="en-US" sz="24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Jephthah, </a:t>
            </a:r>
            <a:r>
              <a:rPr lang="en-US" sz="2400"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Ibzan</a:t>
            </a:r>
            <a:r>
              <a:rPr lang="en-US" sz="24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Elon and Abdon, Judges 10:6 – 12: 15</a:t>
            </a:r>
          </a:p>
          <a:p>
            <a:pPr marL="342900" marR="0" lvl="0" indent="-342900">
              <a:lnSpc>
                <a:spcPct val="115000"/>
              </a:lnSpc>
              <a:spcAft>
                <a:spcPts val="800"/>
              </a:spcAft>
              <a:buFont typeface="Symbol" pitchFamily="2" charset="2"/>
              <a:buChar char=""/>
            </a:pPr>
            <a:r>
              <a:rPr lang="en-US" sz="24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Samson, Judges 13: 1 – 16: 31</a:t>
            </a:r>
          </a:p>
        </p:txBody>
      </p:sp>
    </p:spTree>
    <p:extLst>
      <p:ext uri="{BB962C8B-B14F-4D97-AF65-F5344CB8AC3E}">
        <p14:creationId xmlns:p14="http://schemas.microsoft.com/office/powerpoint/2010/main" val="365102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70A0C0-F342-42B4-9771-B8BCDF57E49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7B9825-FF9E-7B66-FFF6-4BBCB06A1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0B1B19-EBC6-F4F7-7DD2-DFFC6CDD2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11692445-4D36-D0A8-21E9-676B6829C11C}"/>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A9098EC-C4EB-C4CA-3E78-57F998BF0FE9}"/>
              </a:ext>
            </a:extLst>
          </p:cNvPr>
          <p:cNvSpPr>
            <a:spLocks noGrp="1"/>
          </p:cNvSpPr>
          <p:nvPr>
            <p:ph idx="1"/>
          </p:nvPr>
        </p:nvSpPr>
        <p:spPr>
          <a:xfrm>
            <a:off x="484909" y="263236"/>
            <a:ext cx="11249891" cy="6636329"/>
          </a:xfrm>
        </p:spPr>
        <p:txBody>
          <a:bodyPr>
            <a:normAutofit/>
          </a:bodyPr>
          <a:lstStyle/>
          <a:p>
            <a:pPr marL="0" indent="0">
              <a:buNone/>
            </a:pPr>
            <a:r>
              <a:rPr lang="en-US" sz="2800" i="1" dirty="0">
                <a:solidFill>
                  <a:schemeClr val="bg1"/>
                </a:solidFill>
                <a:latin typeface="Futura Medium" panose="020B0602020204020303" pitchFamily="34" charset="-79"/>
                <a:cs typeface="Futura Medium" panose="020B0602020204020303" pitchFamily="34" charset="-79"/>
              </a:rPr>
              <a:t>Dr. Francis Schaeffer writes: “. . . but looking back to the Old Testament and the time of Christ, with tears we must say that because of a lack of determination and faithfulness on the part of God's people, God's Word has many times been ‘made’ to conform to the surrounding changing culture of the moment rather than to stand as the inerrant Word of God, judging the spirit of the world and the surrounding culture of that moment.” Francis A. Schaeffer</a:t>
            </a:r>
          </a:p>
          <a:p>
            <a:pPr marL="0" indent="0">
              <a:buNone/>
            </a:pPr>
            <a:endParaRPr lang="en-US" sz="2800" i="1" dirty="0">
              <a:solidFill>
                <a:schemeClr val="bg1"/>
              </a:solidFill>
              <a:latin typeface="Futura Medium" panose="020B0602020204020303" pitchFamily="34" charset="-79"/>
              <a:cs typeface="Futura Medium" panose="020B0602020204020303" pitchFamily="34" charset="-79"/>
            </a:endParaRPr>
          </a:p>
          <a:p>
            <a:pPr marL="0" indent="0">
              <a:buNone/>
            </a:pPr>
            <a:r>
              <a:rPr lang="en-US" sz="2800" i="1" dirty="0">
                <a:solidFill>
                  <a:schemeClr val="bg1"/>
                </a:solidFill>
                <a:latin typeface="Futura Medium" panose="020B0602020204020303" pitchFamily="34" charset="-79"/>
                <a:cs typeface="Futura Medium" panose="020B0602020204020303" pitchFamily="34" charset="-79"/>
              </a:rPr>
              <a:t>". . . men </a:t>
            </a:r>
            <a:r>
              <a:rPr lang="en-US" sz="2800" i="1" dirty="0" err="1">
                <a:solidFill>
                  <a:schemeClr val="bg1"/>
                </a:solidFill>
                <a:latin typeface="Futura Medium" panose="020B0602020204020303" pitchFamily="34" charset="-79"/>
                <a:cs typeface="Futura Medium" panose="020B0602020204020303" pitchFamily="34" charset="-79"/>
              </a:rPr>
              <a:t>när</a:t>
            </a:r>
            <a:r>
              <a:rPr lang="en-US" sz="2800" i="1" dirty="0">
                <a:solidFill>
                  <a:schemeClr val="bg1"/>
                </a:solidFill>
                <a:latin typeface="Futura Medium" panose="020B0602020204020303" pitchFamily="34" charset="-79"/>
                <a:cs typeface="Futura Medium" panose="020B0602020204020303" pitchFamily="34" charset="-79"/>
              </a:rPr>
              <a:t> vi ser </a:t>
            </a:r>
            <a:r>
              <a:rPr lang="en-US" sz="2800" i="1" dirty="0" err="1">
                <a:solidFill>
                  <a:schemeClr val="bg1"/>
                </a:solidFill>
                <a:latin typeface="Futura Medium" panose="020B0602020204020303" pitchFamily="34" charset="-79"/>
                <a:cs typeface="Futura Medium" panose="020B0602020204020303" pitchFamily="34" charset="-79"/>
              </a:rPr>
              <a:t>tillbaka</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på</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Gamla</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testamentet</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och</a:t>
            </a:r>
            <a:r>
              <a:rPr lang="en-US" sz="2800" i="1" dirty="0">
                <a:solidFill>
                  <a:schemeClr val="bg1"/>
                </a:solidFill>
                <a:latin typeface="Futura Medium" panose="020B0602020204020303" pitchFamily="34" charset="-79"/>
                <a:cs typeface="Futura Medium" panose="020B0602020204020303" pitchFamily="34" charset="-79"/>
              </a:rPr>
              <a:t> Jesu </a:t>
            </a:r>
            <a:r>
              <a:rPr lang="en-US" sz="2800" i="1" dirty="0" err="1">
                <a:solidFill>
                  <a:schemeClr val="bg1"/>
                </a:solidFill>
                <a:latin typeface="Futura Medium" panose="020B0602020204020303" pitchFamily="34" charset="-79"/>
                <a:cs typeface="Futura Medium" panose="020B0602020204020303" pitchFamily="34" charset="-79"/>
              </a:rPr>
              <a:t>dagar</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måste</a:t>
            </a:r>
            <a:r>
              <a:rPr lang="en-US" sz="2800" i="1" dirty="0">
                <a:solidFill>
                  <a:schemeClr val="bg1"/>
                </a:solidFill>
                <a:latin typeface="Futura Medium" panose="020B0602020204020303" pitchFamily="34" charset="-79"/>
                <a:cs typeface="Futura Medium" panose="020B0602020204020303" pitchFamily="34" charset="-79"/>
              </a:rPr>
              <a:t> vi med </a:t>
            </a:r>
            <a:r>
              <a:rPr lang="en-US" sz="2800" i="1" dirty="0" err="1">
                <a:solidFill>
                  <a:schemeClr val="bg1"/>
                </a:solidFill>
                <a:latin typeface="Futura Medium" panose="020B0602020204020303" pitchFamily="34" charset="-79"/>
                <a:cs typeface="Futura Medium" panose="020B0602020204020303" pitchFamily="34" charset="-79"/>
              </a:rPr>
              <a:t>tårar</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i</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ögonen</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säga</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att</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på</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grund</a:t>
            </a:r>
            <a:r>
              <a:rPr lang="en-US" sz="2800" i="1" dirty="0">
                <a:solidFill>
                  <a:schemeClr val="bg1"/>
                </a:solidFill>
                <a:latin typeface="Futura Medium" panose="020B0602020204020303" pitchFamily="34" charset="-79"/>
                <a:cs typeface="Futura Medium" panose="020B0602020204020303" pitchFamily="34" charset="-79"/>
              </a:rPr>
              <a:t> av </a:t>
            </a:r>
            <a:r>
              <a:rPr lang="en-US" sz="2800" i="1" dirty="0" err="1">
                <a:solidFill>
                  <a:schemeClr val="bg1"/>
                </a:solidFill>
                <a:latin typeface="Futura Medium" panose="020B0602020204020303" pitchFamily="34" charset="-79"/>
                <a:cs typeface="Futura Medium" panose="020B0602020204020303" pitchFamily="34" charset="-79"/>
              </a:rPr>
              <a:t>bristen</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på</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beslutsamhet</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och</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trofasthet</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från</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Guds</a:t>
            </a:r>
            <a:r>
              <a:rPr lang="en-US" sz="2800" i="1" dirty="0">
                <a:solidFill>
                  <a:schemeClr val="bg1"/>
                </a:solidFill>
                <a:latin typeface="Futura Medium" panose="020B0602020204020303" pitchFamily="34" charset="-79"/>
                <a:cs typeface="Futura Medium" panose="020B0602020204020303" pitchFamily="34" charset="-79"/>
              </a:rPr>
              <a:t> folks </a:t>
            </a:r>
            <a:r>
              <a:rPr lang="en-US" sz="2800" i="1" dirty="0" err="1">
                <a:solidFill>
                  <a:schemeClr val="bg1"/>
                </a:solidFill>
                <a:latin typeface="Futura Medium" panose="020B0602020204020303" pitchFamily="34" charset="-79"/>
                <a:cs typeface="Futura Medium" panose="020B0602020204020303" pitchFamily="34" charset="-79"/>
              </a:rPr>
              <a:t>sida</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har</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Guds</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ord</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många</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gånger</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gjorts</a:t>
            </a:r>
            <a:r>
              <a:rPr lang="en-US" sz="2800" i="1" dirty="0">
                <a:solidFill>
                  <a:schemeClr val="bg1"/>
                </a:solidFill>
                <a:latin typeface="Futura Medium" panose="020B0602020204020303" pitchFamily="34" charset="-79"/>
                <a:cs typeface="Futura Medium" panose="020B0602020204020303" pitchFamily="34" charset="-79"/>
              </a:rPr>
              <a:t> om" för </a:t>
            </a:r>
            <a:r>
              <a:rPr lang="en-US" sz="2800" i="1" dirty="0" err="1">
                <a:solidFill>
                  <a:schemeClr val="bg1"/>
                </a:solidFill>
                <a:latin typeface="Futura Medium" panose="020B0602020204020303" pitchFamily="34" charset="-79"/>
                <a:cs typeface="Futura Medium" panose="020B0602020204020303" pitchFamily="34" charset="-79"/>
              </a:rPr>
              <a:t>att</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anpassa</a:t>
            </a:r>
            <a:r>
              <a:rPr lang="en-US" sz="2800" i="1" dirty="0">
                <a:solidFill>
                  <a:schemeClr val="bg1"/>
                </a:solidFill>
                <a:latin typeface="Futura Medium" panose="020B0602020204020303" pitchFamily="34" charset="-79"/>
                <a:cs typeface="Futura Medium" panose="020B0602020204020303" pitchFamily="34" charset="-79"/>
              </a:rPr>
              <a:t> sig till den </a:t>
            </a:r>
            <a:r>
              <a:rPr lang="en-US" sz="2800" i="1" dirty="0" err="1">
                <a:solidFill>
                  <a:schemeClr val="bg1"/>
                </a:solidFill>
                <a:latin typeface="Futura Medium" panose="020B0602020204020303" pitchFamily="34" charset="-79"/>
                <a:cs typeface="Futura Medium" panose="020B0602020204020303" pitchFamily="34" charset="-79"/>
              </a:rPr>
              <a:t>omringande</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föränderliga</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kulturen</a:t>
            </a:r>
            <a:r>
              <a:rPr lang="en-US" sz="2800" i="1" dirty="0">
                <a:solidFill>
                  <a:schemeClr val="bg1"/>
                </a:solidFill>
                <a:latin typeface="Futura Medium" panose="020B0602020204020303" pitchFamily="34" charset="-79"/>
                <a:cs typeface="Futura Medium" panose="020B0602020204020303" pitchFamily="34" charset="-79"/>
              </a:rPr>
              <a:t> för </a:t>
            </a:r>
            <a:r>
              <a:rPr lang="en-US" sz="2800" i="1" dirty="0" err="1">
                <a:solidFill>
                  <a:schemeClr val="bg1"/>
                </a:solidFill>
                <a:latin typeface="Futura Medium" panose="020B0602020204020303" pitchFamily="34" charset="-79"/>
                <a:cs typeface="Futura Medium" panose="020B0602020204020303" pitchFamily="34" charset="-79"/>
              </a:rPr>
              <a:t>ögonblicket</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snarare</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än</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att</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stå</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som</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Guds</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ofelbara</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ord</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och</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döma</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världens</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ande</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och</a:t>
            </a:r>
            <a:r>
              <a:rPr lang="en-US" sz="2800" i="1" dirty="0">
                <a:solidFill>
                  <a:schemeClr val="bg1"/>
                </a:solidFill>
                <a:latin typeface="Futura Medium" panose="020B0602020204020303" pitchFamily="34" charset="-79"/>
                <a:cs typeface="Futura Medium" panose="020B0602020204020303" pitchFamily="34" charset="-79"/>
              </a:rPr>
              <a:t> den </a:t>
            </a:r>
            <a:r>
              <a:rPr lang="en-US" sz="2800" i="1" dirty="0" err="1">
                <a:solidFill>
                  <a:schemeClr val="bg1"/>
                </a:solidFill>
                <a:latin typeface="Futura Medium" panose="020B0602020204020303" pitchFamily="34" charset="-79"/>
                <a:cs typeface="Futura Medium" panose="020B0602020204020303" pitchFamily="34" charset="-79"/>
              </a:rPr>
              <a:t>dåvarande</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kulturen</a:t>
            </a:r>
            <a:r>
              <a:rPr lang="en-US" sz="2800" i="1" dirty="0">
                <a:solidFill>
                  <a:schemeClr val="bg1"/>
                </a:solidFill>
                <a:latin typeface="Futura Medium" panose="020B0602020204020303" pitchFamily="34" charset="-79"/>
                <a:cs typeface="Futura Medium" panose="020B0602020204020303" pitchFamily="34" charset="-79"/>
              </a:rPr>
              <a:t> </a:t>
            </a:r>
            <a:r>
              <a:rPr lang="en-US" sz="2800" i="1" dirty="0" err="1">
                <a:solidFill>
                  <a:schemeClr val="bg1"/>
                </a:solidFill>
                <a:latin typeface="Futura Medium" panose="020B0602020204020303" pitchFamily="34" charset="-79"/>
                <a:cs typeface="Futura Medium" panose="020B0602020204020303" pitchFamily="34" charset="-79"/>
              </a:rPr>
              <a:t>där</a:t>
            </a:r>
            <a:r>
              <a:rPr lang="en-US" sz="2800" i="1" dirty="0">
                <a:solidFill>
                  <a:schemeClr val="bg1"/>
                </a:solidFill>
                <a:latin typeface="Futura Medium" panose="020B0602020204020303" pitchFamily="34" charset="-79"/>
                <a:cs typeface="Futura Medium" panose="020B0602020204020303" pitchFamily="34" charset="-79"/>
              </a:rPr>
              <a:t> man </a:t>
            </a:r>
            <a:r>
              <a:rPr lang="en-US" sz="2800" i="1" dirty="0" err="1">
                <a:solidFill>
                  <a:schemeClr val="bg1"/>
                </a:solidFill>
                <a:latin typeface="Futura Medium" panose="020B0602020204020303" pitchFamily="34" charset="-79"/>
                <a:cs typeface="Futura Medium" panose="020B0602020204020303" pitchFamily="34" charset="-79"/>
              </a:rPr>
              <a:t>befann</a:t>
            </a:r>
            <a:r>
              <a:rPr lang="en-US" sz="2800" i="1" dirty="0">
                <a:solidFill>
                  <a:schemeClr val="bg1"/>
                </a:solidFill>
                <a:latin typeface="Futura Medium" panose="020B0602020204020303" pitchFamily="34" charset="-79"/>
                <a:cs typeface="Futura Medium" panose="020B0602020204020303" pitchFamily="34" charset="-79"/>
              </a:rPr>
              <a:t> sig.”  Francis A. Schaeffer</a:t>
            </a:r>
          </a:p>
        </p:txBody>
      </p:sp>
    </p:spTree>
    <p:extLst>
      <p:ext uri="{BB962C8B-B14F-4D97-AF65-F5344CB8AC3E}">
        <p14:creationId xmlns:p14="http://schemas.microsoft.com/office/powerpoint/2010/main" val="49572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78E517-5181-3FA5-F105-4F2159412DE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DBB6D06-7050-032D-F5B1-A23D0FB68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341733-DBE9-52AE-0877-A45E24E63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B1CC2469-1DDC-2B80-6976-1DFCBCE3EADA}"/>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F7AC480E-6B94-2075-B58A-C96BB90B3C4C}"/>
              </a:ext>
            </a:extLst>
          </p:cNvPr>
          <p:cNvSpPr>
            <a:spLocks noGrp="1"/>
          </p:cNvSpPr>
          <p:nvPr>
            <p:ph idx="1"/>
          </p:nvPr>
        </p:nvSpPr>
        <p:spPr>
          <a:xfrm>
            <a:off x="484909" y="263236"/>
            <a:ext cx="11249891" cy="6636329"/>
          </a:xfrm>
        </p:spPr>
        <p:txBody>
          <a:bodyPr>
            <a:normAutofit/>
          </a:bodyPr>
          <a:lstStyle/>
          <a:p>
            <a:pPr marL="0" marR="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Isaiah 59:14-15 </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NIV </a:t>
            </a:r>
          </a:p>
          <a:p>
            <a:pPr marL="0" marR="0" indent="0">
              <a:lnSpc>
                <a:spcPct val="115000"/>
              </a:lnSpc>
              <a:spcAft>
                <a:spcPts val="800"/>
              </a:spcAft>
              <a:buNone/>
            </a:pP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justice is driven back, and righteousness stands at a distance; </a:t>
            </a:r>
            <a:r>
              <a:rPr lang="en-US" b="1"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truth has stumbled in the streets,</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honesty cannot enter. 15 Truth is nowhere to be found, and whoever shuns evil becomes a prey. The Lord looked and was displeased that there was no justice.”</a:t>
            </a:r>
            <a:endParaRPr lang="en-US" i="1"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lnSpc>
                <a:spcPct val="115000"/>
              </a:lnSpc>
              <a:spcAft>
                <a:spcPts val="800"/>
              </a:spcAft>
              <a:buNone/>
            </a:pP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Jesaja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59:14-15</a:t>
            </a:r>
          </a:p>
          <a:p>
            <a:pPr marL="0" marR="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14 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Rättvisan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trängs</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tillbaka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rättfärdigheten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står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långt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borta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för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sanningen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vacklar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på</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torget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rätt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kan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komma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fram</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15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Sanningen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har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försvunnit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den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undviker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onda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blir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plundrad</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Detta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såg</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Herren,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han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var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missnöjd</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med</a:t>
            </a:r>
            <a:r>
              <a:rPr lang="en-US"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det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fanns</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någon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rättvisa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
            </a:r>
          </a:p>
          <a:p>
            <a:pPr marL="0" marR="0" indent="0">
              <a:lnSpc>
                <a:spcPct val="115000"/>
              </a:lnSpc>
              <a:spcAft>
                <a:spcPts val="800"/>
              </a:spcAft>
              <a:buNone/>
            </a:pP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p:txBody>
      </p:sp>
    </p:spTree>
    <p:extLst>
      <p:ext uri="{BB962C8B-B14F-4D97-AF65-F5344CB8AC3E}">
        <p14:creationId xmlns:p14="http://schemas.microsoft.com/office/powerpoint/2010/main" val="135401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813BFB-C42C-0856-1387-8BDFCEB27BF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06AA2-EFBB-CBB8-4245-A3D736E1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5708F5-4D37-0FEA-28E0-300F49905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BDD9F570-0E6E-7C00-29F2-319918DFC432}"/>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3E85C619-01A3-5E9C-8BF4-9F0EC8BC5DED}"/>
              </a:ext>
            </a:extLst>
          </p:cNvPr>
          <p:cNvSpPr>
            <a:spLocks noGrp="1"/>
          </p:cNvSpPr>
          <p:nvPr>
            <p:ph idx="1"/>
          </p:nvPr>
        </p:nvSpPr>
        <p:spPr>
          <a:xfrm>
            <a:off x="505694" y="935181"/>
            <a:ext cx="11249891" cy="4987637"/>
          </a:xfrm>
        </p:spPr>
        <p:txBody>
          <a:bodyPr>
            <a:normAutofit/>
          </a:bodyPr>
          <a:lstStyle/>
          <a:p>
            <a:pPr marL="0" marR="0" lv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Hebrews 4:12, </a:t>
            </a:r>
            <a:r>
              <a:rPr lang="en-US" kern="100" baseline="300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12 </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For the word of God is alive and active. Sharper than any double-edged sword, it penetrates even to dividing soul and spirit, joints and marrow; it judges the thoughts and attitudes of the heart. </a:t>
            </a:r>
          </a:p>
          <a:p>
            <a:pPr marL="0" marR="0" lvl="0" indent="0">
              <a:lnSpc>
                <a:spcPct val="115000"/>
              </a:lnSpc>
              <a:buNone/>
            </a:pP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Hebr. 4: 12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Guds</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ord</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levande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verksamt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skarpare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något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tveeggat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svärd</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genomtränger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tills det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skiljer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själ</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ande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led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märg</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dömer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över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hjärtats</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uppsåt</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tankar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
            </a:r>
          </a:p>
          <a:p>
            <a:pPr marL="0" marR="0" indent="0">
              <a:lnSpc>
                <a:spcPct val="115000"/>
              </a:lnSpc>
              <a:spcAft>
                <a:spcPts val="800"/>
              </a:spcAft>
              <a:buNone/>
            </a:pP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p:txBody>
      </p:sp>
    </p:spTree>
    <p:extLst>
      <p:ext uri="{BB962C8B-B14F-4D97-AF65-F5344CB8AC3E}">
        <p14:creationId xmlns:p14="http://schemas.microsoft.com/office/powerpoint/2010/main" val="113876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79FDAA-E166-46E8-4039-2DCEE1F4051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D5BC37-209A-CA17-B0D7-26F84630A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BFF689-D6BE-847D-DEF0-AB3025080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29E59B08-C61A-A30C-B3B2-E8D7F1871409}"/>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311A307F-9695-7406-CB86-576F49931822}"/>
              </a:ext>
            </a:extLst>
          </p:cNvPr>
          <p:cNvSpPr>
            <a:spLocks noGrp="1"/>
          </p:cNvSpPr>
          <p:nvPr>
            <p:ph idx="1"/>
          </p:nvPr>
        </p:nvSpPr>
        <p:spPr>
          <a:xfrm>
            <a:off x="505694" y="935181"/>
            <a:ext cx="11249891" cy="4987637"/>
          </a:xfrm>
        </p:spPr>
        <p:txBody>
          <a:bodyPr>
            <a:normAutofit/>
          </a:bodyPr>
          <a:lstStyle/>
          <a:p>
            <a:pPr marL="0" marR="0" lv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James 1:25 </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But whoever looks intently into the perfect law that gives freedom, and continues in it—not forgetting what they have heard, but doing it—they will be blessed in what they do.</a:t>
            </a:r>
          </a:p>
          <a:p>
            <a:pPr marL="0" marR="0" lvl="0" indent="0">
              <a:lnSpc>
                <a:spcPct val="115000"/>
              </a:lnSpc>
              <a:buNone/>
            </a:pP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lnSpc>
                <a:spcPct val="115000"/>
              </a:lnSpc>
              <a:spcAft>
                <a:spcPts val="800"/>
              </a:spcAft>
              <a:buNone/>
            </a:pP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Jacobs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brev</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1:25 Den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däremot</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blickar</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in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frihetens</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fullkomliga</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lag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blir</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kvar</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den,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inte</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en</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glömsk</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hörare</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utan</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en</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verklig</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görare</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han</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blir</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salig</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det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han</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i="1"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gör</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
            </a: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p:txBody>
      </p:sp>
    </p:spTree>
    <p:extLst>
      <p:ext uri="{BB962C8B-B14F-4D97-AF65-F5344CB8AC3E}">
        <p14:creationId xmlns:p14="http://schemas.microsoft.com/office/powerpoint/2010/main" val="65938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4E216D-AF35-816D-20D0-B98F322B3CB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383CA9-4CAC-4CA7-ACE8-BBB1D70AC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5C884D-7773-F199-062B-17334E67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rectangle with white dots&#10;&#10;Description automatically generated">
            <a:extLst>
              <a:ext uri="{FF2B5EF4-FFF2-40B4-BE49-F238E27FC236}">
                <a16:creationId xmlns:a16="http://schemas.microsoft.com/office/drawing/2014/main" id="{89AF419A-C798-00BD-6EFB-4B39CED83051}"/>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A93631F3-D560-C8F0-B306-4F955A6FF913}"/>
              </a:ext>
            </a:extLst>
          </p:cNvPr>
          <p:cNvSpPr>
            <a:spLocks noGrp="1"/>
          </p:cNvSpPr>
          <p:nvPr>
            <p:ph idx="1"/>
          </p:nvPr>
        </p:nvSpPr>
        <p:spPr>
          <a:xfrm>
            <a:off x="505694" y="935181"/>
            <a:ext cx="11249891" cy="4987637"/>
          </a:xfrm>
        </p:spPr>
        <p:txBody>
          <a:bodyPr>
            <a:normAutofit/>
          </a:bodyPr>
          <a:lstStyle/>
          <a:p>
            <a:pPr marL="0" marR="0" lvl="0" indent="0">
              <a:lnSpc>
                <a:spcPct val="115000"/>
              </a:lnSpc>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Jeremiah 23:29 </a:t>
            </a:r>
            <a:r>
              <a:rPr lang="en-US" i="1"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“Is not my word like fire,” declares the Lord, “and like a hammer that breaks a rock in pieces?</a:t>
            </a:r>
          </a:p>
          <a:p>
            <a:pPr marL="0" marR="0" lvl="0" indent="0">
              <a:lnSpc>
                <a:spcPct val="115000"/>
              </a:lnSpc>
              <a:buNone/>
            </a:pPr>
            <a:endPar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lnSpc>
                <a:spcPct val="115000"/>
              </a:lnSpc>
              <a:spcAft>
                <a:spcPts val="800"/>
              </a:spcAft>
              <a:buNone/>
            </a:pP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Jer 23: 29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inte</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mitt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ord</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en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eld,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säger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Herren,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och</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en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slägga</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krossar</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klippan</a:t>
            </a:r>
            <a:r>
              <a:rPr lang="en-US"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a:t>
            </a:r>
          </a:p>
        </p:txBody>
      </p:sp>
    </p:spTree>
    <p:extLst>
      <p:ext uri="{BB962C8B-B14F-4D97-AF65-F5344CB8AC3E}">
        <p14:creationId xmlns:p14="http://schemas.microsoft.com/office/powerpoint/2010/main" val="516351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4476</TotalTime>
  <Words>1770</Words>
  <Application>Microsoft Macintosh PowerPoint</Application>
  <PresentationFormat>Widescreen</PresentationFormat>
  <Paragraphs>74</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Aptos Display</vt:lpstr>
      <vt:lpstr>Arial</vt:lpstr>
      <vt:lpstr>Futura</vt:lpstr>
      <vt:lpstr>FUTURA CONDENSED EXTRABOLD</vt:lpstr>
      <vt:lpstr>FUTURA MEDIUM</vt:lpstr>
      <vt:lpstr>FUTURA MEDIUM</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van dinther</dc:creator>
  <cp:lastModifiedBy>john van dinther</cp:lastModifiedBy>
  <cp:revision>6</cp:revision>
  <dcterms:created xsi:type="dcterms:W3CDTF">2024-11-03T09:21:51Z</dcterms:created>
  <dcterms:modified xsi:type="dcterms:W3CDTF">2024-11-12T12:43:01Z</dcterms:modified>
</cp:coreProperties>
</file>