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80" r:id="rId3"/>
    <p:sldId id="272" r:id="rId4"/>
    <p:sldId id="268" r:id="rId5"/>
    <p:sldId id="279" r:id="rId6"/>
    <p:sldId id="289" r:id="rId7"/>
    <p:sldId id="290" r:id="rId8"/>
    <p:sldId id="286" r:id="rId9"/>
    <p:sldId id="291" r:id="rId10"/>
    <p:sldId id="292" r:id="rId11"/>
    <p:sldId id="293" r:id="rId12"/>
    <p:sldId id="294" r:id="rId13"/>
    <p:sldId id="295" r:id="rId14"/>
    <p:sldId id="296" r:id="rId15"/>
    <p:sldId id="297" r:id="rId16"/>
    <p:sldId id="298" r:id="rId17"/>
    <p:sldId id="299" r:id="rId18"/>
    <p:sldId id="300" r:id="rId19"/>
    <p:sldId id="301"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2"/>
    <p:restoredTop sz="94422"/>
  </p:normalViewPr>
  <p:slideViewPr>
    <p:cSldViewPr snapToGrid="0">
      <p:cViewPr>
        <p:scale>
          <a:sx n="95" d="100"/>
          <a:sy n="95" d="100"/>
        </p:scale>
        <p:origin x="144" y="73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1947-775C-7344-AE0F-4511446B22CC}" type="datetimeFigureOut">
              <a:rPr lang="en-US" smtClean="0"/>
              <a:t>11/11/24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15F58-33D0-BB4E-8258-231CA0C357A1}" type="slidenum">
              <a:rPr lang="en-US" smtClean="0"/>
              <a:t>‹#›</a:t>
            </a:fld>
            <a:endParaRPr lang="en-US"/>
          </a:p>
        </p:txBody>
      </p:sp>
    </p:spTree>
    <p:extLst>
      <p:ext uri="{BB962C8B-B14F-4D97-AF65-F5344CB8AC3E}">
        <p14:creationId xmlns:p14="http://schemas.microsoft.com/office/powerpoint/2010/main" val="294593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7</a:t>
            </a:fld>
            <a:endParaRPr lang="en-US"/>
          </a:p>
        </p:txBody>
      </p:sp>
    </p:spTree>
    <p:extLst>
      <p:ext uri="{BB962C8B-B14F-4D97-AF65-F5344CB8AC3E}">
        <p14:creationId xmlns:p14="http://schemas.microsoft.com/office/powerpoint/2010/main" val="2746213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20</a:t>
            </a:fld>
            <a:endParaRPr lang="en-US"/>
          </a:p>
        </p:txBody>
      </p:sp>
    </p:spTree>
    <p:extLst>
      <p:ext uri="{BB962C8B-B14F-4D97-AF65-F5344CB8AC3E}">
        <p14:creationId xmlns:p14="http://schemas.microsoft.com/office/powerpoint/2010/main" val="376655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FBF-39EB-6B33-0FB4-FCBCDF948F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A8C8EF-49B8-5738-CC6C-65C8326D2A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BBB2C1-D73D-7C2F-33B6-A748B6630B3A}"/>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5" name="Footer Placeholder 4">
            <a:extLst>
              <a:ext uri="{FF2B5EF4-FFF2-40B4-BE49-F238E27FC236}">
                <a16:creationId xmlns:a16="http://schemas.microsoft.com/office/drawing/2014/main" id="{B266A72C-09F0-1B20-71A3-7CF2A7DD9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741F9C-DD39-7FC7-A217-08E8620D1086}"/>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18484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84EA-5111-D042-A813-6690ED6F68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AB8537-9649-7C52-C8BF-FFD26E94B1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CEB41A-A245-1BEE-2862-9AE7C10E1C5A}"/>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5" name="Footer Placeholder 4">
            <a:extLst>
              <a:ext uri="{FF2B5EF4-FFF2-40B4-BE49-F238E27FC236}">
                <a16:creationId xmlns:a16="http://schemas.microsoft.com/office/drawing/2014/main" id="{65528EC7-08A8-8319-C1A4-3F4E577314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BD372F-94F2-C35B-D569-40D73FC40ED3}"/>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6663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037515-055D-D398-E155-242B140D03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5F9405-4E2D-6FA6-3499-02EA29341C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90E94-0B9F-45BF-9940-4F1CA49E2216}"/>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5" name="Footer Placeholder 4">
            <a:extLst>
              <a:ext uri="{FF2B5EF4-FFF2-40B4-BE49-F238E27FC236}">
                <a16:creationId xmlns:a16="http://schemas.microsoft.com/office/drawing/2014/main" id="{6E3E4C9D-AD20-2CE3-F6F9-EC507B04F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C6EC4F-0EEB-5A67-8EED-36F8D98ACF2B}"/>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09642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12E1B-9F8B-0BA5-61BB-039585D317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54217-E0DC-6971-C79E-56801A5E5E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0677E4-9B42-9C30-AC32-BF817AA8FE56}"/>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5" name="Footer Placeholder 4">
            <a:extLst>
              <a:ext uri="{FF2B5EF4-FFF2-40B4-BE49-F238E27FC236}">
                <a16:creationId xmlns:a16="http://schemas.microsoft.com/office/drawing/2014/main" id="{68BA59B2-D7DB-0B72-E887-684FF8CC0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EC27A-1905-F6BA-4911-A32321402C34}"/>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40241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64598-84E3-2E17-FE1C-35BDEFAC79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9B9180-303B-6D1D-7B03-CE880ADA37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66657F-EEF4-B63F-1FEB-69066DDDC624}"/>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5" name="Footer Placeholder 4">
            <a:extLst>
              <a:ext uri="{FF2B5EF4-FFF2-40B4-BE49-F238E27FC236}">
                <a16:creationId xmlns:a16="http://schemas.microsoft.com/office/drawing/2014/main" id="{7B0899AC-257C-8975-1C85-903A82768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FC5544-D5FA-3D71-2308-2CCC32A2E0F2}"/>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572835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9F91-0723-015E-6391-2E91F1CCFB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0A00CB-19C3-19D8-CD86-8419EFB7B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09E5-7B8A-A720-9A36-29AA2A64A0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5AECD3-236A-CA93-6617-30678875B9D0}"/>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6" name="Footer Placeholder 5">
            <a:extLst>
              <a:ext uri="{FF2B5EF4-FFF2-40B4-BE49-F238E27FC236}">
                <a16:creationId xmlns:a16="http://schemas.microsoft.com/office/drawing/2014/main" id="{BA4C89E2-E366-7F97-7FD8-6B0AC3178D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50B18-DA0C-957D-519C-0DBC839715D9}"/>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48851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88212-D2D2-64FB-BB3B-3B64DE4619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D61F5E-B512-31D1-2EFF-C69A4F9BD4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D600D5-9B50-3BAA-53AB-06474C642A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AAD190-054A-14E9-BBEC-A50FF7B47E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373D17-7E82-193D-8EE5-854B937C7E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B3E7D5-D40C-5C18-B8B9-597C166D8D04}"/>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8" name="Footer Placeholder 7">
            <a:extLst>
              <a:ext uri="{FF2B5EF4-FFF2-40B4-BE49-F238E27FC236}">
                <a16:creationId xmlns:a16="http://schemas.microsoft.com/office/drawing/2014/main" id="{EA2D976D-6343-CD24-C945-C890ED3C61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7E39AE-CCAD-A927-CC66-C17544AFDF11}"/>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76409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0F71A-9D64-44E3-53D5-6331A58255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FA14E-0100-8CC7-06DE-3E901431CA02}"/>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4" name="Footer Placeholder 3">
            <a:extLst>
              <a:ext uri="{FF2B5EF4-FFF2-40B4-BE49-F238E27FC236}">
                <a16:creationId xmlns:a16="http://schemas.microsoft.com/office/drawing/2014/main" id="{38DFACA2-EADB-6907-4E63-FF0A956EB3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170FDD-C683-2DE0-7081-92CE82D8AB7E}"/>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038318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A6D11-C1CA-E4B1-C243-87C60DE33337}"/>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3" name="Footer Placeholder 2">
            <a:extLst>
              <a:ext uri="{FF2B5EF4-FFF2-40B4-BE49-F238E27FC236}">
                <a16:creationId xmlns:a16="http://schemas.microsoft.com/office/drawing/2014/main" id="{017C0035-30D9-0EE4-F8F7-549120BB2C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B5C24-AB17-09F6-4A17-852A1E414013}"/>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074235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83AE1-0C2F-86FF-E5AE-B18663EDE3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63B7B3-3CC5-D526-CAD4-B34A0851C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B66F30-A990-B95C-09B0-8EED909E4A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6F310C-C431-29F4-FACF-BFCD847E2275}"/>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6" name="Footer Placeholder 5">
            <a:extLst>
              <a:ext uri="{FF2B5EF4-FFF2-40B4-BE49-F238E27FC236}">
                <a16:creationId xmlns:a16="http://schemas.microsoft.com/office/drawing/2014/main" id="{AE9ED263-301B-40DE-670F-19F48B8CA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4B443B-9CAC-BAEA-A8B8-61ABE4309A5E}"/>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695612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97261-1015-11D9-8C01-19112C1BD6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BA5EE8-0BF1-7836-E12E-677480D763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E84FFD-DE1C-0857-C325-37F43D6E4D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936CC9-A4C3-D443-728D-0C72E557F165}"/>
              </a:ext>
            </a:extLst>
          </p:cNvPr>
          <p:cNvSpPr>
            <a:spLocks noGrp="1"/>
          </p:cNvSpPr>
          <p:nvPr>
            <p:ph type="dt" sz="half" idx="10"/>
          </p:nvPr>
        </p:nvSpPr>
        <p:spPr/>
        <p:txBody>
          <a:bodyPr/>
          <a:lstStyle/>
          <a:p>
            <a:fld id="{4A6A5DC9-71E8-6548-B91B-4D234A07D767}" type="datetimeFigureOut">
              <a:rPr lang="en-US" smtClean="0"/>
              <a:t>11/11/24</a:t>
            </a:fld>
            <a:endParaRPr lang="en-US"/>
          </a:p>
        </p:txBody>
      </p:sp>
      <p:sp>
        <p:nvSpPr>
          <p:cNvPr id="6" name="Footer Placeholder 5">
            <a:extLst>
              <a:ext uri="{FF2B5EF4-FFF2-40B4-BE49-F238E27FC236}">
                <a16:creationId xmlns:a16="http://schemas.microsoft.com/office/drawing/2014/main" id="{FEFB5463-BB9F-FA4D-098D-8A37C719FD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32D575-E119-308C-8B21-1287AF2F5BFD}"/>
              </a:ext>
            </a:extLst>
          </p:cNvPr>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28681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1AA8FE-F994-BFA4-C186-1761590271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FCC9D2-AA8E-C058-08BA-ACD2E608CB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1A8DB-E2E6-1645-8639-1EBFC9B77C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6A5DC9-71E8-6548-B91B-4D234A07D767}" type="datetimeFigureOut">
              <a:rPr lang="en-US" smtClean="0"/>
              <a:t>11/11/24</a:t>
            </a:fld>
            <a:endParaRPr lang="en-US"/>
          </a:p>
        </p:txBody>
      </p:sp>
      <p:sp>
        <p:nvSpPr>
          <p:cNvPr id="5" name="Footer Placeholder 4">
            <a:extLst>
              <a:ext uri="{FF2B5EF4-FFF2-40B4-BE49-F238E27FC236}">
                <a16:creationId xmlns:a16="http://schemas.microsoft.com/office/drawing/2014/main" id="{ED9A86B0-1B64-6816-A725-6E460BA93C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ED8A1D5-2BF7-E40B-9A0B-CB99266B57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90687BB-AF02-9B45-AAA0-010726AEC901}" type="slidenum">
              <a:rPr lang="en-US" smtClean="0"/>
              <a:t>‹#›</a:t>
            </a:fld>
            <a:endParaRPr lang="en-US"/>
          </a:p>
        </p:txBody>
      </p:sp>
    </p:spTree>
    <p:extLst>
      <p:ext uri="{BB962C8B-B14F-4D97-AF65-F5344CB8AC3E}">
        <p14:creationId xmlns:p14="http://schemas.microsoft.com/office/powerpoint/2010/main" val="2836448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ratfab.com/tratfab-blog/sustainability-in-steel-fabrication-innovations-leading-the-way"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2.jpg" descr="A maze with a yellow dot&#10;&#10;Description automatically generated">
            <a:extLst>
              <a:ext uri="{FF2B5EF4-FFF2-40B4-BE49-F238E27FC236}">
                <a16:creationId xmlns:a16="http://schemas.microsoft.com/office/drawing/2014/main" id="{D08B442A-E06C-0D98-DB30-F79B4DFC9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85" y="635875"/>
            <a:ext cx="1532153" cy="2106711"/>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1.jpg">
            <a:extLst>
              <a:ext uri="{FF2B5EF4-FFF2-40B4-BE49-F238E27FC236}">
                <a16:creationId xmlns:a16="http://schemas.microsoft.com/office/drawing/2014/main" id="{9C9EA3C5-84B1-1E28-9C44-EA50B09C8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923" y="1781211"/>
            <a:ext cx="5601937" cy="7181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BADAA2A-3AE8-42D5-F5B9-7A3FB98361C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45D9AE4B-7C18-3A83-53CB-02F13678C527}"/>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CF37B4FF-ED1E-EAE4-D34A-DCE42AE51EEE}"/>
              </a:ext>
            </a:extLst>
          </p:cNvPr>
          <p:cNvSpPr>
            <a:spLocks noChangeArrowheads="1"/>
          </p:cNvSpPr>
          <p:nvPr/>
        </p:nvSpPr>
        <p:spPr bwMode="auto">
          <a:xfrm>
            <a:off x="1975945" y="2921261"/>
            <a:ext cx="82401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a:ln>
                  <a:noFill/>
                </a:ln>
                <a:effectLst/>
                <a:latin typeface="Arial" panose="020B0604020202020204" pitchFamily="34" charset="0"/>
                <a:ea typeface="Cambria" panose="02040503050406030204" pitchFamily="18" charset="0"/>
                <a:cs typeface="Times New Roman" panose="02020603050405020304" pitchFamily="18" charset="0"/>
              </a:rPr>
              <a:t>What I have learned during my 50 years of Christian ministry </a:t>
            </a:r>
            <a:r>
              <a:rPr kumimoji="0" lang="en-US" altLang="en-US" sz="4000" b="0" i="0" u="none" strike="noStrike" cap="none" normalizeH="0" baseline="0" dirty="0">
                <a:ln>
                  <a:noFill/>
                </a:ln>
                <a:solidFill>
                  <a:srgbClr val="FBAE03"/>
                </a:solidFill>
                <a:effectLst/>
                <a:latin typeface="Arial" panose="020B0604020202020204" pitchFamily="34" charset="0"/>
                <a:ea typeface="Cambria" panose="02040503050406030204" pitchFamily="18" charset="0"/>
                <a:cs typeface="Times New Roman" panose="02020603050405020304" pitchFamily="18" charset="0"/>
              </a:rPr>
              <a:t>(and how it might help you)</a:t>
            </a:r>
            <a:endParaRPr kumimoji="0" lang="en-US" altLang="en-US" sz="4000" b="0" i="0" u="none" strike="noStrike" cap="none" normalizeH="0" baseline="0" dirty="0">
              <a:ln>
                <a:noFill/>
              </a:ln>
              <a:solidFill>
                <a:srgbClr val="FBAE03"/>
              </a:solidFill>
              <a:effectLst/>
              <a:latin typeface="Arial" panose="020B0604020202020204" pitchFamily="34" charset="0"/>
            </a:endParaRPr>
          </a:p>
        </p:txBody>
      </p:sp>
    </p:spTree>
    <p:extLst>
      <p:ext uri="{BB962C8B-B14F-4D97-AF65-F5344CB8AC3E}">
        <p14:creationId xmlns:p14="http://schemas.microsoft.com/office/powerpoint/2010/main" val="281787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058D314-4A67-94E9-7E41-B16561535C07}"/>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FDFB6B-AEFE-FC93-9FD9-5B38D1194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AC5AFBE-0703-4A98-C7BB-89C9F37DD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ECDCA130-CB85-798F-13D3-863C1C5C45A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AAFBEBD7-F210-5496-D954-452E6DE878C8}"/>
              </a:ext>
            </a:extLst>
          </p:cNvPr>
          <p:cNvSpPr>
            <a:spLocks noGrp="1"/>
          </p:cNvSpPr>
          <p:nvPr>
            <p:ph idx="1"/>
          </p:nvPr>
        </p:nvSpPr>
        <p:spPr>
          <a:xfrm>
            <a:off x="484909" y="263236"/>
            <a:ext cx="11249891" cy="6636329"/>
          </a:xfrm>
        </p:spPr>
        <p:txBody>
          <a:bodyPr>
            <a:normAutofit/>
          </a:bodyPr>
          <a:lstStyle/>
          <a:p>
            <a:pPr marL="0" indent="0">
              <a:lnSpc>
                <a:spcPct val="100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 Samuel 11: 1 – 5 In the spring, at the time when kings go off to war, David sent Joab out with the king’s men and the whole Israelite army. They destroyed the Ammonites and besieged Rabbah. But David remained in Jerusalem. 2 One evening David got up from his bed and walked around on the roof of the palace. From the roof he saw a woman bathing. The woman was very beautiful,</a:t>
            </a:r>
          </a:p>
          <a:p>
            <a:pPr marL="0" indent="0">
              <a:lnSpc>
                <a:spcPct val="100000"/>
              </a:lnSpc>
              <a:spcAft>
                <a:spcPts val="800"/>
              </a:spcAft>
              <a:buNone/>
            </a:pP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spcAft>
                <a:spcPts val="800"/>
              </a:spcAft>
              <a:buNone/>
            </a:pP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Samuelsboken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11:1-5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Nästa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år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tiden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kungar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drar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fält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väg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Joab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med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honom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sina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tjänare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hela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Israel. De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förgjorde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ammoniterna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belägrade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Rabba. Men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stannade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Jerusalem. 2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kväll</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David hade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stigit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upp</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bädd</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gick</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omkring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på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taket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till det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kungliga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palatset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taket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fick</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badade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var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mycket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vacker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2824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4095F54-D8E3-1DF8-9FCA-A40C33E06894}"/>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96EC512-4A6E-D5FE-D926-42C53FBBC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1C35453-2A75-E9DC-0622-7D78CBE7C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9109CB0A-281E-82A3-D0EE-B3C54438B830}"/>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B43F8EFC-EECA-4461-590E-B140F715D8B7}"/>
              </a:ext>
            </a:extLst>
          </p:cNvPr>
          <p:cNvSpPr>
            <a:spLocks noGrp="1"/>
          </p:cNvSpPr>
          <p:nvPr>
            <p:ph idx="1"/>
          </p:nvPr>
        </p:nvSpPr>
        <p:spPr>
          <a:xfrm>
            <a:off x="484909" y="263236"/>
            <a:ext cx="11249891" cy="6636329"/>
          </a:xfrm>
        </p:spPr>
        <p:txBody>
          <a:bodyPr>
            <a:normAutofit/>
          </a:bodyPr>
          <a:lstStyle/>
          <a:p>
            <a:pPr marL="0" indent="0">
              <a:lnSpc>
                <a:spcPct val="100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 and David sent someone to find out about her. The man said, “She is Bathsheba, the daughter of Eliam and the wife of Uriah the Hittite.” 4 Then David sent messengers to get her. She came to him, and he slept with her. (Now she was purifying herself from her monthly uncleanness.) Then she went back home. 5 The woman conceived and sent word to David, saying, “I am pregnant.”</a:t>
            </a:r>
          </a:p>
          <a:p>
            <a:pPr marL="457200" lvl="1" indent="0">
              <a:lnSpc>
                <a:spcPct val="100000"/>
              </a:lnSpc>
              <a:spcAft>
                <a:spcPts val="800"/>
              </a:spcAft>
              <a:buNone/>
            </a:pPr>
            <a:endParaRPr lang="en-US" sz="28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bud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hörde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sig för om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Bat-Seba, dotter till Eliam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hustru</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till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hetiten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Uria”,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man. 4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några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män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för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hämta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henne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till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honom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låg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med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henne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hade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renat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sin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orenhet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Sedan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återvände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hem. 5 Men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kvinnan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hade blivit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havande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hon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skickade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bud till David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lät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säga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är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havande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0093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E9708E-F347-394E-E448-E49077772C3E}"/>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BF0E453-D825-5002-D7AB-6B508EBC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D47CE7-145D-AFBC-E797-1346847CC3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DEE96830-16BE-8B7A-DD0C-7569194597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5129" cy="864502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B9D409CD-CDC5-4B79-B372-29E355CE92A2}"/>
              </a:ext>
            </a:extLst>
          </p:cNvPr>
          <p:cNvSpPr>
            <a:spLocks noGrp="1"/>
          </p:cNvSpPr>
          <p:nvPr>
            <p:ph idx="1"/>
          </p:nvPr>
        </p:nvSpPr>
        <p:spPr>
          <a:xfrm>
            <a:off x="1674908" y="369586"/>
            <a:ext cx="9828243" cy="6897761"/>
          </a:xfrm>
        </p:spPr>
        <p:txBody>
          <a:bodyPr>
            <a:normAutofit/>
          </a:bodyPr>
          <a:lstStyle/>
          <a:p>
            <a:pPr marL="0" marR="0" indent="0" algn="r">
              <a:lnSpc>
                <a:spcPct val="115000"/>
              </a:lnSpc>
              <a:spcAft>
                <a:spcPts val="800"/>
              </a:spcAft>
              <a:buNone/>
            </a:pP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When your life is going downhill</a:t>
            </a:r>
          </a:p>
          <a:p>
            <a:pPr marL="0" indent="0" algn="r">
              <a:lnSpc>
                <a:spcPct val="115000"/>
              </a:lnSpc>
              <a:spcAft>
                <a:spcPts val="800"/>
              </a:spcAft>
              <a:buNone/>
            </a:pP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När</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ditt</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liv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går</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utför</a:t>
            </a:r>
            <a:endPar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a:p>
            <a:pPr marL="0" marR="0" indent="0">
              <a:lnSpc>
                <a:spcPct val="115000"/>
              </a:lnSpc>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spTree>
    <p:extLst>
      <p:ext uri="{BB962C8B-B14F-4D97-AF65-F5344CB8AC3E}">
        <p14:creationId xmlns:p14="http://schemas.microsoft.com/office/powerpoint/2010/main" val="903693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E4FA01-8115-F44B-1CF1-3072864D4DC2}"/>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E01CA7BE-7DC9-2D53-4131-06BD8E849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DC2A2D5C-4A66-4BBD-3D24-1EFAFD5F6545}"/>
              </a:ext>
            </a:extLst>
          </p:cNvPr>
          <p:cNvSpPr>
            <a:spLocks noGrp="1"/>
          </p:cNvSpPr>
          <p:nvPr>
            <p:ph idx="1"/>
          </p:nvPr>
        </p:nvSpPr>
        <p:spPr>
          <a:xfrm>
            <a:off x="5015754" y="497541"/>
            <a:ext cx="6736976" cy="5674166"/>
          </a:xfrm>
        </p:spPr>
        <p:txBody>
          <a:bodyPr>
            <a:normAutofit fontScale="92500" lnSpcReduction="10000"/>
          </a:bodyPr>
          <a:lstStyle/>
          <a:p>
            <a:pPr marL="342900" indent="-342900">
              <a:lnSpc>
                <a:spcPct val="115000"/>
              </a:lnSpc>
              <a:spcAft>
                <a:spcPts val="800"/>
              </a:spcAft>
              <a:buFont typeface="Arial" panose="020B0604020202020204" pitchFamily="34" charset="0"/>
              <a:buChar char="1."/>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Neglecting to do the right thing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Försummar</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att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göra</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det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rätta</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nSpc>
                <a:spcPct val="115000"/>
              </a:lnSpc>
              <a:spcAft>
                <a:spcPts val="800"/>
              </a:spcAft>
              <a:buNone/>
            </a:pP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1 Sam 8: 19 – 20 </a:t>
            </a:r>
            <a:r>
              <a:rPr lang="en-US" sz="2400"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“But the people refused to listen to Samuel. “No!” they said. “We want a king over us. Then we will be like all the other nations, with a king to lead us and to go out before us and fight our battles.””  </a:t>
            </a:r>
          </a:p>
          <a:p>
            <a:pPr marL="0" indent="0">
              <a:lnSpc>
                <a:spcPct val="115000"/>
              </a:lnSpc>
              <a:spcAft>
                <a:spcPts val="800"/>
              </a:spcAft>
              <a:buNone/>
            </a:pPr>
            <a:endPar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1 Samuel 8: 19 – 20 ”Men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folket</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vägrade</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att</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lyssna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till Samuels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ord</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sade</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Nej</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vi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måste</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ha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en</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kung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över</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oss</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20 Vi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vill</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också</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bli</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som</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alla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andra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folk.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Vår</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kung ska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döma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oss</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Han ska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dra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ut</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framför</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oss</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föra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våra</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krig</a:t>
            </a:r>
            <a:r>
              <a:rPr lang="en-US" sz="24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a:t>
            </a: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81749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EBC51B-59D5-8BD0-5399-13CFDC4A6CF3}"/>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8208F0DA-B144-1AC8-7E08-1FBAAA529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6F492A45-1649-CAEA-ED13-317DC743DC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B312C039-0021-DD0E-5141-EFD60AED30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2030131C-05F8-801B-8B72-2986A33FBF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774C5D88-8A77-7157-D218-0D243437B3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0AACED6A-EBC0-8AFB-042A-BDFEE58B6CF5}"/>
              </a:ext>
            </a:extLst>
          </p:cNvPr>
          <p:cNvSpPr>
            <a:spLocks noGrp="1"/>
          </p:cNvSpPr>
          <p:nvPr>
            <p:ph idx="1"/>
          </p:nvPr>
        </p:nvSpPr>
        <p:spPr>
          <a:xfrm>
            <a:off x="5015754" y="497541"/>
            <a:ext cx="6736976" cy="5674166"/>
          </a:xfrm>
        </p:spPr>
        <p:txBody>
          <a:bodyPr>
            <a:normAutofit/>
          </a:bodyPr>
          <a:lstStyle/>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 Loosing perspective and discipline / Tappa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perspektivet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och</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disciplinen</a:t>
            </a:r>
            <a:endPar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endPar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nSpc>
                <a:spcPct val="115000"/>
              </a:lnSpc>
              <a:spcAft>
                <a:spcPts val="800"/>
              </a:spcAft>
              <a:buNone/>
            </a:pPr>
            <a:r>
              <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Proverbs 25:28 NIV </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“Like a city whose walls are broken through is a person who lacks self-control.”</a:t>
            </a:r>
            <a:r>
              <a:rPr lang="en-US" sz="2400" kern="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nSpc>
                <a:spcPct val="115000"/>
              </a:lnSpc>
              <a:spcAft>
                <a:spcPts val="800"/>
              </a:spcAft>
              <a:buNone/>
            </a:pPr>
            <a:endParaRPr lang="en-US" sz="2400" kern="1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Ordspråksboken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25:28 Som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en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nerbruten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stad</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utan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murar</a:t>
            </a:r>
            <a:b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är</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den man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kan</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styra</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sitt</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sinne</a:t>
            </a:r>
            <a:r>
              <a:rPr lang="en-US" sz="2400"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9EF346AE-C40F-B000-FB4D-224C1D8020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3417700F-5D04-F85B-CEC5-23AACB9DDB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740DE234-B4EF-4A10-F692-D99440F01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BD7D7F80-2D2A-E48B-9A24-79D690C488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2FF61E4D-E07B-42B4-1EE5-25825AE1B7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099DE28C-8B59-81EA-7EA6-73F990B55D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031543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467910-DB38-A09A-A216-6DB75454F3C3}"/>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3AD86AB6-C868-696F-8471-9E120864A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93E4A989-5E9F-AC28-B01F-2874883EEF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75D6400B-1D8C-E695-C1C6-DCF202D51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76D8365A-62E7-160A-170C-6324CC3BA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80427893-6976-C6B9-C53B-214BDBADE5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B3E3994C-687B-5097-A291-4A332AC85994}"/>
              </a:ext>
            </a:extLst>
          </p:cNvPr>
          <p:cNvSpPr>
            <a:spLocks noGrp="1"/>
          </p:cNvSpPr>
          <p:nvPr>
            <p:ph idx="1"/>
          </p:nvPr>
        </p:nvSpPr>
        <p:spPr>
          <a:xfrm>
            <a:off x="5015754" y="497541"/>
            <a:ext cx="6736976" cy="5674166"/>
          </a:xfrm>
        </p:spPr>
        <p:txBody>
          <a:bodyPr>
            <a:normAutofit/>
          </a:bodyPr>
          <a:lstStyle/>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3. Filling up a vacuum /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Fyller</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ett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vakuum</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dirty="0">
                <a:solidFill>
                  <a:schemeClr val="bg1"/>
                </a:solidFill>
                <a:latin typeface="Arial" panose="020B0604020202020204" pitchFamily="34" charset="0"/>
                <a:cs typeface="Arial" panose="020B0604020202020204" pitchFamily="34" charset="0"/>
              </a:rPr>
              <a:t>"If I find in myself a desire which no experience in this world can satisfy, the most probable explanation is that I was made for another world." CS Lewis</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dirty="0">
                <a:solidFill>
                  <a:schemeClr val="bg1"/>
                </a:solidFill>
                <a:latin typeface="Arial" panose="020B0604020202020204" pitchFamily="34" charset="0"/>
                <a:cs typeface="Arial" panose="020B0604020202020204" pitchFamily="34" charset="0"/>
              </a:rPr>
              <a:t>"Om jag </a:t>
            </a: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mig</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själv</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finner</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önskan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som</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ingen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erfarenhet</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denna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värld</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kan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tillfredsställa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är</a:t>
            </a:r>
            <a:r>
              <a:rPr lang="en-US" sz="2400" dirty="0">
                <a:solidFill>
                  <a:schemeClr val="bg1"/>
                </a:solidFill>
                <a:latin typeface="Arial" panose="020B0604020202020204" pitchFamily="34" charset="0"/>
                <a:cs typeface="Arial" panose="020B0604020202020204" pitchFamily="34" charset="0"/>
              </a:rPr>
              <a:t> den </a:t>
            </a:r>
            <a:r>
              <a:rPr lang="en-US" sz="2400" dirty="0" err="1">
                <a:solidFill>
                  <a:schemeClr val="bg1"/>
                </a:solidFill>
                <a:latin typeface="Arial" panose="020B0604020202020204" pitchFamily="34" charset="0"/>
                <a:cs typeface="Arial" panose="020B0604020202020204" pitchFamily="34" charset="0"/>
              </a:rPr>
              <a:t>mest</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troliga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förklaringen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att</a:t>
            </a:r>
            <a:r>
              <a:rPr lang="en-US" sz="2400" dirty="0">
                <a:solidFill>
                  <a:schemeClr val="bg1"/>
                </a:solidFill>
                <a:latin typeface="Arial" panose="020B0604020202020204" pitchFamily="34" charset="0"/>
                <a:cs typeface="Arial" panose="020B0604020202020204" pitchFamily="34" charset="0"/>
              </a:rPr>
              <a:t> jag </a:t>
            </a:r>
            <a:r>
              <a:rPr lang="en-US" sz="2400" dirty="0" err="1">
                <a:solidFill>
                  <a:schemeClr val="bg1"/>
                </a:solidFill>
                <a:latin typeface="Arial" panose="020B0604020202020204" pitchFamily="34" charset="0"/>
                <a:cs typeface="Arial" panose="020B0604020202020204" pitchFamily="34" charset="0"/>
              </a:rPr>
              <a:t>är</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skapad</a:t>
            </a:r>
            <a:r>
              <a:rPr lang="en-US" sz="2400" dirty="0">
                <a:solidFill>
                  <a:schemeClr val="bg1"/>
                </a:solidFill>
                <a:latin typeface="Arial" panose="020B0604020202020204" pitchFamily="34" charset="0"/>
                <a:cs typeface="Arial" panose="020B0604020202020204" pitchFamily="34" charset="0"/>
              </a:rPr>
              <a:t> för </a:t>
            </a:r>
            <a:r>
              <a:rPr lang="en-US" sz="2400" dirty="0" err="1">
                <a:solidFill>
                  <a:schemeClr val="bg1"/>
                </a:solidFill>
                <a:latin typeface="Arial" panose="020B0604020202020204" pitchFamily="34" charset="0"/>
                <a:cs typeface="Arial" panose="020B0604020202020204" pitchFamily="34" charset="0"/>
              </a:rPr>
              <a:t>en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annan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värld</a:t>
            </a:r>
            <a:r>
              <a:rPr lang="en-US" sz="2400" dirty="0">
                <a:solidFill>
                  <a:schemeClr val="bg1"/>
                </a:solidFill>
                <a:latin typeface="Arial" panose="020B0604020202020204" pitchFamily="34" charset="0"/>
                <a:cs typeface="Arial" panose="020B0604020202020204" pitchFamily="34" charset="0"/>
              </a:rPr>
              <a:t>." CS Lewis</a:t>
            </a: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6D340642-5317-2BF0-D100-9110F41C78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FD8E7D26-227B-91EC-17FE-E12E6272AA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9B886B6A-2171-1243-3945-8654638E1D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04ACAB44-90C0-4350-E772-289D9385F5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9332691C-AC33-BC45-9B23-170A194B59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7C868B63-EB58-B8C8-BF24-47BF351CBC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4667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8A29F37-4C31-1B46-B635-522D4A47DD37}"/>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FBE1D19F-3892-1207-E027-D3417F0B4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20B9453B-9408-73CF-E67F-D5BE0188A3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A6E4611B-5C0F-06B8-8CA0-2883FB4627D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7D4B3DB0-BA8B-369B-E25C-305205693A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13054B21-CE58-FFB3-2A93-79120B43F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A3253CE5-A221-8E37-7E97-B377A576D301}"/>
              </a:ext>
            </a:extLst>
          </p:cNvPr>
          <p:cNvSpPr>
            <a:spLocks noGrp="1"/>
          </p:cNvSpPr>
          <p:nvPr>
            <p:ph idx="1"/>
          </p:nvPr>
        </p:nvSpPr>
        <p:spPr>
          <a:xfrm>
            <a:off x="5015754" y="497541"/>
            <a:ext cx="6736976" cy="5674166"/>
          </a:xfrm>
        </p:spPr>
        <p:txBody>
          <a:bodyPr>
            <a:normAutofit/>
          </a:bodyPr>
          <a:lstStyle/>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 Flirting with the deceitfulness of sin…in spite of the truth /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Flirta</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med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syndens</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bedräglighet</a:t>
            </a:r>
            <a:r>
              <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 trots </a:t>
            </a:r>
            <a:r>
              <a:rPr lang="en-US" sz="2400" b="1" kern="1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sanningen</a:t>
            </a:r>
            <a:endParaRPr lang="en-US" sz="2400" b="1"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400" dirty="0">
              <a:solidFill>
                <a:schemeClr val="bg1"/>
              </a:solidFill>
              <a:latin typeface="Arial" panose="020B0604020202020204" pitchFamily="34" charset="0"/>
              <a:cs typeface="Arial" panose="020B0604020202020204" pitchFamily="34" charset="0"/>
            </a:endParaRPr>
          </a:p>
          <a:p>
            <a:pPr marL="0" indent="0">
              <a:lnSpc>
                <a:spcPct val="115000"/>
              </a:lnSpc>
              <a:spcAft>
                <a:spcPts val="800"/>
              </a:spcAft>
              <a:buNone/>
            </a:pP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5. Trying to cover up sin’s consequences /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Försöker</a:t>
            </a: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dölja</a:t>
            </a: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syndens</a:t>
            </a:r>
            <a:r>
              <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400" b="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konsekvenser</a:t>
            </a:r>
            <a:endParaRPr lang="en-US" sz="2400" b="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02510A3F-763F-FEF5-D523-B4311B0FFE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737710FF-B989-240C-CDF7-3B59F787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CCE93987-355F-9683-CCB7-A90839E4A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C2B5130A-F4A0-FCAF-B262-69F933300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883DA109-7948-5DBF-F87B-72EB1D3545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B8DFF5FD-E87F-F0CD-0A4B-90F21F012D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41150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AC8F00-0407-F91A-D9AD-2E7CCC2AA8BA}"/>
            </a:ext>
          </a:extLst>
        </p:cNvPr>
        <p:cNvGrpSpPr/>
        <p:nvPr/>
      </p:nvGrpSpPr>
      <p:grpSpPr>
        <a:xfrm>
          <a:off x="0" y="0"/>
          <a:ext cx="0" cy="0"/>
          <a:chOff x="0" y="0"/>
          <a:chExt cx="0" cy="0"/>
        </a:xfrm>
      </p:grpSpPr>
      <p:sp>
        <p:nvSpPr>
          <p:cNvPr id="10247" name="Rectangle 10246">
            <a:extLst>
              <a:ext uri="{FF2B5EF4-FFF2-40B4-BE49-F238E27FC236}">
                <a16:creationId xmlns:a16="http://schemas.microsoft.com/office/drawing/2014/main" id="{31AA3F4C-6061-36BA-8D97-75E9E3EF8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42" name="Picture 2" descr="What to do when everything in your life is going downhill | by Dayana  Sabatin | Medium">
            <a:extLst>
              <a:ext uri="{FF2B5EF4-FFF2-40B4-BE49-F238E27FC236}">
                <a16:creationId xmlns:a16="http://schemas.microsoft.com/office/drawing/2014/main" id="{BDB53C13-003B-641A-06CD-45AA142468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9502" b="3"/>
          <a:stretch/>
        </p:blipFill>
        <p:spPr bwMode="auto">
          <a:xfrm>
            <a:off x="0" y="1257363"/>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10249" name="Group 10248">
            <a:extLst>
              <a:ext uri="{FF2B5EF4-FFF2-40B4-BE49-F238E27FC236}">
                <a16:creationId xmlns:a16="http://schemas.microsoft.com/office/drawing/2014/main" id="{2BC14C26-99A1-EEE3-55D0-F3997AB5D4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0250" name="Freeform: Shape 10249">
              <a:extLst>
                <a:ext uri="{FF2B5EF4-FFF2-40B4-BE49-F238E27FC236}">
                  <a16:creationId xmlns:a16="http://schemas.microsoft.com/office/drawing/2014/main" id="{33E07F4A-D119-B9D5-F71E-13149F8AA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0251" name="Freeform: Shape 10250">
              <a:extLst>
                <a:ext uri="{FF2B5EF4-FFF2-40B4-BE49-F238E27FC236}">
                  <a16:creationId xmlns:a16="http://schemas.microsoft.com/office/drawing/2014/main" id="{8505FB4C-AD9A-F30A-0713-AC91AB261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Content Placeholder 3">
            <a:extLst>
              <a:ext uri="{FF2B5EF4-FFF2-40B4-BE49-F238E27FC236}">
                <a16:creationId xmlns:a16="http://schemas.microsoft.com/office/drawing/2014/main" id="{B2C1FD01-056A-31C2-67F4-F53E2BEB81DC}"/>
              </a:ext>
            </a:extLst>
          </p:cNvPr>
          <p:cNvSpPr>
            <a:spLocks noGrp="1"/>
          </p:cNvSpPr>
          <p:nvPr>
            <p:ph idx="1"/>
          </p:nvPr>
        </p:nvSpPr>
        <p:spPr>
          <a:xfrm>
            <a:off x="5015754" y="497541"/>
            <a:ext cx="6736976" cy="5674166"/>
          </a:xfrm>
        </p:spPr>
        <p:txBody>
          <a:bodyPr>
            <a:normAutofit fontScale="92500" lnSpcReduction="20000"/>
          </a:bodyPr>
          <a:lstStyle/>
          <a:p>
            <a:pPr marL="0" indent="0">
              <a:lnSpc>
                <a:spcPct val="115000"/>
              </a:lnSpc>
              <a:spcAft>
                <a:spcPts val="800"/>
              </a:spcAft>
              <a:buNone/>
            </a:pP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Psalm 32: 3 – 5 When I kept silent, my bones wasted away through my groaning all day long. 4 For day and night your hand was heavy on me; my strength was sapped as in the heat of summer. 5 Then I acknowledged my sin to you and did not cover up my iniquity. I said, “I will confess my transgressions to the Lord.” And you forgave the guilt of my sin.</a:t>
            </a:r>
          </a:p>
          <a:p>
            <a:pPr marL="0" indent="0">
              <a:lnSpc>
                <a:spcPct val="115000"/>
              </a:lnSpc>
              <a:spcAft>
                <a:spcPts val="800"/>
              </a:spcAft>
              <a:buNone/>
            </a:pP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Psaltaren</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32: 3 – 5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Så</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länge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teg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förtvinade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mina ben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stönade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dagen</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lång</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4  Dag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natt</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var din hand tung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över</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mig</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 kraft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rann</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bort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som</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i</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sommarens</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torka</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Sela 5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Då</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erkände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min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synd</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för dig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och</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dolde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inte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skuld</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sade</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"Jag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vill</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bekänna</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mina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brott</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för Herren" –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då</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förlät</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du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mig</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min </a:t>
            </a:r>
            <a:r>
              <a:rPr lang="en-US" sz="2400" kern="100" dirty="0" err="1">
                <a:solidFill>
                  <a:schemeClr val="bg1"/>
                </a:solidFill>
                <a:latin typeface="Arial" panose="020B0604020202020204" pitchFamily="34" charset="0"/>
                <a:ea typeface="Times New Roman" panose="02020603050405020304" pitchFamily="18" charset="0"/>
                <a:cs typeface="Times New Roman" panose="02020603050405020304" pitchFamily="18" charset="0"/>
              </a:rPr>
              <a:t>syndaskuld</a:t>
            </a:r>
            <a:r>
              <a:rPr lang="en-US" sz="24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Sela</a:t>
            </a:r>
          </a:p>
          <a:p>
            <a:pPr marL="0" indent="0">
              <a:lnSpc>
                <a:spcPct val="115000"/>
              </a:lnSpc>
              <a:spcAft>
                <a:spcPts val="800"/>
              </a:spcAft>
              <a:buNone/>
            </a:pPr>
            <a:endParaRPr lang="en-US" sz="2000" kern="1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endParaRPr lang="en-US" sz="2400"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sz="1800" kern="1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spcAft>
                <a:spcPts val="800"/>
              </a:spcAft>
              <a:buNone/>
            </a:pP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grpSp>
        <p:nvGrpSpPr>
          <p:cNvPr id="10253" name="Graphic 185">
            <a:extLst>
              <a:ext uri="{FF2B5EF4-FFF2-40B4-BE49-F238E27FC236}">
                <a16:creationId xmlns:a16="http://schemas.microsoft.com/office/drawing/2014/main" id="{2E7DD01F-4A93-C28A-310E-234A306C46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0254" name="Freeform: Shape 10253">
              <a:extLst>
                <a:ext uri="{FF2B5EF4-FFF2-40B4-BE49-F238E27FC236}">
                  <a16:creationId xmlns:a16="http://schemas.microsoft.com/office/drawing/2014/main" id="{8944D88D-A4F7-099F-E896-CC64FF44B6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5" name="Freeform: Shape 10254">
              <a:extLst>
                <a:ext uri="{FF2B5EF4-FFF2-40B4-BE49-F238E27FC236}">
                  <a16:creationId xmlns:a16="http://schemas.microsoft.com/office/drawing/2014/main" id="{46510623-D8CD-A81D-9AB4-A70038F3C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6" name="Freeform: Shape 10255">
              <a:extLst>
                <a:ext uri="{FF2B5EF4-FFF2-40B4-BE49-F238E27FC236}">
                  <a16:creationId xmlns:a16="http://schemas.microsoft.com/office/drawing/2014/main" id="{5D2883A7-A0A7-AA71-9BA7-A8367504B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7" name="Freeform: Shape 10256">
              <a:extLst>
                <a:ext uri="{FF2B5EF4-FFF2-40B4-BE49-F238E27FC236}">
                  <a16:creationId xmlns:a16="http://schemas.microsoft.com/office/drawing/2014/main" id="{A2AA67AC-6388-8F02-54E1-7E9D98452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58" name="Freeform: Shape 10257">
              <a:extLst>
                <a:ext uri="{FF2B5EF4-FFF2-40B4-BE49-F238E27FC236}">
                  <a16:creationId xmlns:a16="http://schemas.microsoft.com/office/drawing/2014/main" id="{CAEA2A74-EE84-659C-20B9-5A6B3DD2CF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11511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EC0DC-1AB1-5E73-E13D-C3598CE2BF8F}"/>
            </a:ext>
          </a:extLst>
        </p:cNvPr>
        <p:cNvGrpSpPr/>
        <p:nvPr/>
      </p:nvGrpSpPr>
      <p:grpSpPr>
        <a:xfrm>
          <a:off x="0" y="0"/>
          <a:ext cx="0" cy="0"/>
          <a:chOff x="0" y="0"/>
          <a:chExt cx="0" cy="0"/>
        </a:xfrm>
      </p:grpSpPr>
      <p:pic>
        <p:nvPicPr>
          <p:cNvPr id="12290" name="Picture 2">
            <a:extLst>
              <a:ext uri="{FF2B5EF4-FFF2-40B4-BE49-F238E27FC236}">
                <a16:creationId xmlns:a16="http://schemas.microsoft.com/office/drawing/2014/main" id="{CD047264-C357-92C4-DBA9-20147521F2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47"/>
            <a:ext cx="12633324" cy="790687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EA2E11BF-F311-108D-4317-C06DDCC410DE}"/>
              </a:ext>
            </a:extLst>
          </p:cNvPr>
          <p:cNvSpPr>
            <a:spLocks noGrp="1"/>
          </p:cNvSpPr>
          <p:nvPr>
            <p:ph idx="1"/>
          </p:nvPr>
        </p:nvSpPr>
        <p:spPr>
          <a:xfrm>
            <a:off x="1674908" y="369586"/>
            <a:ext cx="9828243" cy="6897761"/>
          </a:xfrm>
        </p:spPr>
        <p:txBody>
          <a:bodyPr>
            <a:normAutofit/>
          </a:bodyPr>
          <a:lstStyle/>
          <a:p>
            <a:pPr marL="0" marR="0" indent="0" algn="r">
              <a:lnSpc>
                <a:spcPct val="115000"/>
              </a:lnSpc>
              <a:spcAft>
                <a:spcPts val="800"/>
              </a:spcAft>
              <a:buNone/>
            </a:pP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A man after God’s own heart</a:t>
            </a:r>
          </a:p>
          <a:p>
            <a:pPr marL="0" indent="0" algn="r">
              <a:lnSpc>
                <a:spcPct val="115000"/>
              </a:lnSpc>
              <a:spcAft>
                <a:spcPts val="800"/>
              </a:spcAft>
              <a:buNone/>
            </a:pP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En man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efter</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Guds</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eget</a:t>
            </a:r>
            <a:r>
              <a:rPr lang="en-US" sz="4800"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 </a:t>
            </a:r>
            <a:r>
              <a:rPr lang="en-US" sz="4800" kern="100" dirty="0" err="1">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rPr>
              <a:t>hjärta</a:t>
            </a:r>
            <a:endParaRPr lang="en-US" kern="100" dirty="0">
              <a:solidFill>
                <a:schemeClr val="bg1"/>
              </a:solidFill>
              <a:effectLst/>
              <a:latin typeface="Elephant Pro" panose="020F0502020204030204" pitchFamily="34" charset="0"/>
              <a:ea typeface="Times New Roman" panose="02020603050405020304" pitchFamily="18" charset="0"/>
              <a:cs typeface="Elephant Pro" panose="020F0502020204030204" pitchFamily="34" charset="0"/>
            </a:endParaRPr>
          </a:p>
        </p:txBody>
      </p:sp>
    </p:spTree>
    <p:extLst>
      <p:ext uri="{BB962C8B-B14F-4D97-AF65-F5344CB8AC3E}">
        <p14:creationId xmlns:p14="http://schemas.microsoft.com/office/powerpoint/2010/main" val="616197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CE6A7C-AA42-349E-F8A8-C4DEAAE1444A}"/>
            </a:ext>
          </a:extLst>
        </p:cNvPr>
        <p:cNvGrpSpPr/>
        <p:nvPr/>
      </p:nvGrpSpPr>
      <p:grpSpPr>
        <a:xfrm>
          <a:off x="0" y="0"/>
          <a:ext cx="0" cy="0"/>
          <a:chOff x="0" y="0"/>
          <a:chExt cx="0" cy="0"/>
        </a:xfrm>
      </p:grpSpPr>
      <p:pic>
        <p:nvPicPr>
          <p:cNvPr id="12290" name="Picture 2">
            <a:extLst>
              <a:ext uri="{FF2B5EF4-FFF2-40B4-BE49-F238E27FC236}">
                <a16:creationId xmlns:a16="http://schemas.microsoft.com/office/drawing/2014/main" id="{D56638B0-E948-8B1F-BD69-4BC2C6174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633324" cy="790687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2F8FC17-4FC1-7E23-96A3-0C9656C73F5E}"/>
              </a:ext>
            </a:extLst>
          </p:cNvPr>
          <p:cNvSpPr txBox="1"/>
          <p:nvPr/>
        </p:nvSpPr>
        <p:spPr>
          <a:xfrm>
            <a:off x="605117" y="726141"/>
            <a:ext cx="5204012" cy="6740307"/>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Be still.</a:t>
            </a:r>
          </a:p>
          <a:p>
            <a:r>
              <a:rPr lang="en-US" sz="2400" dirty="0">
                <a:solidFill>
                  <a:schemeClr val="bg1"/>
                </a:solidFill>
                <a:effectLst/>
                <a:latin typeface="Helvetica Neue" panose="02000503000000020004" pitchFamily="2" charset="0"/>
              </a:rPr>
              <a:t>You can play with fire, but you'll get the bill.</a:t>
            </a:r>
          </a:p>
          <a:p>
            <a:r>
              <a:rPr lang="en-US" sz="2400" dirty="0">
                <a:solidFill>
                  <a:schemeClr val="bg1"/>
                </a:solidFill>
                <a:effectLst/>
                <a:latin typeface="Helvetica Neue" panose="02000503000000020004" pitchFamily="2" charset="0"/>
              </a:rPr>
              <a:t>Don't let him know...</a:t>
            </a:r>
          </a:p>
          <a:p>
            <a:r>
              <a:rPr lang="en-US" sz="2400" dirty="0">
                <a:solidFill>
                  <a:schemeClr val="bg1"/>
                </a:solidFill>
                <a:effectLst/>
                <a:latin typeface="Helvetica Neue" panose="02000503000000020004" pitchFamily="2" charset="0"/>
              </a:rPr>
              <a:t>Don't let him know that you love him.</a:t>
            </a:r>
          </a:p>
          <a:p>
            <a:r>
              <a:rPr lang="en-US" sz="2400" dirty="0">
                <a:solidFill>
                  <a:schemeClr val="bg1"/>
                </a:solidFill>
                <a:effectLst/>
                <a:latin typeface="Helvetica Neue" panose="02000503000000020004" pitchFamily="2" charset="0"/>
              </a:rPr>
              <a:t>Oh, don't be a fool.</a:t>
            </a:r>
          </a:p>
          <a:p>
            <a:r>
              <a:rPr lang="en-US" sz="2400" dirty="0">
                <a:solidFill>
                  <a:schemeClr val="bg1"/>
                </a:solidFill>
                <a:effectLst/>
                <a:latin typeface="Helvetica Neue" panose="02000503000000020004" pitchFamily="2" charset="0"/>
              </a:rPr>
              <a:t>Don't be blind.</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Heart of mine, go back home.</a:t>
            </a:r>
          </a:p>
          <a:p>
            <a:r>
              <a:rPr lang="en-US" sz="2400" dirty="0">
                <a:solidFill>
                  <a:schemeClr val="bg1"/>
                </a:solidFill>
                <a:effectLst/>
                <a:latin typeface="Helvetica Neue" panose="02000503000000020004" pitchFamily="2" charset="0"/>
              </a:rPr>
              <a:t>You've got no reason to wander.</a:t>
            </a:r>
          </a:p>
          <a:p>
            <a:r>
              <a:rPr lang="en-US" sz="2400" dirty="0">
                <a:solidFill>
                  <a:schemeClr val="bg1"/>
                </a:solidFill>
                <a:effectLst/>
                <a:latin typeface="Helvetica Neue" panose="02000503000000020004" pitchFamily="2" charset="0"/>
              </a:rPr>
              <a:t>No reason to roam.</a:t>
            </a:r>
          </a:p>
          <a:p>
            <a:r>
              <a:rPr lang="en-US" sz="2400" dirty="0">
                <a:solidFill>
                  <a:schemeClr val="bg1"/>
                </a:solidFill>
                <a:effectLst/>
                <a:latin typeface="Helvetica Neue" panose="02000503000000020004" pitchFamily="2" charset="0"/>
              </a:rPr>
              <a:t>Don't let him see...</a:t>
            </a:r>
          </a:p>
          <a:p>
            <a:r>
              <a:rPr lang="en-US" sz="2400" dirty="0">
                <a:solidFill>
                  <a:schemeClr val="bg1"/>
                </a:solidFill>
                <a:effectLst/>
                <a:latin typeface="Helvetica Neue" panose="02000503000000020004" pitchFamily="2" charset="0"/>
              </a:rPr>
              <a:t>Don't let him see that you need him.</a:t>
            </a:r>
          </a:p>
          <a:p>
            <a:r>
              <a:rPr lang="en-US" sz="2400" dirty="0">
                <a:solidFill>
                  <a:schemeClr val="bg1"/>
                </a:solidFill>
                <a:effectLst/>
                <a:latin typeface="Helvetica Neue" panose="02000503000000020004" pitchFamily="2" charset="0"/>
              </a:rPr>
              <a:t>Oh, don't push yourself over the line.</a:t>
            </a:r>
          </a:p>
          <a:p>
            <a:r>
              <a:rPr lang="en-US" sz="2400" dirty="0">
                <a:solidFill>
                  <a:schemeClr val="bg1"/>
                </a:solidFill>
                <a:effectLst/>
                <a:latin typeface="Helvetica Neue" panose="02000503000000020004" pitchFamily="2" charset="0"/>
              </a:rPr>
              <a:t>Heart of mine.</a:t>
            </a:r>
          </a:p>
          <a:p>
            <a:endParaRPr lang="en-US" sz="2400" dirty="0">
              <a:solidFill>
                <a:schemeClr val="bg1"/>
              </a:solidFill>
            </a:endParaRPr>
          </a:p>
        </p:txBody>
      </p:sp>
      <p:sp>
        <p:nvSpPr>
          <p:cNvPr id="8" name="TextBox 7">
            <a:extLst>
              <a:ext uri="{FF2B5EF4-FFF2-40B4-BE49-F238E27FC236}">
                <a16:creationId xmlns:a16="http://schemas.microsoft.com/office/drawing/2014/main" id="{7F072EAC-94AB-0D2E-38DC-AE758DB3C027}"/>
              </a:ext>
            </a:extLst>
          </p:cNvPr>
          <p:cNvSpPr txBox="1"/>
          <p:nvPr/>
        </p:nvSpPr>
        <p:spPr>
          <a:xfrm>
            <a:off x="6619220" y="726141"/>
            <a:ext cx="5204012" cy="7109639"/>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Var </a:t>
            </a:r>
            <a:r>
              <a:rPr lang="en-US" sz="2400" dirty="0" err="1">
                <a:solidFill>
                  <a:schemeClr val="bg1"/>
                </a:solidFill>
                <a:effectLst/>
                <a:latin typeface="Helvetica Neue" panose="02000503000000020004" pitchFamily="2" charset="0"/>
              </a:rPr>
              <a:t>stilla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Du </a:t>
            </a:r>
            <a:r>
              <a:rPr lang="en-US" sz="2400" dirty="0" err="1">
                <a:solidFill>
                  <a:schemeClr val="bg1"/>
                </a:solidFill>
                <a:effectLst/>
                <a:latin typeface="Helvetica Neue" panose="02000503000000020004" pitchFamily="2" charset="0"/>
              </a:rPr>
              <a:t>kan</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leka</a:t>
            </a:r>
            <a:r>
              <a:rPr lang="en-US" sz="2400" dirty="0">
                <a:solidFill>
                  <a:schemeClr val="bg1"/>
                </a:solidFill>
                <a:effectLst/>
                <a:latin typeface="Helvetica Neue" panose="02000503000000020004" pitchFamily="2" charset="0"/>
              </a:rPr>
              <a:t> med </a:t>
            </a:r>
            <a:r>
              <a:rPr lang="en-US" sz="2400" dirty="0" err="1">
                <a:solidFill>
                  <a:schemeClr val="bg1"/>
                </a:solidFill>
                <a:effectLst/>
                <a:latin typeface="Helvetica Neue" panose="02000503000000020004" pitchFamily="2" charset="0"/>
              </a:rPr>
              <a:t>elden</a:t>
            </a:r>
            <a:r>
              <a:rPr lang="en-US" sz="2400" dirty="0">
                <a:solidFill>
                  <a:schemeClr val="bg1"/>
                </a:solidFill>
                <a:effectLst/>
                <a:latin typeface="Helvetica Neue" panose="02000503000000020004" pitchFamily="2" charset="0"/>
              </a:rPr>
              <a:t>, men du </a:t>
            </a:r>
            <a:r>
              <a:rPr lang="en-US" sz="2400" dirty="0" err="1">
                <a:solidFill>
                  <a:schemeClr val="bg1"/>
                </a:solidFill>
                <a:effectLst/>
                <a:latin typeface="Helvetica Neue" panose="02000503000000020004" pitchFamily="2" charset="0"/>
              </a:rPr>
              <a:t>får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räkningen</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veta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veta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älskar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var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dum</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Var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blind.</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gå</a:t>
            </a:r>
            <a:r>
              <a:rPr lang="en-US" sz="2400" dirty="0">
                <a:solidFill>
                  <a:schemeClr val="bg1"/>
                </a:solidFill>
                <a:effectLst/>
                <a:latin typeface="Helvetica Neue" panose="02000503000000020004" pitchFamily="2" charset="0"/>
              </a:rPr>
              <a:t> hem </a:t>
            </a:r>
            <a:r>
              <a:rPr lang="en-US" sz="2400" dirty="0" err="1">
                <a:solidFill>
                  <a:schemeClr val="bg1"/>
                </a:solidFill>
                <a:effectLst/>
                <a:latin typeface="Helvetica Neue" panose="02000503000000020004" pitchFamily="2" charset="0"/>
              </a:rPr>
              <a:t>igen</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Du </a:t>
            </a:r>
            <a:r>
              <a:rPr lang="en-US" sz="2400" dirty="0" err="1">
                <a:solidFill>
                  <a:schemeClr val="bg1"/>
                </a:solidFill>
                <a:effectLst/>
                <a:latin typeface="Helvetica Neue" panose="02000503000000020004" pitchFamily="2" charset="0"/>
              </a:rPr>
              <a:t>har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ingen</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anledning</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undra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Ingen </a:t>
            </a:r>
            <a:r>
              <a:rPr lang="en-US" sz="2400" dirty="0" err="1">
                <a:solidFill>
                  <a:schemeClr val="bg1"/>
                </a:solidFill>
                <a:effectLst/>
                <a:latin typeface="Helvetica Neue" panose="02000503000000020004" pitchFamily="2" charset="0"/>
              </a:rPr>
              <a:t>anledning</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ströva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se...</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se </a:t>
            </a:r>
            <a:r>
              <a:rPr lang="en-US" sz="2400" dirty="0" err="1">
                <a:solidFill>
                  <a:schemeClr val="bg1"/>
                </a:solidFill>
                <a:effectLst/>
                <a:latin typeface="Helvetica Neue" panose="02000503000000020004" pitchFamily="2" charset="0"/>
              </a:rPr>
              <a:t>att</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behöver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tryck</a:t>
            </a:r>
            <a:r>
              <a:rPr lang="en-US" sz="2400" dirty="0">
                <a:solidFill>
                  <a:schemeClr val="bg1"/>
                </a:solidFill>
                <a:effectLst/>
                <a:latin typeface="Helvetica Neue" panose="02000503000000020004" pitchFamily="2" charset="0"/>
              </a:rPr>
              <a:t> dig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över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gränsen</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endParaRPr lang="en-US" sz="2400" dirty="0">
              <a:solidFill>
                <a:schemeClr val="bg1"/>
              </a:solidFill>
            </a:endParaRPr>
          </a:p>
        </p:txBody>
      </p:sp>
    </p:spTree>
    <p:extLst>
      <p:ext uri="{BB962C8B-B14F-4D97-AF65-F5344CB8AC3E}">
        <p14:creationId xmlns:p14="http://schemas.microsoft.com/office/powerpoint/2010/main" val="391454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04B952-D5D5-A74F-BBC4-EAA8E1F39D4C}"/>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92A0A69-550F-6100-8D2A-C39748AAE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FDFBAF-5CAE-5700-BABF-F98E4E7E8D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BCAFA9F1-CFE4-0312-FB83-08894A4DA827}"/>
              </a:ext>
            </a:extLst>
          </p:cNvPr>
          <p:cNvPicPr>
            <a:picLocks noChangeAspect="1"/>
          </p:cNvPicPr>
          <p:nvPr/>
        </p:nvPicPr>
        <p:blipFill>
          <a:blip r:embed="rId2"/>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522EE0E4-7BCD-FBD0-F5FF-EACAABB3A8F1}"/>
              </a:ext>
            </a:extLst>
          </p:cNvPr>
          <p:cNvSpPr>
            <a:spLocks noGrp="1"/>
          </p:cNvSpPr>
          <p:nvPr>
            <p:ph idx="1"/>
          </p:nvPr>
        </p:nvSpPr>
        <p:spPr>
          <a:xfrm>
            <a:off x="685810" y="581891"/>
            <a:ext cx="4925288" cy="5886144"/>
          </a:xfrm>
          <a:ln>
            <a:solidFill>
              <a:schemeClr val="bg1"/>
            </a:solidFill>
          </a:ln>
        </p:spPr>
        <p:txBody>
          <a:bodyPr>
            <a:normAutofit fontScale="70000" lnSpcReduction="20000"/>
          </a:bodyPr>
          <a:lstStyle/>
          <a:p>
            <a:pPr marL="0" indent="0">
              <a:lnSpc>
                <a:spcPct val="115000"/>
              </a:lnSpc>
              <a:buNone/>
            </a:pPr>
            <a:r>
              <a:rPr lang="en-US" sz="6200" kern="100" dirty="0">
                <a:solidFill>
                  <a:schemeClr val="bg1"/>
                </a:solidFill>
                <a:effectLst/>
                <a:latin typeface="Broadway" pitchFamily="82" charset="77"/>
                <a:ea typeface="Times New Roman" panose="02020603050405020304" pitchFamily="18" charset="0"/>
                <a:cs typeface="Futura Medium" panose="020B0602020204020303" pitchFamily="34" charset="-79"/>
              </a:rPr>
              <a:t>Integrity </a:t>
            </a:r>
          </a:p>
          <a:p>
            <a:pPr marL="0" indent="0">
              <a:lnSpc>
                <a:spcPct val="115000"/>
              </a:lnSpc>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(synonyms: honesty, sincerity, rectitude, truthfulness)</a:t>
            </a:r>
          </a:p>
          <a:p>
            <a:pPr marL="0" indent="0">
              <a:lnSpc>
                <a:spcPct val="115000"/>
              </a:lnSpc>
              <a:buNone/>
            </a:pPr>
            <a:endPar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a:p>
            <a:pPr marL="0" indent="0">
              <a:lnSpc>
                <a:spcPct val="115000"/>
              </a:lnSpc>
              <a:buNone/>
            </a:pPr>
            <a:r>
              <a:rPr lang="en-US" i="1"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Integrity derives from the Latin word "</a:t>
            </a:r>
            <a:r>
              <a:rPr lang="en-US" i="1" kern="100" dirty="0" err="1">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integritas</a:t>
            </a:r>
            <a:r>
              <a:rPr lang="en-US" i="1"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 which means wholeness, untouched, undivided or unbroken, or flawlessness. In a moral sense, integrity refers to the quality of a person to act according to ethical and moral principles while being honest, sincere, and authentic. A person with high integrity remains true to their beliefs and values even in difficult situations and does not act out of self-interest.</a:t>
            </a:r>
          </a:p>
        </p:txBody>
      </p:sp>
      <p:sp>
        <p:nvSpPr>
          <p:cNvPr id="2" name="Content Placeholder 3">
            <a:extLst>
              <a:ext uri="{FF2B5EF4-FFF2-40B4-BE49-F238E27FC236}">
                <a16:creationId xmlns:a16="http://schemas.microsoft.com/office/drawing/2014/main" id="{48B0D4A1-BC38-E2ED-4F6A-183E53B68D66}"/>
              </a:ext>
            </a:extLst>
          </p:cNvPr>
          <p:cNvSpPr txBox="1">
            <a:spLocks/>
          </p:cNvSpPr>
          <p:nvPr/>
        </p:nvSpPr>
        <p:spPr>
          <a:xfrm>
            <a:off x="6615542" y="581891"/>
            <a:ext cx="4925288" cy="5886144"/>
          </a:xfrm>
          <a:prstGeom prst="rect">
            <a:avLst/>
          </a:prstGeom>
          <a:ln>
            <a:solidFill>
              <a:schemeClr val="bg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r>
              <a:rPr lang="en-US" sz="6200" kern="100" dirty="0" err="1">
                <a:solidFill>
                  <a:schemeClr val="bg1"/>
                </a:solidFill>
                <a:latin typeface="Broadway" pitchFamily="82" charset="77"/>
                <a:ea typeface="Times New Roman" panose="02020603050405020304" pitchFamily="18" charset="0"/>
                <a:cs typeface="Futura Medium" panose="020B0602020204020303" pitchFamily="34" charset="-79"/>
              </a:rPr>
              <a:t>Integritet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p>
          <a:p>
            <a:pPr marL="0" indent="0">
              <a:lnSpc>
                <a:spcPct val="115000"/>
              </a:lnSpc>
              <a:buFont typeface="Arial" panose="020B0604020202020204" pitchFamily="34" charset="0"/>
              <a:buNone/>
            </a:pP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synonymer</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ärlighet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uppriktighet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uppriktighet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sanningsenlighet</a:t>
            </a:r>
            <a:r>
              <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
            </a:r>
          </a:p>
          <a:p>
            <a:pPr marL="0" indent="0">
              <a:lnSpc>
                <a:spcPct val="115000"/>
              </a:lnSpc>
              <a:buFont typeface="Arial" panose="020B0604020202020204" pitchFamily="34" charset="0"/>
              <a:buNone/>
            </a:pPr>
            <a:endPar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endParaRPr>
          </a:p>
          <a:p>
            <a:pPr marL="0" indent="0">
              <a:lnSpc>
                <a:spcPct val="115000"/>
              </a:lnSpc>
              <a:buFont typeface="Arial" panose="020B0604020202020204" pitchFamily="34" charset="0"/>
              <a:buNone/>
            </a:pP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kommer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från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det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latinska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ordet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integritas</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som</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betyder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helhet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orörd</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odelad</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eller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obruten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eller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felfrihet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I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moralisk</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mening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hänvisar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till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kvaliteten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hos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person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agera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enligt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etiska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moraliska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principer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samtidigt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som</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den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ärlig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uppriktig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autentisk</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En person med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hög</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integritet</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förblir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trogen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sina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övertygelser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värderingar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även</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svåra</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situationer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agerar</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inte</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av </a:t>
            </a:r>
            <a:r>
              <a:rPr lang="en-US" i="1"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egenintresse</a:t>
            </a:r>
            <a:r>
              <a:rPr lang="en-US" i="1"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
            </a:r>
          </a:p>
        </p:txBody>
      </p:sp>
    </p:spTree>
    <p:extLst>
      <p:ext uri="{BB962C8B-B14F-4D97-AF65-F5344CB8AC3E}">
        <p14:creationId xmlns:p14="http://schemas.microsoft.com/office/powerpoint/2010/main" val="34751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E9D04-FEF0-BAF1-9855-62882DB4F62A}"/>
            </a:ext>
          </a:extLst>
        </p:cNvPr>
        <p:cNvGrpSpPr/>
        <p:nvPr/>
      </p:nvGrpSpPr>
      <p:grpSpPr>
        <a:xfrm>
          <a:off x="0" y="0"/>
          <a:ext cx="0" cy="0"/>
          <a:chOff x="0" y="0"/>
          <a:chExt cx="0" cy="0"/>
        </a:xfrm>
      </p:grpSpPr>
      <p:pic>
        <p:nvPicPr>
          <p:cNvPr id="12290" name="Picture 2">
            <a:extLst>
              <a:ext uri="{FF2B5EF4-FFF2-40B4-BE49-F238E27FC236}">
                <a16:creationId xmlns:a16="http://schemas.microsoft.com/office/drawing/2014/main" id="{6628200C-F4EB-3DC7-6F48-3D1A0C21E4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633324" cy="790687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5C8A212-0577-C5F0-A220-50A0B3F3573B}"/>
              </a:ext>
            </a:extLst>
          </p:cNvPr>
          <p:cNvSpPr txBox="1"/>
          <p:nvPr/>
        </p:nvSpPr>
        <p:spPr>
          <a:xfrm>
            <a:off x="6736976" y="398615"/>
            <a:ext cx="5204012" cy="7109639"/>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Gå</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tillbaka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där</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varit</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Det </a:t>
            </a:r>
            <a:r>
              <a:rPr lang="en-US" sz="2400" dirty="0" err="1">
                <a:solidFill>
                  <a:schemeClr val="bg1"/>
                </a:solidFill>
                <a:effectLst/>
                <a:latin typeface="Helvetica Neue" panose="02000503000000020004" pitchFamily="2" charset="0"/>
              </a:rPr>
              <a:t>enda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problemet</a:t>
            </a:r>
            <a:r>
              <a:rPr lang="en-US" sz="2400" dirty="0">
                <a:solidFill>
                  <a:schemeClr val="bg1"/>
                </a:solidFill>
                <a:effectLst/>
                <a:latin typeface="Helvetica Neue" panose="02000503000000020004" pitchFamily="2" charset="0"/>
              </a:rPr>
              <a:t> för dig </a:t>
            </a:r>
            <a:r>
              <a:rPr lang="en-US" sz="2400" dirty="0" err="1">
                <a:solidFill>
                  <a:schemeClr val="bg1"/>
                </a:solidFill>
                <a:effectLst/>
                <a:latin typeface="Helvetica Neue" panose="02000503000000020004" pitchFamily="2" charset="0"/>
              </a:rPr>
              <a:t>är</a:t>
            </a:r>
            <a:r>
              <a:rPr lang="en-US" sz="2400" dirty="0">
                <a:solidFill>
                  <a:schemeClr val="bg1"/>
                </a:solidFill>
                <a:effectLst/>
                <a:latin typeface="Helvetica Neue" panose="02000503000000020004" pitchFamily="2" charset="0"/>
              </a:rPr>
              <a:t> om du </a:t>
            </a:r>
            <a:r>
              <a:rPr lang="en-US" sz="2400" dirty="0" err="1">
                <a:solidFill>
                  <a:schemeClr val="bg1"/>
                </a:solidFill>
                <a:effectLst/>
                <a:latin typeface="Helvetica Neue" panose="02000503000000020004" pitchFamily="2" charset="0"/>
              </a:rPr>
              <a:t>släpper</a:t>
            </a:r>
            <a:r>
              <a:rPr lang="en-US" sz="2400" dirty="0">
                <a:solidFill>
                  <a:schemeClr val="bg1"/>
                </a:solidFill>
                <a:effectLst/>
                <a:latin typeface="Helvetica Neue" panose="02000503000000020004" pitchFamily="2" charset="0"/>
              </a:rPr>
              <a:t> in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höra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honom</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höra</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vart</a:t>
            </a:r>
            <a:r>
              <a:rPr lang="en-US" sz="2400" dirty="0">
                <a:solidFill>
                  <a:schemeClr val="bg1"/>
                </a:solidFill>
                <a:effectLst/>
                <a:latin typeface="Helvetica Neue" panose="02000503000000020004" pitchFamily="2" charset="0"/>
              </a:rPr>
              <a:t> du </a:t>
            </a:r>
            <a:r>
              <a:rPr lang="en-US" sz="2400" dirty="0" err="1">
                <a:solidFill>
                  <a:schemeClr val="bg1"/>
                </a:solidFill>
                <a:effectLst/>
                <a:latin typeface="Helvetica Neue" panose="02000503000000020004" pitchFamily="2" charset="0"/>
              </a:rPr>
              <a:t>är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på</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väg</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lös</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upp</a:t>
            </a:r>
            <a:r>
              <a:rPr lang="en-US" sz="2400" dirty="0">
                <a:solidFill>
                  <a:schemeClr val="bg1"/>
                </a:solidFill>
                <a:effectLst/>
                <a:latin typeface="Helvetica Neue" panose="02000503000000020004" pitchFamily="2" charset="0"/>
              </a:rPr>
              <a:t> de band </a:t>
            </a:r>
            <a:r>
              <a:rPr lang="en-US" sz="2400" dirty="0" err="1">
                <a:solidFill>
                  <a:schemeClr val="bg1"/>
                </a:solidFill>
                <a:effectLst/>
                <a:latin typeface="Helvetica Neue" panose="02000503000000020004" pitchFamily="2" charset="0"/>
              </a:rPr>
              <a:t>som</a:t>
            </a:r>
            <a:r>
              <a:rPr lang="en-US" sz="2400" dirty="0">
                <a:solidFill>
                  <a:schemeClr val="bg1"/>
                </a:solidFill>
                <a:effectLst/>
                <a:latin typeface="Helvetica Neue" panose="02000503000000020004" pitchFamily="2" charset="0"/>
              </a:rPr>
              <a:t> binder.</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Så</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illvillig</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och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så</a:t>
            </a:r>
            <a:r>
              <a:rPr lang="en-US" sz="2400" dirty="0">
                <a:solidFill>
                  <a:schemeClr val="bg1"/>
                </a:solidFill>
                <a:effectLst/>
                <a:latin typeface="Helvetica Neue" panose="02000503000000020004" pitchFamily="2" charset="0"/>
              </a:rPr>
              <a:t> full av </a:t>
            </a:r>
            <a:r>
              <a:rPr lang="en-US" sz="2400" dirty="0" err="1">
                <a:solidFill>
                  <a:schemeClr val="bg1"/>
                </a:solidFill>
                <a:effectLst/>
                <a:latin typeface="Helvetica Neue" panose="02000503000000020004" pitchFamily="2" charset="0"/>
              </a:rPr>
              <a:t>svek</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Jag ger dig </a:t>
            </a:r>
            <a:r>
              <a:rPr lang="en-US" sz="2400" dirty="0" err="1">
                <a:solidFill>
                  <a:schemeClr val="bg1"/>
                </a:solidFill>
                <a:effectLst/>
                <a:latin typeface="Helvetica Neue" panose="02000503000000020004" pitchFamily="2" charset="0"/>
              </a:rPr>
              <a:t>en</a:t>
            </a:r>
            <a:r>
              <a:rPr lang="en-US" sz="2400" dirty="0">
                <a:solidFill>
                  <a:schemeClr val="bg1"/>
                </a:solidFill>
                <a:effectLst/>
                <a:latin typeface="Helvetica Neue" panose="02000503000000020004" pitchFamily="2" charset="0"/>
              </a:rPr>
              <a:t> tum </a:t>
            </a:r>
            <a:r>
              <a:rPr lang="en-US" sz="2400" dirty="0" err="1">
                <a:solidFill>
                  <a:schemeClr val="bg1"/>
                </a:solidFill>
                <a:effectLst/>
                <a:latin typeface="Helvetica Neue" panose="02000503000000020004" pitchFamily="2" charset="0"/>
              </a:rPr>
              <a:t>och</a:t>
            </a:r>
            <a:r>
              <a:rPr lang="en-US" sz="2400" dirty="0">
                <a:solidFill>
                  <a:schemeClr val="bg1"/>
                </a:solidFill>
                <a:effectLst/>
                <a:latin typeface="Helvetica Neue" panose="02000503000000020004" pitchFamily="2" charset="0"/>
              </a:rPr>
              <a:t> du tar </a:t>
            </a:r>
            <a:r>
              <a:rPr lang="en-US" sz="2400" dirty="0" err="1">
                <a:solidFill>
                  <a:schemeClr val="bg1"/>
                </a:solidFill>
                <a:effectLst/>
                <a:latin typeface="Helvetica Neue" panose="02000503000000020004" pitchFamily="2" charset="0"/>
              </a:rPr>
              <a:t>en</a:t>
            </a:r>
            <a:r>
              <a:rPr lang="en-US" sz="2400" dirty="0">
                <a:solidFill>
                  <a:schemeClr val="bg1"/>
                </a:solidFill>
                <a:effectLst/>
                <a:latin typeface="Helvetica Neue" panose="02000503000000020004" pitchFamily="2" charset="0"/>
              </a:rPr>
              <a:t> mil.</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dig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falla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Låt</a:t>
            </a:r>
            <a:r>
              <a:rPr lang="en-US" sz="2400" dirty="0">
                <a:solidFill>
                  <a:schemeClr val="bg1"/>
                </a:solidFill>
                <a:effectLst/>
                <a:latin typeface="Helvetica Neue" panose="02000503000000020004" pitchFamily="2" charset="0"/>
              </a:rPr>
              <a:t> dig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snubbla</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Åh</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gör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tiden</a:t>
            </a:r>
            <a:r>
              <a:rPr lang="en-US" sz="2400" dirty="0">
                <a:solidFill>
                  <a:schemeClr val="bg1"/>
                </a:solidFill>
                <a:effectLst/>
                <a:latin typeface="Helvetica Neue" panose="02000503000000020004" pitchFamily="2" charset="0"/>
              </a:rPr>
              <a:t>...</a:t>
            </a:r>
          </a:p>
          <a:p>
            <a:r>
              <a:rPr lang="en-US" sz="2400" dirty="0" err="1">
                <a:solidFill>
                  <a:schemeClr val="bg1"/>
                </a:solidFill>
                <a:effectLst/>
                <a:latin typeface="Helvetica Neue" panose="02000503000000020004" pitchFamily="2" charset="0"/>
              </a:rPr>
              <a:t>Gör</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inte</a:t>
            </a:r>
            <a:r>
              <a:rPr lang="en-US" sz="2400" dirty="0">
                <a:solidFill>
                  <a:schemeClr val="bg1"/>
                </a:solidFill>
                <a:effectLst/>
                <a:latin typeface="Helvetica Neue" panose="02000503000000020004" pitchFamily="2" charset="0"/>
              </a:rPr>
              <a:t> </a:t>
            </a:r>
            <a:r>
              <a:rPr lang="en-US" sz="2400" dirty="0" err="1">
                <a:solidFill>
                  <a:schemeClr val="bg1"/>
                </a:solidFill>
                <a:effectLst/>
                <a:latin typeface="Helvetica Neue" panose="02000503000000020004" pitchFamily="2" charset="0"/>
              </a:rPr>
              <a:t>brottet</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r>
              <a:rPr lang="en-US" sz="2400" dirty="0">
                <a:solidFill>
                  <a:schemeClr val="bg1"/>
                </a:solidFill>
                <a:effectLst/>
                <a:latin typeface="Helvetica Neue" panose="02000503000000020004" pitchFamily="2" charset="0"/>
              </a:rPr>
              <a:t>.</a:t>
            </a:r>
          </a:p>
          <a:p>
            <a:r>
              <a:rPr lang="en-US" sz="2400" dirty="0">
                <a:solidFill>
                  <a:schemeClr val="bg1"/>
                </a:solidFill>
                <a:effectLst/>
                <a:latin typeface="Helvetica Neue" panose="02000503000000020004" pitchFamily="2" charset="0"/>
              </a:rPr>
              <a:t>Mitt </a:t>
            </a:r>
            <a:r>
              <a:rPr lang="en-US" sz="2400" dirty="0" err="1">
                <a:solidFill>
                  <a:schemeClr val="bg1"/>
                </a:solidFill>
                <a:effectLst/>
                <a:latin typeface="Helvetica Neue" panose="02000503000000020004" pitchFamily="2" charset="0"/>
              </a:rPr>
              <a:t>hjärta</a:t>
            </a:r>
            <a:endParaRPr lang="en-US" sz="2400" dirty="0">
              <a:solidFill>
                <a:schemeClr val="bg1"/>
              </a:solidFill>
              <a:effectLst/>
              <a:latin typeface="Helvetica Neue" panose="02000503000000020004" pitchFamily="2" charset="0"/>
            </a:endParaRPr>
          </a:p>
          <a:p>
            <a:endParaRPr lang="en-US" sz="2400" dirty="0">
              <a:solidFill>
                <a:schemeClr val="bg1"/>
              </a:solidFill>
            </a:endParaRPr>
          </a:p>
        </p:txBody>
      </p:sp>
      <p:sp>
        <p:nvSpPr>
          <p:cNvPr id="8" name="TextBox 7">
            <a:extLst>
              <a:ext uri="{FF2B5EF4-FFF2-40B4-BE49-F238E27FC236}">
                <a16:creationId xmlns:a16="http://schemas.microsoft.com/office/drawing/2014/main" id="{35423A6F-E53E-2D71-2227-B6BB66942C5B}"/>
              </a:ext>
            </a:extLst>
          </p:cNvPr>
          <p:cNvSpPr txBox="1"/>
          <p:nvPr/>
        </p:nvSpPr>
        <p:spPr>
          <a:xfrm>
            <a:off x="416858" y="398615"/>
            <a:ext cx="5204012" cy="7109639"/>
          </a:xfrm>
          <a:prstGeom prst="rect">
            <a:avLst/>
          </a:prstGeom>
          <a:noFill/>
        </p:spPr>
        <p:txBody>
          <a:bodyPr wrap="square" rtlCol="0">
            <a:spAutoFit/>
          </a:bodyPr>
          <a:lstStyle/>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Go back where you been.</a:t>
            </a:r>
          </a:p>
          <a:p>
            <a:r>
              <a:rPr lang="en-US" sz="2400" dirty="0">
                <a:solidFill>
                  <a:schemeClr val="bg1"/>
                </a:solidFill>
                <a:effectLst/>
                <a:latin typeface="Helvetica Neue" panose="02000503000000020004" pitchFamily="2" charset="0"/>
              </a:rPr>
              <a:t>The only trouble for you is if you let him in.</a:t>
            </a:r>
          </a:p>
          <a:p>
            <a:r>
              <a:rPr lang="en-US" sz="2400" dirty="0">
                <a:solidFill>
                  <a:schemeClr val="bg1"/>
                </a:solidFill>
                <a:effectLst/>
                <a:latin typeface="Helvetica Neue" panose="02000503000000020004" pitchFamily="2" charset="0"/>
              </a:rPr>
              <a:t>Don't let him hear...</a:t>
            </a:r>
          </a:p>
          <a:p>
            <a:r>
              <a:rPr lang="en-US" sz="2400" dirty="0">
                <a:solidFill>
                  <a:schemeClr val="bg1"/>
                </a:solidFill>
                <a:effectLst/>
                <a:latin typeface="Helvetica Neue" panose="02000503000000020004" pitchFamily="2" charset="0"/>
              </a:rPr>
              <a:t>Don't let him hear where you're going.</a:t>
            </a:r>
          </a:p>
          <a:p>
            <a:r>
              <a:rPr lang="en-US" sz="2400" dirty="0">
                <a:solidFill>
                  <a:schemeClr val="bg1"/>
                </a:solidFill>
                <a:effectLst/>
                <a:latin typeface="Helvetica Neue" panose="02000503000000020004" pitchFamily="2" charset="0"/>
              </a:rPr>
              <a:t>Oh, untie the ties that bind.</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So malicious and so full of guile.</a:t>
            </a:r>
          </a:p>
          <a:p>
            <a:r>
              <a:rPr lang="en-US" sz="2400" dirty="0">
                <a:solidFill>
                  <a:schemeClr val="bg1"/>
                </a:solidFill>
                <a:effectLst/>
                <a:latin typeface="Helvetica Neue" panose="02000503000000020004" pitchFamily="2" charset="0"/>
              </a:rPr>
              <a:t>I give you an inch and you take a mile.</a:t>
            </a:r>
          </a:p>
          <a:p>
            <a:r>
              <a:rPr lang="en-US" sz="2400" dirty="0">
                <a:solidFill>
                  <a:schemeClr val="bg1"/>
                </a:solidFill>
                <a:effectLst/>
                <a:latin typeface="Helvetica Neue" panose="02000503000000020004" pitchFamily="2" charset="0"/>
              </a:rPr>
              <a:t>Don't let yourself fall.</a:t>
            </a:r>
          </a:p>
          <a:p>
            <a:r>
              <a:rPr lang="en-US" sz="2400" dirty="0">
                <a:solidFill>
                  <a:schemeClr val="bg1"/>
                </a:solidFill>
                <a:effectLst/>
                <a:latin typeface="Helvetica Neue" panose="02000503000000020004" pitchFamily="2" charset="0"/>
              </a:rPr>
              <a:t>Don't let yourself stumble.</a:t>
            </a:r>
          </a:p>
          <a:p>
            <a:r>
              <a:rPr lang="en-US" sz="2400" dirty="0">
                <a:solidFill>
                  <a:schemeClr val="bg1"/>
                </a:solidFill>
                <a:effectLst/>
                <a:latin typeface="Helvetica Neue" panose="02000503000000020004" pitchFamily="2" charset="0"/>
              </a:rPr>
              <a:t>Oh do the time...</a:t>
            </a:r>
          </a:p>
          <a:p>
            <a:r>
              <a:rPr lang="en-US" sz="2400" dirty="0">
                <a:solidFill>
                  <a:schemeClr val="bg1"/>
                </a:solidFill>
                <a:effectLst/>
                <a:latin typeface="Helvetica Neue" panose="02000503000000020004" pitchFamily="2" charset="0"/>
              </a:rPr>
              <a:t>Don't do the crime.</a:t>
            </a:r>
          </a:p>
          <a:p>
            <a:r>
              <a:rPr lang="en-US" sz="2400" dirty="0">
                <a:solidFill>
                  <a:schemeClr val="bg1"/>
                </a:solidFill>
                <a:effectLst/>
                <a:latin typeface="Helvetica Neue" panose="02000503000000020004" pitchFamily="2" charset="0"/>
              </a:rPr>
              <a:t>Heart of mine.</a:t>
            </a:r>
          </a:p>
          <a:p>
            <a:r>
              <a:rPr lang="en-US" sz="2400" dirty="0">
                <a:solidFill>
                  <a:schemeClr val="bg1"/>
                </a:solidFill>
                <a:effectLst/>
                <a:latin typeface="Helvetica Neue" panose="02000503000000020004" pitchFamily="2" charset="0"/>
              </a:rPr>
              <a:t>Heart of mine</a:t>
            </a:r>
          </a:p>
        </p:txBody>
      </p:sp>
    </p:spTree>
    <p:extLst>
      <p:ext uri="{BB962C8B-B14F-4D97-AF65-F5344CB8AC3E}">
        <p14:creationId xmlns:p14="http://schemas.microsoft.com/office/powerpoint/2010/main" val="3777738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DB3DDC-30B1-CB2B-DD23-3C3536E65C9A}"/>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F7F927F-E40B-497C-6535-ADD88012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36A848-B7F3-E1B5-964C-0E85EAD79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277F0678-D1E2-DBFD-4808-2882D8DC679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FA64A04E-616E-6E22-0827-8DBB80FC134F}"/>
              </a:ext>
            </a:extLst>
          </p:cNvPr>
          <p:cNvSpPr>
            <a:spLocks noGrp="1"/>
          </p:cNvSpPr>
          <p:nvPr>
            <p:ph idx="1"/>
          </p:nvPr>
        </p:nvSpPr>
        <p:spPr>
          <a:xfrm>
            <a:off x="1266146" y="835431"/>
            <a:ext cx="3518647" cy="4351338"/>
          </a:xfrm>
        </p:spPr>
        <p:txBody>
          <a:bodyPr>
            <a:noAutofit/>
          </a:bodyPr>
          <a:lstStyle/>
          <a:p>
            <a:pPr marL="0" indent="0">
              <a:lnSpc>
                <a:spcPct val="115000"/>
              </a:lnSpc>
              <a:spcAft>
                <a:spcPts val="800"/>
              </a:spcAft>
              <a:buNone/>
            </a:pPr>
            <a:r>
              <a:rPr lang="en-US" u="sng"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Aspects of Integrity</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Honesty</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Sincerity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Authenticity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Responsibility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Reliability </a:t>
            </a:r>
          </a:p>
          <a:p>
            <a:pPr marL="0" indent="0">
              <a:lnSpc>
                <a:spcPct val="115000"/>
              </a:lnSpc>
              <a:spcAft>
                <a:spcPts val="800"/>
              </a:spcAft>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Loyalty</a:t>
            </a:r>
          </a:p>
          <a:p>
            <a:pPr marL="0" indent="0">
              <a:lnSpc>
                <a:spcPct val="115000"/>
              </a:lnSpc>
              <a:spcAft>
                <a:spcPts val="800"/>
              </a:spcAft>
              <a:buNone/>
            </a:pPr>
            <a:endPar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2" name="Content Placeholder 3">
            <a:extLst>
              <a:ext uri="{FF2B5EF4-FFF2-40B4-BE49-F238E27FC236}">
                <a16:creationId xmlns:a16="http://schemas.microsoft.com/office/drawing/2014/main" id="{6184C340-A5A6-E43C-C419-2F712A05F9E6}"/>
              </a:ext>
            </a:extLst>
          </p:cNvPr>
          <p:cNvSpPr txBox="1">
            <a:spLocks/>
          </p:cNvSpPr>
          <p:nvPr/>
        </p:nvSpPr>
        <p:spPr>
          <a:xfrm>
            <a:off x="6624917" y="835431"/>
            <a:ext cx="390413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spcAft>
                <a:spcPts val="800"/>
              </a:spcAft>
              <a:buFont typeface="Arial" panose="020B0604020202020204" pitchFamily="34" charset="0"/>
              <a:buNone/>
            </a:pPr>
            <a:r>
              <a:rPr lang="en-US" u="sng" dirty="0" err="1">
                <a:solidFill>
                  <a:schemeClr val="bg1"/>
                </a:solidFill>
                <a:latin typeface="Futura Medium" panose="020B0602020204020303" pitchFamily="34" charset="-79"/>
                <a:cs typeface="Futura Medium" panose="020B0602020204020303" pitchFamily="34" charset="-79"/>
              </a:rPr>
              <a:t>Aspekter</a:t>
            </a:r>
            <a:r>
              <a:rPr lang="en-US" u="sng" dirty="0">
                <a:solidFill>
                  <a:schemeClr val="bg1"/>
                </a:solidFill>
                <a:latin typeface="Futura Medium" panose="020B0602020204020303" pitchFamily="34" charset="-79"/>
                <a:cs typeface="Futura Medium" panose="020B0602020204020303" pitchFamily="34" charset="-79"/>
              </a:rPr>
              <a:t> av </a:t>
            </a:r>
            <a:r>
              <a:rPr lang="en-US" u="sng" dirty="0" err="1">
                <a:solidFill>
                  <a:schemeClr val="bg1"/>
                </a:solidFill>
                <a:latin typeface="Futura Medium" panose="020B0602020204020303" pitchFamily="34" charset="-79"/>
                <a:cs typeface="Futura Medium" panose="020B0602020204020303" pitchFamily="34" charset="-79"/>
              </a:rPr>
              <a:t>integritet</a:t>
            </a:r>
            <a:endParaRPr lang="en-US" u="sng" dirty="0">
              <a:solidFill>
                <a:schemeClr val="bg1"/>
              </a:solidFill>
              <a:latin typeface="Futura Medium" panose="020B0602020204020303" pitchFamily="34" charset="-79"/>
              <a:cs typeface="Futura Medium" panose="020B0602020204020303" pitchFamily="34" charset="-79"/>
            </a:endParaRP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Ärlighet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Uppriktighet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Äkthet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a:solidFill>
                  <a:schemeClr val="bg1"/>
                </a:solidFill>
                <a:latin typeface="Futura Medium" panose="020B0602020204020303" pitchFamily="34" charset="-79"/>
                <a:cs typeface="Futura Medium" panose="020B0602020204020303" pitchFamily="34" charset="-79"/>
              </a:rPr>
              <a:t>Ansvar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Pålitlighet</a:t>
            </a:r>
            <a:r>
              <a:rPr lang="en-US" dirty="0">
                <a:solidFill>
                  <a:schemeClr val="bg1"/>
                </a:solidFill>
                <a:latin typeface="Futura Medium" panose="020B0602020204020303" pitchFamily="34" charset="-79"/>
                <a:cs typeface="Futura Medium" panose="020B0602020204020303" pitchFamily="34" charset="-79"/>
              </a:rPr>
              <a:t> </a:t>
            </a:r>
          </a:p>
          <a:p>
            <a:pPr marL="0" indent="0">
              <a:lnSpc>
                <a:spcPct val="115000"/>
              </a:lnSpc>
              <a:spcAft>
                <a:spcPts val="800"/>
              </a:spcAft>
              <a:buFont typeface="Arial" panose="020B0604020202020204" pitchFamily="34" charset="0"/>
              <a:buNone/>
            </a:pPr>
            <a:r>
              <a:rPr lang="en-US" dirty="0" err="1">
                <a:solidFill>
                  <a:schemeClr val="bg1"/>
                </a:solidFill>
                <a:latin typeface="Futura Medium" panose="020B0602020204020303" pitchFamily="34" charset="-79"/>
                <a:cs typeface="Futura Medium" panose="020B0602020204020303" pitchFamily="34" charset="-79"/>
              </a:rPr>
              <a:t>Lojalitet</a:t>
            </a:r>
            <a:endParaRPr lang="en-US"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endParaRPr>
          </a:p>
        </p:txBody>
      </p:sp>
    </p:spTree>
    <p:extLst>
      <p:ext uri="{BB962C8B-B14F-4D97-AF65-F5344CB8AC3E}">
        <p14:creationId xmlns:p14="http://schemas.microsoft.com/office/powerpoint/2010/main" val="3651020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61293230-B0F6-45B1-96D1-13D18E2429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5" name="Freeform: Shape 9224">
            <a:extLst>
              <a:ext uri="{FF2B5EF4-FFF2-40B4-BE49-F238E27FC236}">
                <a16:creationId xmlns:a16="http://schemas.microsoft.com/office/drawing/2014/main" id="{0A1E0707-4985-454B-ACE0-4855BB558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A1086BDE-B752-2A49-E4D6-C4D07F179F15}"/>
              </a:ext>
            </a:extLst>
          </p:cNvPr>
          <p:cNvSpPr>
            <a:spLocks noGrp="1"/>
          </p:cNvSpPr>
          <p:nvPr>
            <p:ph idx="1"/>
          </p:nvPr>
        </p:nvSpPr>
        <p:spPr>
          <a:xfrm>
            <a:off x="282388" y="207819"/>
            <a:ext cx="4247279" cy="6620580"/>
          </a:xfrm>
        </p:spPr>
        <p:txBody>
          <a:bodyPr>
            <a:noAutofit/>
          </a:bodyPr>
          <a:lstStyle/>
          <a:p>
            <a:pPr marL="0" indent="0">
              <a:buNone/>
            </a:pPr>
            <a:r>
              <a:rPr lang="en-US" sz="1600" b="1" dirty="0"/>
              <a:t>Maintaining the Integrity of Steel Structures: Tips and Best Practices</a:t>
            </a:r>
          </a:p>
          <a:p>
            <a:pPr marL="0" indent="0">
              <a:buNone/>
            </a:pPr>
            <a:endParaRPr lang="en-US" sz="1600" dirty="0"/>
          </a:p>
          <a:p>
            <a:pPr marL="0" indent="0">
              <a:buNone/>
            </a:pPr>
            <a:r>
              <a:rPr lang="en-US" sz="1600" b="1" dirty="0"/>
              <a:t>Regular Inspections: The First Line of Defense: </a:t>
            </a:r>
            <a:r>
              <a:rPr lang="en-US" sz="1600" dirty="0"/>
              <a:t>Regular inspections help identify potential issues like cracks, rust, or wear before they escalate. Seasonal checks are advisable, especially after extreme weather conditions that might compromise the steel's integrity.</a:t>
            </a:r>
          </a:p>
          <a:p>
            <a:r>
              <a:rPr lang="en-US" sz="1600" b="1" dirty="0"/>
              <a:t>Corrosion Management: Keeping Rust at Bay: </a:t>
            </a:r>
            <a:r>
              <a:rPr lang="en-US" sz="1600" dirty="0"/>
              <a:t>Coating based on the environmental conditions the structure will face.</a:t>
            </a:r>
          </a:p>
          <a:p>
            <a:r>
              <a:rPr lang="en-US" sz="1600" b="1" dirty="0"/>
              <a:t>Load Management: Balancing the Burden: </a:t>
            </a:r>
            <a:r>
              <a:rPr lang="en-US" sz="1600" dirty="0"/>
              <a:t>Overloading a steel structure can compromise its integrity. </a:t>
            </a:r>
          </a:p>
          <a:p>
            <a:r>
              <a:rPr lang="en-US" sz="1600" b="1" dirty="0"/>
              <a:t>Protective Measures: Guarding Against Environmental Stress: </a:t>
            </a:r>
            <a:r>
              <a:rPr lang="en-US" sz="1600" dirty="0">
                <a:hlinkClick r:id="rId2"/>
              </a:rPr>
              <a:t>Environmental factors</a:t>
            </a:r>
            <a:r>
              <a:rPr lang="en-US" sz="1600" dirty="0"/>
              <a:t> such as moisture, salt, and pollutants can accelerate the deterioration of steel structures. </a:t>
            </a:r>
          </a:p>
          <a:p>
            <a:r>
              <a:rPr lang="en-US" sz="1600" b="1" dirty="0"/>
              <a:t>Expert Fabrication: The Foundation of Durability: </a:t>
            </a:r>
            <a:r>
              <a:rPr lang="en-US" sz="1600" dirty="0"/>
              <a:t>The quality of steel fabrication directly impacts the longevity of a structure. </a:t>
            </a:r>
          </a:p>
          <a:p>
            <a:pPr marL="0" indent="0">
              <a:buNone/>
            </a:pPr>
            <a:br>
              <a:rPr lang="en-US" sz="1600" i="1" dirty="0">
                <a:latin typeface="Futura Medium" panose="020B0602020204020303" pitchFamily="34" charset="-79"/>
                <a:cs typeface="Futura Medium" panose="020B0602020204020303" pitchFamily="34" charset="-79"/>
              </a:rPr>
            </a:br>
            <a:endParaRPr lang="en-US" sz="1600" dirty="0"/>
          </a:p>
        </p:txBody>
      </p:sp>
      <p:pic>
        <p:nvPicPr>
          <p:cNvPr id="9218" name="Picture 2" descr="Learn about Keuka Studios Custom Fabricated Stairs and Railings Blog">
            <a:extLst>
              <a:ext uri="{FF2B5EF4-FFF2-40B4-BE49-F238E27FC236}">
                <a16:creationId xmlns:a16="http://schemas.microsoft.com/office/drawing/2014/main" id="{BA893D5B-7118-35B8-8F4D-9172ADFC6D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11930" y="1"/>
            <a:ext cx="4455530" cy="68283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blue rectangle with white dots&#10;&#10;Description automatically generated">
            <a:extLst>
              <a:ext uri="{FF2B5EF4-FFF2-40B4-BE49-F238E27FC236}">
                <a16:creationId xmlns:a16="http://schemas.microsoft.com/office/drawing/2014/main" id="{EB096EDC-72D5-3795-0D30-FEFE13D3C406}"/>
              </a:ext>
            </a:extLst>
          </p:cNvPr>
          <p:cNvPicPr>
            <a:picLocks noChangeAspect="1"/>
          </p:cNvPicPr>
          <p:nvPr/>
        </p:nvPicPr>
        <p:blipFill>
          <a:blip r:embed="rId4"/>
          <a:stretch>
            <a:fillRect/>
          </a:stretch>
        </p:blipFill>
        <p:spPr>
          <a:xfrm>
            <a:off x="8504769" y="3145930"/>
            <a:ext cx="3543298" cy="1993105"/>
          </a:xfrm>
          <a:prstGeom prst="rect">
            <a:avLst/>
          </a:prstGeom>
        </p:spPr>
      </p:pic>
    </p:spTree>
    <p:extLst>
      <p:ext uri="{BB962C8B-B14F-4D97-AF65-F5344CB8AC3E}">
        <p14:creationId xmlns:p14="http://schemas.microsoft.com/office/powerpoint/2010/main" val="415985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77DEB7-86D3-4016-5676-70F751607B77}"/>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CDB808-8818-C08A-8D56-BA6890672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88B7CD8-C27E-548E-A1E2-169B43AB66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63A09CC0-3FB6-F475-8F36-313229D051E0}"/>
              </a:ext>
            </a:extLst>
          </p:cNvPr>
          <p:cNvPicPr>
            <a:picLocks noChangeAspect="1"/>
          </p:cNvPicPr>
          <p:nvPr/>
        </p:nvPicPr>
        <p:blipFill>
          <a:blip r:embed="rId2"/>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D852C72D-585E-21A5-E384-94554F11F810}"/>
              </a:ext>
            </a:extLst>
          </p:cNvPr>
          <p:cNvSpPr>
            <a:spLocks noGrp="1"/>
          </p:cNvSpPr>
          <p:nvPr>
            <p:ph idx="1"/>
          </p:nvPr>
        </p:nvSpPr>
        <p:spPr>
          <a:xfrm>
            <a:off x="699665" y="581891"/>
            <a:ext cx="4925288" cy="5694217"/>
          </a:xfrm>
          <a:ln>
            <a:solidFill>
              <a:schemeClr val="bg1"/>
            </a:solidFill>
          </a:ln>
        </p:spPr>
        <p:txBody>
          <a:bodyPr>
            <a:normAutofit/>
          </a:bodyPr>
          <a:lstStyle/>
          <a:p>
            <a:pPr marL="514350" indent="-514350">
              <a:lnSpc>
                <a:spcPct val="115000"/>
              </a:lnSpc>
              <a:buAutoNum type="arabicPeriod"/>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Genesis 20: 6 New King James Version: And God said to him in a dream, “Yes, I know that you did this in the integrity of your heart. For I also withheld you from sinning against Me; therefore I did not let you touch her. </a:t>
            </a:r>
          </a:p>
          <a:p>
            <a:pPr marL="0" indent="0">
              <a:lnSpc>
                <a:spcPct val="115000"/>
              </a:lnSpc>
              <a:buNone/>
            </a:pPr>
            <a:r>
              <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The man was the heathen king Abimelech.</a:t>
            </a:r>
          </a:p>
        </p:txBody>
      </p:sp>
      <p:sp>
        <p:nvSpPr>
          <p:cNvPr id="3" name="Content Placeholder 3">
            <a:extLst>
              <a:ext uri="{FF2B5EF4-FFF2-40B4-BE49-F238E27FC236}">
                <a16:creationId xmlns:a16="http://schemas.microsoft.com/office/drawing/2014/main" id="{8C903360-71D4-26B2-85DB-C88ADFF32CDC}"/>
              </a:ext>
            </a:extLst>
          </p:cNvPr>
          <p:cNvSpPr txBox="1">
            <a:spLocks/>
          </p:cNvSpPr>
          <p:nvPr/>
        </p:nvSpPr>
        <p:spPr>
          <a:xfrm>
            <a:off x="6567047" y="581891"/>
            <a:ext cx="4925288" cy="5694217"/>
          </a:xfrm>
          <a:prstGeom prst="rect">
            <a:avLst/>
          </a:prstGeom>
          <a:ln>
            <a:solidFill>
              <a:schemeClr val="bg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b="1" dirty="0">
                <a:solidFill>
                  <a:schemeClr val="bg1"/>
                </a:solidFill>
                <a:latin typeface="FUTURA MEDIUM" panose="020B0602020204020303" pitchFamily="34" charset="-79"/>
                <a:cs typeface="FUTURA MEDIUM" panose="020B0602020204020303" pitchFamily="34" charset="-79"/>
              </a:rPr>
              <a:t>1 </a:t>
            </a:r>
            <a:r>
              <a:rPr lang="en-US" b="1" dirty="0" err="1">
                <a:solidFill>
                  <a:schemeClr val="bg1"/>
                </a:solidFill>
                <a:latin typeface="FUTURA MEDIUM" panose="020B0602020204020303" pitchFamily="34" charset="-79"/>
                <a:cs typeface="FUTURA MEDIUM" panose="020B0602020204020303" pitchFamily="34" charset="-79"/>
              </a:rPr>
              <a:t>Moseboken</a:t>
            </a:r>
            <a:r>
              <a:rPr lang="en-US" b="1" dirty="0">
                <a:solidFill>
                  <a:schemeClr val="bg1"/>
                </a:solidFill>
                <a:latin typeface="FUTURA MEDIUM" panose="020B0602020204020303" pitchFamily="34" charset="-79"/>
                <a:cs typeface="FUTURA MEDIUM" panose="020B0602020204020303" pitchFamily="34" charset="-79"/>
              </a:rPr>
              <a:t> 20:6 </a:t>
            </a:r>
            <a:r>
              <a:rPr lang="en-US" dirty="0" err="1">
                <a:solidFill>
                  <a:schemeClr val="bg1"/>
                </a:solidFill>
                <a:latin typeface="Futura Medium" panose="020B0602020204020303" pitchFamily="34" charset="-79"/>
                <a:cs typeface="Futura Medium" panose="020B0602020204020303" pitchFamily="34" charset="-79"/>
              </a:rPr>
              <a:t>Då</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sade</a:t>
            </a:r>
            <a:r>
              <a:rPr lang="en-US" dirty="0">
                <a:solidFill>
                  <a:schemeClr val="bg1"/>
                </a:solidFill>
                <a:latin typeface="Futura Medium" panose="020B0602020204020303" pitchFamily="34" charset="-79"/>
                <a:cs typeface="Futura Medium" panose="020B0602020204020303" pitchFamily="34" charset="-79"/>
              </a:rPr>
              <a:t> Gud till </a:t>
            </a:r>
            <a:r>
              <a:rPr lang="en-US" dirty="0" err="1">
                <a:solidFill>
                  <a:schemeClr val="bg1"/>
                </a:solidFill>
                <a:latin typeface="Futura Medium" panose="020B0602020204020303" pitchFamily="34" charset="-79"/>
                <a:cs typeface="Futura Medium" panose="020B0602020204020303" pitchFamily="34" charset="-79"/>
              </a:rPr>
              <a:t>honom</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i</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drömmen</a:t>
            </a:r>
            <a:r>
              <a:rPr lang="en-US" dirty="0">
                <a:solidFill>
                  <a:schemeClr val="bg1"/>
                </a:solidFill>
                <a:latin typeface="Futura Medium" panose="020B0602020204020303" pitchFamily="34" charset="-79"/>
                <a:cs typeface="Futura Medium" panose="020B0602020204020303" pitchFamily="34" charset="-79"/>
              </a:rPr>
              <a:t>: ”Ja, jag vet </a:t>
            </a:r>
            <a:r>
              <a:rPr lang="en-US" dirty="0" err="1">
                <a:solidFill>
                  <a:schemeClr val="bg1"/>
                </a:solidFill>
                <a:latin typeface="Futura Medium" panose="020B0602020204020303" pitchFamily="34" charset="-79"/>
                <a:cs typeface="Futura Medium" panose="020B0602020204020303" pitchFamily="34" charset="-79"/>
              </a:rPr>
              <a:t>att</a:t>
            </a:r>
            <a:r>
              <a:rPr lang="en-US" dirty="0">
                <a:solidFill>
                  <a:schemeClr val="bg1"/>
                </a:solidFill>
                <a:latin typeface="Futura Medium" panose="020B0602020204020303" pitchFamily="34" charset="-79"/>
                <a:cs typeface="Futura Medium" panose="020B0602020204020303" pitchFamily="34" charset="-79"/>
              </a:rPr>
              <a:t> du </a:t>
            </a:r>
            <a:r>
              <a:rPr lang="en-US" dirty="0" err="1">
                <a:solidFill>
                  <a:schemeClr val="bg1"/>
                </a:solidFill>
                <a:latin typeface="Futura Medium" panose="020B0602020204020303" pitchFamily="34" charset="-79"/>
                <a:cs typeface="Futura Medium" panose="020B0602020204020303" pitchFamily="34" charset="-79"/>
              </a:rPr>
              <a:t>har</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gjort</a:t>
            </a:r>
            <a:r>
              <a:rPr lang="en-US" dirty="0">
                <a:solidFill>
                  <a:schemeClr val="bg1"/>
                </a:solidFill>
                <a:latin typeface="Futura Medium" panose="020B0602020204020303" pitchFamily="34" charset="-79"/>
                <a:cs typeface="Futura Medium" panose="020B0602020204020303" pitchFamily="34" charset="-79"/>
              </a:rPr>
              <a:t> det med </a:t>
            </a:r>
            <a:r>
              <a:rPr lang="en-US" dirty="0" err="1">
                <a:solidFill>
                  <a:schemeClr val="bg1"/>
                </a:solidFill>
                <a:latin typeface="Futura Medium" panose="020B0602020204020303" pitchFamily="34" charset="-79"/>
                <a:cs typeface="Futura Medium" panose="020B0602020204020303" pitchFamily="34" charset="-79"/>
              </a:rPr>
              <a:t>uppriktigt</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hjärta</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och</a:t>
            </a:r>
            <a:r>
              <a:rPr lang="en-US" dirty="0">
                <a:solidFill>
                  <a:schemeClr val="bg1"/>
                </a:solidFill>
                <a:latin typeface="Futura Medium" panose="020B0602020204020303" pitchFamily="34" charset="-79"/>
                <a:cs typeface="Futura Medium" panose="020B0602020204020303" pitchFamily="34" charset="-79"/>
              </a:rPr>
              <a:t> det var </a:t>
            </a:r>
            <a:r>
              <a:rPr lang="en-US" dirty="0" err="1">
                <a:solidFill>
                  <a:schemeClr val="bg1"/>
                </a:solidFill>
                <a:latin typeface="Futura Medium" panose="020B0602020204020303" pitchFamily="34" charset="-79"/>
                <a:cs typeface="Futura Medium" panose="020B0602020204020303" pitchFamily="34" charset="-79"/>
              </a:rPr>
              <a:t>också</a:t>
            </a:r>
            <a:r>
              <a:rPr lang="en-US" dirty="0">
                <a:solidFill>
                  <a:schemeClr val="bg1"/>
                </a:solidFill>
                <a:latin typeface="Futura Medium" panose="020B0602020204020303" pitchFamily="34" charset="-79"/>
                <a:cs typeface="Futura Medium" panose="020B0602020204020303" pitchFamily="34" charset="-79"/>
              </a:rPr>
              <a:t> jag </a:t>
            </a:r>
            <a:r>
              <a:rPr lang="en-US" dirty="0" err="1">
                <a:solidFill>
                  <a:schemeClr val="bg1"/>
                </a:solidFill>
                <a:latin typeface="Futura Medium" panose="020B0602020204020303" pitchFamily="34" charset="-79"/>
                <a:cs typeface="Futura Medium" panose="020B0602020204020303" pitchFamily="34" charset="-79"/>
              </a:rPr>
              <a:t>som</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hindrade</a:t>
            </a:r>
            <a:r>
              <a:rPr lang="en-US" dirty="0">
                <a:solidFill>
                  <a:schemeClr val="bg1"/>
                </a:solidFill>
                <a:latin typeface="Futura Medium" panose="020B0602020204020303" pitchFamily="34" charset="-79"/>
                <a:cs typeface="Futura Medium" panose="020B0602020204020303" pitchFamily="34" charset="-79"/>
              </a:rPr>
              <a:t> dig </a:t>
            </a:r>
            <a:r>
              <a:rPr lang="en-US" dirty="0" err="1">
                <a:solidFill>
                  <a:schemeClr val="bg1"/>
                </a:solidFill>
                <a:latin typeface="Futura Medium" panose="020B0602020204020303" pitchFamily="34" charset="-79"/>
                <a:cs typeface="Futura Medium" panose="020B0602020204020303" pitchFamily="34" charset="-79"/>
              </a:rPr>
              <a:t>från</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att</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synda</a:t>
            </a:r>
            <a:r>
              <a:rPr lang="en-US" dirty="0">
                <a:solidFill>
                  <a:schemeClr val="bg1"/>
                </a:solidFill>
                <a:latin typeface="Futura Medium" panose="020B0602020204020303" pitchFamily="34" charset="-79"/>
                <a:cs typeface="Futura Medium" panose="020B0602020204020303" pitchFamily="34" charset="-79"/>
              </a:rPr>
              <a:t> mot </a:t>
            </a:r>
            <a:r>
              <a:rPr lang="en-US" dirty="0" err="1">
                <a:solidFill>
                  <a:schemeClr val="bg1"/>
                </a:solidFill>
                <a:latin typeface="Futura Medium" panose="020B0602020204020303" pitchFamily="34" charset="-79"/>
                <a:cs typeface="Futura Medium" panose="020B0602020204020303" pitchFamily="34" charset="-79"/>
              </a:rPr>
              <a:t>mig</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Därför</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lät</a:t>
            </a:r>
            <a:r>
              <a:rPr lang="en-US" dirty="0">
                <a:solidFill>
                  <a:schemeClr val="bg1"/>
                </a:solidFill>
                <a:latin typeface="Futura Medium" panose="020B0602020204020303" pitchFamily="34" charset="-79"/>
                <a:cs typeface="Futura Medium" panose="020B0602020204020303" pitchFamily="34" charset="-79"/>
              </a:rPr>
              <a:t> jag dig </a:t>
            </a:r>
            <a:r>
              <a:rPr lang="en-US" dirty="0" err="1">
                <a:solidFill>
                  <a:schemeClr val="bg1"/>
                </a:solidFill>
                <a:latin typeface="Futura Medium" panose="020B0602020204020303" pitchFamily="34" charset="-79"/>
                <a:cs typeface="Futura Medium" panose="020B0602020204020303" pitchFamily="34" charset="-79"/>
              </a:rPr>
              <a:t>inte</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röra</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henne</a:t>
            </a:r>
            <a:r>
              <a:rPr lang="en-US" dirty="0">
                <a:solidFill>
                  <a:schemeClr val="bg1"/>
                </a:solidFill>
                <a:latin typeface="Futura Medium" panose="020B0602020204020303" pitchFamily="34" charset="-79"/>
                <a:cs typeface="Futura Medium" panose="020B0602020204020303" pitchFamily="34" charset="-79"/>
              </a:rPr>
              <a:t>. </a:t>
            </a:r>
          </a:p>
          <a:p>
            <a:pPr marL="0" indent="0">
              <a:buNone/>
            </a:pPr>
            <a:endParaRPr lang="en-US" dirty="0">
              <a:solidFill>
                <a:schemeClr val="bg1"/>
              </a:solidFill>
              <a:latin typeface="Futura Medium" panose="020B0602020204020303" pitchFamily="34" charset="-79"/>
              <a:cs typeface="Futura Medium" panose="020B0602020204020303" pitchFamily="34" charset="-79"/>
            </a:endParaRPr>
          </a:p>
          <a:p>
            <a:pPr marL="0" indent="0">
              <a:buNone/>
            </a:pPr>
            <a:endParaRPr lang="en-US" dirty="0">
              <a:solidFill>
                <a:schemeClr val="bg1"/>
              </a:solidFill>
              <a:latin typeface="Futura Medium" panose="020B0602020204020303" pitchFamily="34" charset="-79"/>
              <a:cs typeface="Futura Medium" panose="020B0602020204020303" pitchFamily="34" charset="-79"/>
            </a:endParaRPr>
          </a:p>
          <a:p>
            <a:pPr marL="0" indent="0">
              <a:buNone/>
            </a:pPr>
            <a:r>
              <a:rPr lang="en-US" dirty="0">
                <a:solidFill>
                  <a:schemeClr val="bg1"/>
                </a:solidFill>
                <a:latin typeface="Futura Medium" panose="020B0602020204020303" pitchFamily="34" charset="-79"/>
                <a:cs typeface="Futura Medium" panose="020B0602020204020303" pitchFamily="34" charset="-79"/>
              </a:rPr>
              <a:t>Kung Abimelech, </a:t>
            </a:r>
            <a:r>
              <a:rPr lang="en-US" dirty="0" err="1">
                <a:solidFill>
                  <a:schemeClr val="bg1"/>
                </a:solidFill>
                <a:latin typeface="Futura Medium" panose="020B0602020204020303" pitchFamily="34" charset="-79"/>
                <a:cs typeface="Futura Medium" panose="020B0602020204020303" pitchFamily="34" charset="-79"/>
              </a:rPr>
              <a:t>en</a:t>
            </a:r>
            <a:r>
              <a:rPr lang="en-US" dirty="0">
                <a:solidFill>
                  <a:schemeClr val="bg1"/>
                </a:solidFill>
                <a:latin typeface="Futura Medium" panose="020B0602020204020303" pitchFamily="34" charset="-79"/>
                <a:cs typeface="Futura Medium" panose="020B0602020204020303" pitchFamily="34" charset="-79"/>
              </a:rPr>
              <a:t> </a:t>
            </a:r>
            <a:r>
              <a:rPr lang="en-US" dirty="0" err="1">
                <a:solidFill>
                  <a:schemeClr val="bg1"/>
                </a:solidFill>
                <a:latin typeface="Futura Medium" panose="020B0602020204020303" pitchFamily="34" charset="-79"/>
                <a:cs typeface="Futura Medium" panose="020B0602020204020303" pitchFamily="34" charset="-79"/>
              </a:rPr>
              <a:t>hedning</a:t>
            </a:r>
            <a:r>
              <a:rPr lang="en-US" dirty="0">
                <a:solidFill>
                  <a:schemeClr val="bg1"/>
                </a:solidFill>
                <a:latin typeface="Futura Medium" panose="020B0602020204020303" pitchFamily="34" charset="-79"/>
                <a:cs typeface="Futura Medium" panose="020B0602020204020303" pitchFamily="34" charset="-79"/>
              </a:rPr>
              <a:t> kung</a:t>
            </a:r>
          </a:p>
        </p:txBody>
      </p:sp>
    </p:spTree>
    <p:extLst>
      <p:ext uri="{BB962C8B-B14F-4D97-AF65-F5344CB8AC3E}">
        <p14:creationId xmlns:p14="http://schemas.microsoft.com/office/powerpoint/2010/main" val="371762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14FC49-BB30-4E64-0DB0-28C01D86534B}"/>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6D806B7-4A20-8FDC-CA03-71F559523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E18AAB-088B-CEB1-9450-28CCE2B93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360CB40E-D823-0D28-D006-8144C77301EF}"/>
              </a:ext>
            </a:extLst>
          </p:cNvPr>
          <p:cNvPicPr>
            <a:picLocks noChangeAspect="1"/>
          </p:cNvPicPr>
          <p:nvPr/>
        </p:nvPicPr>
        <p:blipFill>
          <a:blip r:embed="rId2"/>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85C63223-194C-3F9C-2237-769FD8CD92BD}"/>
              </a:ext>
            </a:extLst>
          </p:cNvPr>
          <p:cNvSpPr>
            <a:spLocks noGrp="1"/>
          </p:cNvSpPr>
          <p:nvPr>
            <p:ph idx="1"/>
          </p:nvPr>
        </p:nvSpPr>
        <p:spPr>
          <a:xfrm>
            <a:off x="699665" y="581891"/>
            <a:ext cx="4925288" cy="5694217"/>
          </a:xfrm>
          <a:ln>
            <a:solidFill>
              <a:schemeClr val="bg1"/>
            </a:solidFill>
          </a:ln>
        </p:spPr>
        <p:txBody>
          <a:bodyPr>
            <a:normAutofit/>
          </a:bodyPr>
          <a:lstStyle/>
          <a:p>
            <a:pPr marL="0" indent="0">
              <a:lnSpc>
                <a:spcPct val="115000"/>
              </a:lnSpc>
              <a:buNone/>
            </a:pPr>
            <a:r>
              <a:rPr lang="en-US" i="1" dirty="0">
                <a:solidFill>
                  <a:schemeClr val="bg1"/>
                </a:solidFill>
                <a:effectLst/>
                <a:latin typeface="Arial" panose="020B0604020202020204" pitchFamily="34" charset="0"/>
                <a:ea typeface="Times New Roman" panose="02020603050405020304" pitchFamily="18" charset="0"/>
              </a:rPr>
              <a:t>Psalm 78: 72</a:t>
            </a:r>
            <a:r>
              <a:rPr lang="en-US"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15000"/>
              </a:lnSpc>
              <a:buNone/>
            </a:pPr>
            <a:endParaRPr lang="en-US" b="1" i="1" dirty="0">
              <a:solidFill>
                <a:schemeClr val="bg1"/>
              </a:solidFill>
              <a:effectLst/>
              <a:latin typeface="Arial" panose="020B0604020202020204" pitchFamily="34" charset="0"/>
              <a:ea typeface="Times New Roman" panose="02020603050405020304" pitchFamily="18" charset="0"/>
            </a:endParaRPr>
          </a:p>
          <a:p>
            <a:pPr marL="0" indent="0">
              <a:lnSpc>
                <a:spcPct val="115000"/>
              </a:lnSpc>
              <a:buNone/>
            </a:pPr>
            <a:r>
              <a:rPr lang="en-US" b="1" i="1" dirty="0">
                <a:solidFill>
                  <a:schemeClr val="bg1"/>
                </a:solidFill>
                <a:effectLst/>
                <a:latin typeface="Arial" panose="020B0604020202020204" pitchFamily="34" charset="0"/>
                <a:ea typeface="Times New Roman" panose="02020603050405020304" pitchFamily="18" charset="0"/>
              </a:rPr>
              <a:t>And David shepherded them with integrity of heart; with skillful hands he led them.</a:t>
            </a:r>
            <a:r>
              <a:rPr lang="en-US" i="1" dirty="0">
                <a:solidFill>
                  <a:schemeClr val="bg1"/>
                </a:solidFill>
                <a:effectLst/>
                <a:latin typeface="Arial" panose="020B0604020202020204" pitchFamily="34" charset="0"/>
                <a:ea typeface="Times New Roman" panose="02020603050405020304" pitchFamily="18" charset="0"/>
              </a:rPr>
              <a:t> </a:t>
            </a:r>
            <a:endParaRPr lang="en-US"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3" name="Content Placeholder 3">
            <a:extLst>
              <a:ext uri="{FF2B5EF4-FFF2-40B4-BE49-F238E27FC236}">
                <a16:creationId xmlns:a16="http://schemas.microsoft.com/office/drawing/2014/main" id="{3EC51BF9-9B85-5840-BF01-B030F7ABCC9C}"/>
              </a:ext>
            </a:extLst>
          </p:cNvPr>
          <p:cNvSpPr txBox="1">
            <a:spLocks/>
          </p:cNvSpPr>
          <p:nvPr/>
        </p:nvSpPr>
        <p:spPr>
          <a:xfrm>
            <a:off x="6567047" y="581891"/>
            <a:ext cx="4925288" cy="5694217"/>
          </a:xfrm>
          <a:prstGeom prst="rect">
            <a:avLst/>
          </a:prstGeom>
          <a:ln>
            <a:solidFill>
              <a:schemeClr val="bg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err="1">
                <a:solidFill>
                  <a:schemeClr val="bg1"/>
                </a:solidFill>
                <a:latin typeface="Arial" panose="020B0604020202020204" pitchFamily="34" charset="0"/>
                <a:cs typeface="Arial" panose="020B0604020202020204" pitchFamily="34" charset="0"/>
              </a:rPr>
              <a:t>Psaltaren</a:t>
            </a:r>
            <a:r>
              <a:rPr lang="en-US" b="1" i="1" dirty="0">
                <a:solidFill>
                  <a:schemeClr val="bg1"/>
                </a:solidFill>
                <a:latin typeface="Arial" panose="020B0604020202020204" pitchFamily="34" charset="0"/>
                <a:cs typeface="Arial" panose="020B0604020202020204" pitchFamily="34" charset="0"/>
              </a:rPr>
              <a:t> 78:72 </a:t>
            </a:r>
          </a:p>
          <a:p>
            <a:pPr marL="0" indent="0">
              <a:buNone/>
            </a:pPr>
            <a:endParaRPr lang="en-US" b="1" i="1" dirty="0">
              <a:solidFill>
                <a:schemeClr val="bg1"/>
              </a:solidFill>
              <a:latin typeface="Arial" panose="020B0604020202020204" pitchFamily="34" charset="0"/>
              <a:cs typeface="Arial" panose="020B0604020202020204" pitchFamily="34" charset="0"/>
            </a:endParaRPr>
          </a:p>
          <a:p>
            <a:pPr marL="0" indent="0">
              <a:buNone/>
            </a:pPr>
            <a:r>
              <a:rPr lang="en-US" b="1" i="1" dirty="0">
                <a:solidFill>
                  <a:schemeClr val="bg1"/>
                </a:solidFill>
                <a:latin typeface="Arial" panose="020B0604020202020204" pitchFamily="34" charset="0"/>
                <a:cs typeface="Arial" panose="020B0604020202020204" pitchFamily="34" charset="0"/>
              </a:rPr>
              <a:t>Han var </a:t>
            </a:r>
            <a:r>
              <a:rPr lang="en-US" b="1" i="1" dirty="0" err="1">
                <a:solidFill>
                  <a:schemeClr val="bg1"/>
                </a:solidFill>
                <a:latin typeface="Arial" panose="020B0604020202020204" pitchFamily="34" charset="0"/>
                <a:cs typeface="Arial" panose="020B0604020202020204" pitchFamily="34" charset="0"/>
              </a:rPr>
              <a:t>deras</a:t>
            </a:r>
            <a:r>
              <a:rPr lang="en-US" b="1" i="1" dirty="0">
                <a:solidFill>
                  <a:schemeClr val="bg1"/>
                </a:solidFill>
                <a:latin typeface="Arial" panose="020B0604020202020204" pitchFamily="34" charset="0"/>
                <a:cs typeface="Arial" panose="020B0604020202020204" pitchFamily="34" charset="0"/>
              </a:rPr>
              <a:t> </a:t>
            </a:r>
            <a:r>
              <a:rPr lang="en-US" b="1" i="1" dirty="0" err="1">
                <a:solidFill>
                  <a:schemeClr val="bg1"/>
                </a:solidFill>
                <a:latin typeface="Arial" panose="020B0604020202020204" pitchFamily="34" charset="0"/>
                <a:cs typeface="Arial" panose="020B0604020202020204" pitchFamily="34" charset="0"/>
              </a:rPr>
              <a:t>herde</a:t>
            </a:r>
            <a:r>
              <a:rPr lang="en-US" b="1" i="1" dirty="0">
                <a:solidFill>
                  <a:schemeClr val="bg1"/>
                </a:solidFill>
                <a:latin typeface="Arial" panose="020B0604020202020204" pitchFamily="34" charset="0"/>
                <a:cs typeface="Arial" panose="020B0604020202020204" pitchFamily="34" charset="0"/>
              </a:rPr>
              <a:t> med rent </a:t>
            </a:r>
            <a:r>
              <a:rPr lang="en-US" b="1" i="1" dirty="0" err="1">
                <a:solidFill>
                  <a:schemeClr val="bg1"/>
                </a:solidFill>
                <a:latin typeface="Arial" panose="020B0604020202020204" pitchFamily="34" charset="0"/>
                <a:cs typeface="Arial" panose="020B0604020202020204" pitchFamily="34" charset="0"/>
              </a:rPr>
              <a:t>hjärta</a:t>
            </a:r>
            <a:r>
              <a:rPr lang="en-US" b="1" i="1" dirty="0">
                <a:solidFill>
                  <a:schemeClr val="bg1"/>
                </a:solidFill>
                <a:latin typeface="Arial" panose="020B0604020202020204" pitchFamily="34" charset="0"/>
                <a:cs typeface="Arial" panose="020B0604020202020204" pitchFamily="34" charset="0"/>
              </a:rPr>
              <a:t> </a:t>
            </a:r>
            <a:r>
              <a:rPr lang="en-US" b="1" i="1" dirty="0" err="1">
                <a:solidFill>
                  <a:schemeClr val="bg1"/>
                </a:solidFill>
                <a:latin typeface="Arial" panose="020B0604020202020204" pitchFamily="34" charset="0"/>
                <a:cs typeface="Arial" panose="020B0604020202020204" pitchFamily="34" charset="0"/>
              </a:rPr>
              <a:t>och</a:t>
            </a:r>
            <a:r>
              <a:rPr lang="en-US" b="1" i="1" dirty="0">
                <a:solidFill>
                  <a:schemeClr val="bg1"/>
                </a:solidFill>
                <a:latin typeface="Arial" panose="020B0604020202020204" pitchFamily="34" charset="0"/>
                <a:cs typeface="Arial" panose="020B0604020202020204" pitchFamily="34" charset="0"/>
              </a:rPr>
              <a:t> </a:t>
            </a:r>
            <a:r>
              <a:rPr lang="en-US" b="1" i="1" dirty="0" err="1">
                <a:solidFill>
                  <a:schemeClr val="bg1"/>
                </a:solidFill>
                <a:latin typeface="Arial" panose="020B0604020202020204" pitchFamily="34" charset="0"/>
                <a:cs typeface="Arial" panose="020B0604020202020204" pitchFamily="34" charset="0"/>
              </a:rPr>
              <a:t>ledde</a:t>
            </a:r>
            <a:r>
              <a:rPr lang="en-US" b="1" i="1" dirty="0">
                <a:solidFill>
                  <a:schemeClr val="bg1"/>
                </a:solidFill>
                <a:latin typeface="Arial" panose="020B0604020202020204" pitchFamily="34" charset="0"/>
                <a:cs typeface="Arial" panose="020B0604020202020204" pitchFamily="34" charset="0"/>
              </a:rPr>
              <a:t> dem med </a:t>
            </a:r>
            <a:r>
              <a:rPr lang="en-US" b="1" i="1" dirty="0" err="1">
                <a:solidFill>
                  <a:schemeClr val="bg1"/>
                </a:solidFill>
                <a:latin typeface="Arial" panose="020B0604020202020204" pitchFamily="34" charset="0"/>
                <a:cs typeface="Arial" panose="020B0604020202020204" pitchFamily="34" charset="0"/>
              </a:rPr>
              <a:t>förståndig</a:t>
            </a:r>
            <a:r>
              <a:rPr lang="en-US" b="1" i="1" dirty="0">
                <a:solidFill>
                  <a:schemeClr val="bg1"/>
                </a:solidFill>
                <a:latin typeface="Arial" panose="020B0604020202020204" pitchFamily="34" charset="0"/>
                <a:cs typeface="Arial" panose="020B0604020202020204" pitchFamily="34" charset="0"/>
              </a:rPr>
              <a:t> hand.</a:t>
            </a:r>
          </a:p>
        </p:txBody>
      </p:sp>
    </p:spTree>
    <p:extLst>
      <p:ext uri="{BB962C8B-B14F-4D97-AF65-F5344CB8AC3E}">
        <p14:creationId xmlns:p14="http://schemas.microsoft.com/office/powerpoint/2010/main" val="154853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FA33BE1-9E10-ECD1-E00E-E842D4521623}"/>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ED244AB-6637-6347-C594-23D637F15A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19D3E7-0B36-FE5F-6E0E-F1658995F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38C1FB10-DA7C-98FD-85B8-7E5EBF408201}"/>
              </a:ext>
            </a:extLst>
          </p:cNvPr>
          <p:cNvPicPr>
            <a:picLocks noChangeAspect="1"/>
          </p:cNvPicPr>
          <p:nvPr/>
        </p:nvPicPr>
        <p:blipFill>
          <a:blip r:embed="rId3"/>
          <a:stretch>
            <a:fillRect/>
          </a:stretch>
        </p:blipFill>
        <p:spPr>
          <a:xfrm>
            <a:off x="-6925" y="-41566"/>
            <a:ext cx="12275130" cy="6899565"/>
          </a:xfrm>
          <a:prstGeom prst="rect">
            <a:avLst/>
          </a:prstGeom>
        </p:spPr>
      </p:pic>
      <p:sp>
        <p:nvSpPr>
          <p:cNvPr id="4" name="Content Placeholder 3">
            <a:extLst>
              <a:ext uri="{FF2B5EF4-FFF2-40B4-BE49-F238E27FC236}">
                <a16:creationId xmlns:a16="http://schemas.microsoft.com/office/drawing/2014/main" id="{261B4BAB-4ECA-F531-9EF2-9DA941E39367}"/>
              </a:ext>
            </a:extLst>
          </p:cNvPr>
          <p:cNvSpPr>
            <a:spLocks noGrp="1"/>
          </p:cNvSpPr>
          <p:nvPr>
            <p:ph idx="1"/>
          </p:nvPr>
        </p:nvSpPr>
        <p:spPr>
          <a:xfrm>
            <a:off x="699665" y="581891"/>
            <a:ext cx="4925288" cy="5694217"/>
          </a:xfrm>
          <a:ln>
            <a:solidFill>
              <a:schemeClr val="bg1"/>
            </a:solidFill>
          </a:ln>
        </p:spPr>
        <p:txBody>
          <a:bodyPr>
            <a:noAutofit/>
          </a:bodyPr>
          <a:lstStyle/>
          <a:p>
            <a:pPr marL="0" indent="0">
              <a:lnSpc>
                <a:spcPct val="115000"/>
              </a:lnSpc>
              <a:buNone/>
            </a:pPr>
            <a:r>
              <a:rPr lang="en-US" sz="2200" i="1" dirty="0">
                <a:solidFill>
                  <a:schemeClr val="bg1"/>
                </a:solidFill>
                <a:effectLst/>
                <a:latin typeface="Arial" panose="020B0604020202020204" pitchFamily="34" charset="0"/>
                <a:ea typeface="Times New Roman" panose="02020603050405020304" pitchFamily="18" charset="0"/>
              </a:rPr>
              <a:t>“Then the Lord said to Satan, “Have you considered my servant Job? There is no one on earth like him; he is blameless and upright, a man who fears God and shuns evil. And he still maintains his integrity, though you incited me against him to ruin him without any reason.”” Job 2:3 </a:t>
            </a:r>
          </a:p>
          <a:p>
            <a:pPr marL="0" indent="0">
              <a:lnSpc>
                <a:spcPct val="115000"/>
              </a:lnSpc>
              <a:buNone/>
            </a:pPr>
            <a:r>
              <a:rPr lang="en-US" sz="2200" i="1" dirty="0">
                <a:solidFill>
                  <a:schemeClr val="bg1"/>
                </a:solidFill>
                <a:effectLst/>
                <a:latin typeface="Arial" panose="020B0604020202020204" pitchFamily="34" charset="0"/>
                <a:ea typeface="Times New Roman" panose="02020603050405020304" pitchFamily="18" charset="0"/>
              </a:rPr>
              <a:t>Job 2: 9, “His wife said to him, “Are you still maintaining your integrity? Curse God and die!” </a:t>
            </a:r>
          </a:p>
          <a:p>
            <a:pPr marL="0" indent="0">
              <a:lnSpc>
                <a:spcPct val="115000"/>
              </a:lnSpc>
              <a:buNone/>
            </a:pPr>
            <a:r>
              <a:rPr lang="en-US" sz="2200" i="1" dirty="0">
                <a:solidFill>
                  <a:schemeClr val="bg1"/>
                </a:solidFill>
                <a:effectLst/>
                <a:latin typeface="Arial" panose="020B0604020202020204" pitchFamily="34" charset="0"/>
                <a:ea typeface="Times New Roman" panose="02020603050405020304" pitchFamily="18" charset="0"/>
              </a:rPr>
              <a:t>Job 27:5, Job said, “I will never admit you are in the right; till I die, I will not deny my integrity.”</a:t>
            </a:r>
          </a:p>
        </p:txBody>
      </p:sp>
      <p:sp>
        <p:nvSpPr>
          <p:cNvPr id="2" name="Content Placeholder 3">
            <a:extLst>
              <a:ext uri="{FF2B5EF4-FFF2-40B4-BE49-F238E27FC236}">
                <a16:creationId xmlns:a16="http://schemas.microsoft.com/office/drawing/2014/main" id="{95E00271-B2FB-FDE5-EC02-62C6DB28F084}"/>
              </a:ext>
            </a:extLst>
          </p:cNvPr>
          <p:cNvSpPr txBox="1">
            <a:spLocks/>
          </p:cNvSpPr>
          <p:nvPr/>
        </p:nvSpPr>
        <p:spPr>
          <a:xfrm>
            <a:off x="6459489" y="581891"/>
            <a:ext cx="4925288" cy="5694217"/>
          </a:xfrm>
          <a:prstGeom prst="rect">
            <a:avLst/>
          </a:prstGeom>
          <a:ln>
            <a:solidFill>
              <a:schemeClr val="bg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r>
              <a:rPr lang="en-US" sz="2200" i="1" dirty="0">
                <a:solidFill>
                  <a:schemeClr val="bg1"/>
                </a:solidFill>
                <a:latin typeface="Arial" panose="020B0604020202020204" pitchFamily="34" charset="0"/>
                <a:ea typeface="Times New Roman" panose="02020603050405020304" pitchFamily="18" charset="0"/>
              </a:rPr>
              <a:t>Job 2: 3 Herren </a:t>
            </a:r>
            <a:r>
              <a:rPr lang="en-US" sz="2200" i="1" dirty="0" err="1">
                <a:solidFill>
                  <a:schemeClr val="bg1"/>
                </a:solidFill>
                <a:latin typeface="Arial" panose="020B0604020202020204" pitchFamily="34" charset="0"/>
                <a:ea typeface="Times New Roman" panose="02020603050405020304" pitchFamily="18" charset="0"/>
              </a:rPr>
              <a:t>sade</a:t>
            </a:r>
            <a:r>
              <a:rPr lang="en-US" sz="2200" i="1" dirty="0">
                <a:solidFill>
                  <a:schemeClr val="bg1"/>
                </a:solidFill>
                <a:latin typeface="Arial" panose="020B0604020202020204" pitchFamily="34" charset="0"/>
                <a:ea typeface="Times New Roman" panose="02020603050405020304" pitchFamily="18" charset="0"/>
              </a:rPr>
              <a:t> till </a:t>
            </a:r>
            <a:r>
              <a:rPr lang="en-US" sz="2200" i="1" dirty="0" err="1">
                <a:solidFill>
                  <a:schemeClr val="bg1"/>
                </a:solidFill>
                <a:latin typeface="Arial" panose="020B0604020202020204" pitchFamily="34" charset="0"/>
                <a:ea typeface="Times New Roman" panose="02020603050405020304" pitchFamily="18" charset="0"/>
              </a:rPr>
              <a:t>Åklagaren</a:t>
            </a:r>
            <a:r>
              <a:rPr lang="en-US" sz="2200" i="1" dirty="0">
                <a:solidFill>
                  <a:schemeClr val="bg1"/>
                </a:solidFill>
                <a:latin typeface="Arial" panose="020B0604020202020204" pitchFamily="34" charset="0"/>
                <a:ea typeface="Times New Roman" panose="02020603050405020304" pitchFamily="18" charset="0"/>
              </a:rPr>
              <a:t>: ”Lade du </a:t>
            </a:r>
            <a:r>
              <a:rPr lang="en-US" sz="2200" i="1" dirty="0" err="1">
                <a:solidFill>
                  <a:schemeClr val="bg1"/>
                </a:solidFill>
                <a:latin typeface="Arial" panose="020B0604020202020204" pitchFamily="34" charset="0"/>
                <a:ea typeface="Times New Roman" panose="02020603050405020304" pitchFamily="18" charset="0"/>
              </a:rPr>
              <a:t>märke</a:t>
            </a:r>
            <a:r>
              <a:rPr lang="en-US" sz="2200" i="1" dirty="0">
                <a:solidFill>
                  <a:schemeClr val="bg1"/>
                </a:solidFill>
                <a:latin typeface="Arial" panose="020B0604020202020204" pitchFamily="34" charset="0"/>
                <a:ea typeface="Times New Roman" panose="02020603050405020304" pitchFamily="18" charset="0"/>
              </a:rPr>
              <a:t> till min </a:t>
            </a:r>
            <a:r>
              <a:rPr lang="en-US" sz="2200" i="1" dirty="0" err="1">
                <a:solidFill>
                  <a:schemeClr val="bg1"/>
                </a:solidFill>
                <a:latin typeface="Arial" panose="020B0604020202020204" pitchFamily="34" charset="0"/>
                <a:ea typeface="Times New Roman" panose="02020603050405020304" pitchFamily="18" charset="0"/>
              </a:rPr>
              <a:t>tjänare</a:t>
            </a:r>
            <a:r>
              <a:rPr lang="en-US" sz="2200" i="1" dirty="0">
                <a:solidFill>
                  <a:schemeClr val="bg1"/>
                </a:solidFill>
                <a:latin typeface="Arial" panose="020B0604020202020204" pitchFamily="34" charset="0"/>
                <a:ea typeface="Times New Roman" panose="02020603050405020304" pitchFamily="18" charset="0"/>
              </a:rPr>
              <a:t> Job? </a:t>
            </a:r>
            <a:r>
              <a:rPr lang="en-US" sz="2200" i="1" dirty="0" err="1">
                <a:solidFill>
                  <a:schemeClr val="bg1"/>
                </a:solidFill>
                <a:latin typeface="Arial" panose="020B0604020202020204" pitchFamily="34" charset="0"/>
                <a:ea typeface="Times New Roman" panose="02020603050405020304" pitchFamily="18" charset="0"/>
              </a:rPr>
              <a:t>På</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jorden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finns</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ingen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är</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så</a:t>
            </a:r>
            <a:r>
              <a:rPr lang="en-US" sz="2200" i="1" dirty="0">
                <a:solidFill>
                  <a:schemeClr val="bg1"/>
                </a:solidFill>
                <a:latin typeface="Arial" panose="020B0604020202020204" pitchFamily="34" charset="0"/>
                <a:ea typeface="Times New Roman" panose="02020603050405020304" pitchFamily="18" charset="0"/>
              </a:rPr>
              <a:t> from </a:t>
            </a:r>
            <a:r>
              <a:rPr lang="en-US" sz="2200" i="1" dirty="0" err="1">
                <a:solidFill>
                  <a:schemeClr val="bg1"/>
                </a:solidFill>
                <a:latin typeface="Arial" panose="020B0604020202020204" pitchFamily="34" charset="0"/>
                <a:ea typeface="Times New Roman" panose="02020603050405020304" pitchFamily="18" charset="0"/>
              </a:rPr>
              <a:t>och</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rättsinnig</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ingen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så</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fruktar</a:t>
            </a:r>
            <a:r>
              <a:rPr lang="en-US" sz="2200" i="1" dirty="0">
                <a:solidFill>
                  <a:schemeClr val="bg1"/>
                </a:solidFill>
                <a:latin typeface="Arial" panose="020B0604020202020204" pitchFamily="34" charset="0"/>
                <a:ea typeface="Times New Roman" panose="02020603050405020304" pitchFamily="18" charset="0"/>
              </a:rPr>
              <a:t> Gud </a:t>
            </a:r>
            <a:r>
              <a:rPr lang="en-US" sz="2200" i="1" dirty="0" err="1">
                <a:solidFill>
                  <a:schemeClr val="bg1"/>
                </a:solidFill>
                <a:latin typeface="Arial" panose="020B0604020202020204" pitchFamily="34" charset="0"/>
                <a:ea typeface="Times New Roman" panose="02020603050405020304" pitchFamily="18" charset="0"/>
              </a:rPr>
              <a:t>och</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undviker</a:t>
            </a:r>
            <a:r>
              <a:rPr lang="en-US" sz="2200" i="1" dirty="0">
                <a:solidFill>
                  <a:schemeClr val="bg1"/>
                </a:solidFill>
                <a:latin typeface="Arial" panose="020B0604020202020204" pitchFamily="34" charset="0"/>
                <a:ea typeface="Times New Roman" panose="02020603050405020304" pitchFamily="18" charset="0"/>
              </a:rPr>
              <a:t> det </a:t>
            </a:r>
            <a:r>
              <a:rPr lang="en-US" sz="2200" i="1" dirty="0" err="1">
                <a:solidFill>
                  <a:schemeClr val="bg1"/>
                </a:solidFill>
                <a:latin typeface="Arial" panose="020B0604020202020204" pitchFamily="34" charset="0"/>
                <a:ea typeface="Times New Roman" panose="02020603050405020304" pitchFamily="18" charset="0"/>
              </a:rPr>
              <a:t>onda</a:t>
            </a:r>
            <a:r>
              <a:rPr lang="en-US" sz="2200" i="1" dirty="0">
                <a:solidFill>
                  <a:schemeClr val="bg1"/>
                </a:solidFill>
                <a:latin typeface="Arial" panose="020B0604020202020204" pitchFamily="34" charset="0"/>
                <a:ea typeface="Times New Roman" panose="02020603050405020304" pitchFamily="18" charset="0"/>
              </a:rPr>
              <a:t>. Han </a:t>
            </a:r>
            <a:r>
              <a:rPr lang="en-US" sz="2200" i="1" dirty="0" err="1">
                <a:solidFill>
                  <a:schemeClr val="bg1"/>
                </a:solidFill>
                <a:latin typeface="Arial" panose="020B0604020202020204" pitchFamily="34" charset="0"/>
                <a:ea typeface="Times New Roman" panose="02020603050405020304" pitchFamily="18" charset="0"/>
              </a:rPr>
              <a:t>står</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fortfarande</a:t>
            </a:r>
            <a:r>
              <a:rPr lang="en-US" sz="2200" i="1" dirty="0">
                <a:solidFill>
                  <a:schemeClr val="bg1"/>
                </a:solidFill>
                <a:latin typeface="Arial" panose="020B0604020202020204" pitchFamily="34" charset="0"/>
                <a:ea typeface="Times New Roman" panose="02020603050405020304" pitchFamily="18" charset="0"/>
              </a:rPr>
              <a:t> fast </a:t>
            </a:r>
            <a:r>
              <a:rPr lang="en-US" sz="2200" i="1" dirty="0" err="1">
                <a:solidFill>
                  <a:schemeClr val="bg1"/>
                </a:solidFill>
                <a:latin typeface="Arial" panose="020B0604020202020204" pitchFamily="34" charset="0"/>
                <a:ea typeface="Times New Roman" panose="02020603050405020304" pitchFamily="18" charset="0"/>
              </a:rPr>
              <a:t>i</a:t>
            </a:r>
            <a:r>
              <a:rPr lang="en-US" sz="2200" i="1" dirty="0">
                <a:solidFill>
                  <a:schemeClr val="bg1"/>
                </a:solidFill>
                <a:latin typeface="Arial" panose="020B0604020202020204" pitchFamily="34" charset="0"/>
                <a:ea typeface="Times New Roman" panose="02020603050405020304" pitchFamily="18" charset="0"/>
              </a:rPr>
              <a:t> sin </a:t>
            </a:r>
            <a:r>
              <a:rPr lang="en-US" sz="2200" i="1" dirty="0" err="1">
                <a:solidFill>
                  <a:schemeClr val="bg1"/>
                </a:solidFill>
                <a:latin typeface="Arial" panose="020B0604020202020204" pitchFamily="34" charset="0"/>
                <a:ea typeface="Times New Roman" panose="02020603050405020304" pitchFamily="18" charset="0"/>
              </a:rPr>
              <a:t>fromhet</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fastän</a:t>
            </a:r>
            <a:r>
              <a:rPr lang="en-US" sz="2200" i="1" dirty="0">
                <a:solidFill>
                  <a:schemeClr val="bg1"/>
                </a:solidFill>
                <a:latin typeface="Arial" panose="020B0604020202020204" pitchFamily="34" charset="0"/>
                <a:ea typeface="Times New Roman" panose="02020603050405020304" pitchFamily="18" charset="0"/>
              </a:rPr>
              <a:t> du </a:t>
            </a:r>
            <a:r>
              <a:rPr lang="en-US" sz="2200" i="1" dirty="0" err="1">
                <a:solidFill>
                  <a:schemeClr val="bg1"/>
                </a:solidFill>
                <a:latin typeface="Arial" panose="020B0604020202020204" pitchFamily="34" charset="0"/>
                <a:ea typeface="Times New Roman" panose="02020603050405020304" pitchFamily="18" charset="0"/>
              </a:rPr>
              <a:t>uppeggade</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mig</a:t>
            </a:r>
            <a:r>
              <a:rPr lang="en-US" sz="2200" i="1" dirty="0">
                <a:solidFill>
                  <a:schemeClr val="bg1"/>
                </a:solidFill>
                <a:latin typeface="Arial" panose="020B0604020202020204" pitchFamily="34" charset="0"/>
                <a:ea typeface="Times New Roman" panose="02020603050405020304" pitchFamily="18" charset="0"/>
              </a:rPr>
              <a:t> mot </a:t>
            </a:r>
            <a:r>
              <a:rPr lang="en-US" sz="2200" i="1" dirty="0" err="1">
                <a:solidFill>
                  <a:schemeClr val="bg1"/>
                </a:solidFill>
                <a:latin typeface="Arial" panose="020B0604020202020204" pitchFamily="34" charset="0"/>
                <a:ea typeface="Times New Roman" panose="02020603050405020304" pitchFamily="18" charset="0"/>
              </a:rPr>
              <a:t>honom</a:t>
            </a:r>
            <a:r>
              <a:rPr lang="en-US" sz="2200" i="1" dirty="0">
                <a:solidFill>
                  <a:schemeClr val="bg1"/>
                </a:solidFill>
                <a:latin typeface="Arial" panose="020B0604020202020204" pitchFamily="34" charset="0"/>
                <a:ea typeface="Times New Roman" panose="02020603050405020304" pitchFamily="18" charset="0"/>
              </a:rPr>
              <a:t> för </a:t>
            </a:r>
            <a:r>
              <a:rPr lang="en-US" sz="2200" i="1" dirty="0" err="1">
                <a:solidFill>
                  <a:schemeClr val="bg1"/>
                </a:solidFill>
                <a:latin typeface="Arial" panose="020B0604020202020204" pitchFamily="34" charset="0"/>
                <a:ea typeface="Times New Roman" panose="02020603050405020304" pitchFamily="18" charset="0"/>
              </a:rPr>
              <a:t>att</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förgöra</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honom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utan</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skäl</a:t>
            </a:r>
            <a:r>
              <a:rPr lang="en-US" sz="2200" i="1" dirty="0">
                <a:solidFill>
                  <a:schemeClr val="bg1"/>
                </a:solidFill>
                <a:latin typeface="Arial" panose="020B0604020202020204" pitchFamily="34" charset="0"/>
                <a:ea typeface="Times New Roman" panose="02020603050405020304" pitchFamily="18" charset="0"/>
              </a:rPr>
              <a:t>.”</a:t>
            </a:r>
          </a:p>
          <a:p>
            <a:pPr marL="0" indent="0">
              <a:lnSpc>
                <a:spcPct val="115000"/>
              </a:lnSpc>
              <a:buFont typeface="Arial" panose="020B0604020202020204" pitchFamily="34" charset="0"/>
              <a:buNone/>
            </a:pPr>
            <a:r>
              <a:rPr lang="en-US" sz="2200" i="1" dirty="0">
                <a:solidFill>
                  <a:schemeClr val="bg1"/>
                </a:solidFill>
                <a:latin typeface="Arial" panose="020B0604020202020204" pitchFamily="34" charset="0"/>
                <a:ea typeface="Times New Roman" panose="02020603050405020304" pitchFamily="18" charset="0"/>
              </a:rPr>
              <a:t>Job 2: 9, </a:t>
            </a:r>
            <a:r>
              <a:rPr lang="en-US" sz="2200" i="1" dirty="0" err="1">
                <a:solidFill>
                  <a:schemeClr val="bg1"/>
                </a:solidFill>
                <a:latin typeface="Arial" panose="020B0604020202020204" pitchFamily="34" charset="0"/>
                <a:ea typeface="Times New Roman" panose="02020603050405020304" pitchFamily="18" charset="0"/>
              </a:rPr>
              <a:t>Då</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sade</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hans</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hustru</a:t>
            </a:r>
            <a:r>
              <a:rPr lang="en-US" sz="2200" i="1" dirty="0">
                <a:solidFill>
                  <a:schemeClr val="bg1"/>
                </a:solidFill>
                <a:latin typeface="Arial" panose="020B0604020202020204" pitchFamily="34" charset="0"/>
                <a:ea typeface="Times New Roman" panose="02020603050405020304" pitchFamily="18" charset="0"/>
              </a:rPr>
              <a:t> till </a:t>
            </a:r>
            <a:r>
              <a:rPr lang="en-US" sz="2200" i="1" dirty="0" err="1">
                <a:solidFill>
                  <a:schemeClr val="bg1"/>
                </a:solidFill>
                <a:latin typeface="Arial" panose="020B0604020202020204" pitchFamily="34" charset="0"/>
                <a:ea typeface="Times New Roman" panose="02020603050405020304" pitchFamily="18" charset="0"/>
              </a:rPr>
              <a:t>honom</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Står</a:t>
            </a:r>
            <a:r>
              <a:rPr lang="en-US" sz="2200" i="1" dirty="0">
                <a:solidFill>
                  <a:schemeClr val="bg1"/>
                </a:solidFill>
                <a:latin typeface="Arial" panose="020B0604020202020204" pitchFamily="34" charset="0"/>
                <a:ea typeface="Times New Roman" panose="02020603050405020304" pitchFamily="18" charset="0"/>
              </a:rPr>
              <a:t> du </a:t>
            </a:r>
            <a:r>
              <a:rPr lang="en-US" sz="2200" i="1" dirty="0" err="1">
                <a:solidFill>
                  <a:schemeClr val="bg1"/>
                </a:solidFill>
                <a:latin typeface="Arial" panose="020B0604020202020204" pitchFamily="34" charset="0"/>
                <a:ea typeface="Times New Roman" panose="02020603050405020304" pitchFamily="18" charset="0"/>
              </a:rPr>
              <a:t>fortfarande</a:t>
            </a:r>
            <a:r>
              <a:rPr lang="en-US" sz="2200" i="1" dirty="0">
                <a:solidFill>
                  <a:schemeClr val="bg1"/>
                </a:solidFill>
                <a:latin typeface="Arial" panose="020B0604020202020204" pitchFamily="34" charset="0"/>
                <a:ea typeface="Times New Roman" panose="02020603050405020304" pitchFamily="18" charset="0"/>
              </a:rPr>
              <a:t> fast </a:t>
            </a:r>
            <a:r>
              <a:rPr lang="en-US" sz="2200" i="1" dirty="0" err="1">
                <a:solidFill>
                  <a:schemeClr val="bg1"/>
                </a:solidFill>
                <a:latin typeface="Arial" panose="020B0604020202020204" pitchFamily="34" charset="0"/>
                <a:ea typeface="Times New Roman" panose="02020603050405020304" pitchFamily="18" charset="0"/>
              </a:rPr>
              <a:t>i</a:t>
            </a:r>
            <a:r>
              <a:rPr lang="en-US" sz="2200" i="1" dirty="0">
                <a:solidFill>
                  <a:schemeClr val="bg1"/>
                </a:solidFill>
                <a:latin typeface="Arial" panose="020B0604020202020204" pitchFamily="34" charset="0"/>
                <a:ea typeface="Times New Roman" panose="02020603050405020304" pitchFamily="18" charset="0"/>
              </a:rPr>
              <a:t> din </a:t>
            </a:r>
            <a:r>
              <a:rPr lang="en-US" sz="2200" i="1" dirty="0" err="1">
                <a:solidFill>
                  <a:schemeClr val="bg1"/>
                </a:solidFill>
                <a:latin typeface="Arial" panose="020B0604020202020204" pitchFamily="34" charset="0"/>
                <a:ea typeface="Times New Roman" panose="02020603050405020304" pitchFamily="18" charset="0"/>
              </a:rPr>
              <a:t>fromhet</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Förbanna</a:t>
            </a:r>
            <a:r>
              <a:rPr lang="en-US" sz="2200" i="1" dirty="0">
                <a:solidFill>
                  <a:schemeClr val="bg1"/>
                </a:solidFill>
                <a:latin typeface="Arial" panose="020B0604020202020204" pitchFamily="34" charset="0"/>
                <a:ea typeface="Times New Roman" panose="02020603050405020304" pitchFamily="18" charset="0"/>
              </a:rPr>
              <a:t> Gud </a:t>
            </a:r>
            <a:r>
              <a:rPr lang="en-US" sz="2200" i="1" dirty="0" err="1">
                <a:solidFill>
                  <a:schemeClr val="bg1"/>
                </a:solidFill>
                <a:latin typeface="Arial" panose="020B0604020202020204" pitchFamily="34" charset="0"/>
                <a:ea typeface="Times New Roman" panose="02020603050405020304" pitchFamily="18" charset="0"/>
              </a:rPr>
              <a:t>och</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dö</a:t>
            </a:r>
            <a:r>
              <a:rPr lang="en-US" sz="2200" i="1" dirty="0">
                <a:solidFill>
                  <a:schemeClr val="bg1"/>
                </a:solidFill>
                <a:latin typeface="Arial" panose="020B0604020202020204" pitchFamily="34" charset="0"/>
                <a:ea typeface="Times New Roman" panose="02020603050405020304" pitchFamily="18" charset="0"/>
              </a:rPr>
              <a:t>.” </a:t>
            </a:r>
          </a:p>
          <a:p>
            <a:pPr marL="0" indent="0">
              <a:lnSpc>
                <a:spcPct val="115000"/>
              </a:lnSpc>
              <a:buNone/>
            </a:pPr>
            <a:r>
              <a:rPr lang="en-US" sz="2200" i="1" dirty="0">
                <a:solidFill>
                  <a:schemeClr val="bg1"/>
                </a:solidFill>
                <a:latin typeface="Arial" panose="020B0604020202020204" pitchFamily="34" charset="0"/>
                <a:ea typeface="Times New Roman" panose="02020603050405020304" pitchFamily="18" charset="0"/>
              </a:rPr>
              <a:t>Job 27:5 </a:t>
            </a:r>
            <a:r>
              <a:rPr lang="en-US" sz="2200" i="1" dirty="0" err="1">
                <a:solidFill>
                  <a:schemeClr val="bg1"/>
                </a:solidFill>
                <a:latin typeface="Arial" panose="020B0604020202020204" pitchFamily="34" charset="0"/>
                <a:ea typeface="Times New Roman" panose="02020603050405020304" pitchFamily="18" charset="0"/>
              </a:rPr>
              <a:t>Aldrig</a:t>
            </a:r>
            <a:r>
              <a:rPr lang="en-US" sz="2200" i="1" dirty="0">
                <a:solidFill>
                  <a:schemeClr val="bg1"/>
                </a:solidFill>
                <a:latin typeface="Arial" panose="020B0604020202020204" pitchFamily="34" charset="0"/>
                <a:ea typeface="Times New Roman" panose="02020603050405020304" pitchFamily="18" charset="0"/>
              </a:rPr>
              <a:t> ger jag er </a:t>
            </a:r>
            <a:r>
              <a:rPr lang="en-US" sz="2200" i="1" dirty="0" err="1">
                <a:solidFill>
                  <a:schemeClr val="bg1"/>
                </a:solidFill>
                <a:latin typeface="Arial" panose="020B0604020202020204" pitchFamily="34" charset="0"/>
                <a:ea typeface="Times New Roman" panose="02020603050405020304" pitchFamily="18" charset="0"/>
              </a:rPr>
              <a:t>rätt</a:t>
            </a:r>
            <a:r>
              <a:rPr lang="en-US" sz="2200" i="1" dirty="0">
                <a:solidFill>
                  <a:schemeClr val="bg1"/>
                </a:solidFill>
                <a:latin typeface="Arial" panose="020B0604020202020204" pitchFamily="34" charset="0"/>
                <a:ea typeface="Times New Roman" panose="02020603050405020304" pitchFamily="18" charset="0"/>
              </a:rPr>
              <a:t>, till min </a:t>
            </a:r>
            <a:r>
              <a:rPr lang="en-US" sz="2200" i="1" dirty="0" err="1">
                <a:solidFill>
                  <a:schemeClr val="bg1"/>
                </a:solidFill>
                <a:latin typeface="Arial" panose="020B0604020202020204" pitchFamily="34" charset="0"/>
                <a:ea typeface="Times New Roman" panose="02020603050405020304" pitchFamily="18" charset="0"/>
              </a:rPr>
              <a:t>död</a:t>
            </a:r>
            <a:r>
              <a:rPr lang="en-US" sz="2200" i="1" dirty="0">
                <a:solidFill>
                  <a:schemeClr val="bg1"/>
                </a:solidFill>
                <a:latin typeface="Arial" panose="020B0604020202020204" pitchFamily="34" charset="0"/>
                <a:ea typeface="Times New Roman" panose="02020603050405020304" pitchFamily="18" charset="0"/>
              </a:rPr>
              <a:t> </a:t>
            </a:r>
            <a:r>
              <a:rPr lang="en-US" sz="2200" i="1" dirty="0" err="1">
                <a:solidFill>
                  <a:schemeClr val="bg1"/>
                </a:solidFill>
                <a:latin typeface="Arial" panose="020B0604020202020204" pitchFamily="34" charset="0"/>
                <a:ea typeface="Times New Roman" panose="02020603050405020304" pitchFamily="18" charset="0"/>
              </a:rPr>
              <a:t>vidhåller</a:t>
            </a:r>
            <a:r>
              <a:rPr lang="en-US" sz="2200" i="1" dirty="0">
                <a:solidFill>
                  <a:schemeClr val="bg1"/>
                </a:solidFill>
                <a:latin typeface="Arial" panose="020B0604020202020204" pitchFamily="34" charset="0"/>
                <a:ea typeface="Times New Roman" panose="02020603050405020304" pitchFamily="18" charset="0"/>
              </a:rPr>
              <a:t> jag min </a:t>
            </a:r>
            <a:r>
              <a:rPr lang="en-US" sz="2200" i="1" dirty="0" err="1">
                <a:solidFill>
                  <a:schemeClr val="bg1"/>
                </a:solidFill>
                <a:latin typeface="Arial" panose="020B0604020202020204" pitchFamily="34" charset="0"/>
                <a:ea typeface="Times New Roman" panose="02020603050405020304" pitchFamily="18" charset="0"/>
              </a:rPr>
              <a:t>oskuld</a:t>
            </a:r>
            <a:r>
              <a:rPr lang="en-US" sz="2200" i="1" dirty="0">
                <a:solidFill>
                  <a:schemeClr val="bg1"/>
                </a:solidFill>
                <a:latin typeface="Arial" panose="020B0604020202020204" pitchFamily="34" charset="0"/>
                <a:ea typeface="Times New Roman" panose="02020603050405020304" pitchFamily="18" charset="0"/>
              </a:rPr>
              <a:t>.</a:t>
            </a:r>
          </a:p>
        </p:txBody>
      </p:sp>
    </p:spTree>
    <p:extLst>
      <p:ext uri="{BB962C8B-B14F-4D97-AF65-F5344CB8AC3E}">
        <p14:creationId xmlns:p14="http://schemas.microsoft.com/office/powerpoint/2010/main" val="169993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70A0C0-F342-42B4-9771-B8BCDF57E49B}"/>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D7B9825-FF9E-7B66-FFF6-4BBCB06A1A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0B1B19-EBC6-F4F7-7DD2-DFFC6CDD2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11692445-4D36-D0A8-21E9-676B6829C11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5A9098EC-C4EB-C4CA-3E78-57F998BF0FE9}"/>
              </a:ext>
            </a:extLst>
          </p:cNvPr>
          <p:cNvSpPr>
            <a:spLocks noGrp="1"/>
          </p:cNvSpPr>
          <p:nvPr>
            <p:ph idx="1"/>
          </p:nvPr>
        </p:nvSpPr>
        <p:spPr>
          <a:xfrm>
            <a:off x="484909" y="263236"/>
            <a:ext cx="11249891" cy="6636329"/>
          </a:xfrm>
        </p:spPr>
        <p:txBody>
          <a:bodyPr>
            <a:normAutofit/>
          </a:bodyPr>
          <a:lstStyle/>
          <a:p>
            <a:pPr marL="0" marR="0" indent="0">
              <a:lnSpc>
                <a:spcPct val="115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 Genesis 20:6, </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And God said to him in a dream, “Yes, I know that you did this in the integrity of your heart. For I also withheld you from sinning against Me; therefore I did not let you touch her. (NKJ)</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Moseboken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20:6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Gud till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honom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drömmen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 jag vet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du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har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gjort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med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uppriktigt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hjärta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och</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det var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också</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hindrade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dig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från</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att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synda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mot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mig</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Därför</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lät</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jag dig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röra</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henne</a:t>
            </a:r>
            <a:r>
              <a:rPr lang="en-US"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9572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1B0163-44BF-C946-039C-2D62C32F3A43}"/>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FE11F54-0435-5057-3832-87EB5B0B1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970D226-E879-F723-3942-4527D4EF3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ue rectangle with white dots&#10;&#10;Description automatically generated">
            <a:extLst>
              <a:ext uri="{FF2B5EF4-FFF2-40B4-BE49-F238E27FC236}">
                <a16:creationId xmlns:a16="http://schemas.microsoft.com/office/drawing/2014/main" id="{86375239-8FC5-4180-6017-CB4D4857F08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27F662B8-CE9C-24B2-2D1C-E47F3B275BD6}"/>
              </a:ext>
            </a:extLst>
          </p:cNvPr>
          <p:cNvSpPr>
            <a:spLocks noGrp="1"/>
          </p:cNvSpPr>
          <p:nvPr>
            <p:ph idx="1"/>
          </p:nvPr>
        </p:nvSpPr>
        <p:spPr>
          <a:xfrm>
            <a:off x="484909" y="263236"/>
            <a:ext cx="11249891" cy="6636329"/>
          </a:xfrm>
        </p:spPr>
        <p:txBody>
          <a:bodyPr>
            <a:normAutofit/>
          </a:bodyPr>
          <a:lstStyle/>
          <a:p>
            <a:pPr marL="0" marR="0" indent="0">
              <a:lnSpc>
                <a:spcPct val="115000"/>
              </a:lnSpc>
              <a:spcAft>
                <a:spcPts val="800"/>
              </a:spcAft>
              <a:buNone/>
            </a:pPr>
            <a:r>
              <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Proverbs 10:9 states, </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Whoever walks in integrity walks securely, but whoever takes crooked paths will be found out.</a:t>
            </a:r>
          </a:p>
          <a:p>
            <a:pPr marL="0" marR="0" indent="0">
              <a:lnSpc>
                <a:spcPct val="115000"/>
              </a:lnSpc>
              <a:spcAft>
                <a:spcPts val="800"/>
              </a:spcAft>
              <a:buNone/>
            </a:pP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Ordspråksboken</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10:9 Den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lever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hederligt</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lever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trygg</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den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som</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går</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krokiga</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vägar</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blir</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b="1" i="1" kern="1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avslöjad</a:t>
            </a:r>
            <a:r>
              <a:rPr lang="en-US" b="1" i="1"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kern="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40404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15677</TotalTime>
  <Words>2028</Words>
  <Application>Microsoft Macintosh PowerPoint</Application>
  <PresentationFormat>Widescreen</PresentationFormat>
  <Paragraphs>151</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Aptos</vt:lpstr>
      <vt:lpstr>Aptos Display</vt:lpstr>
      <vt:lpstr>Arial</vt:lpstr>
      <vt:lpstr>Broadway</vt:lpstr>
      <vt:lpstr>Elephant Pro</vt:lpstr>
      <vt:lpstr>FUTURA MEDIUM</vt:lpstr>
      <vt:lpstr>FUTURA MEDIUM</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van dinther</dc:creator>
  <cp:lastModifiedBy>john van dinther</cp:lastModifiedBy>
  <cp:revision>8</cp:revision>
  <dcterms:created xsi:type="dcterms:W3CDTF">2024-11-03T09:21:51Z</dcterms:created>
  <dcterms:modified xsi:type="dcterms:W3CDTF">2024-11-20T07:24:20Z</dcterms:modified>
</cp:coreProperties>
</file>