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60" r:id="rId4"/>
    <p:sldId id="257" r:id="rId5"/>
    <p:sldId id="259" r:id="rId6"/>
    <p:sldId id="258" r:id="rId7"/>
    <p:sldId id="261" r:id="rId8"/>
    <p:sldId id="262" r:id="rId9"/>
    <p:sldId id="263" r:id="rId10"/>
    <p:sldId id="264" r:id="rId11"/>
    <p:sldId id="266" r:id="rId12"/>
    <p:sldId id="265"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AE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0"/>
    <p:restoredTop sz="94694"/>
  </p:normalViewPr>
  <p:slideViewPr>
    <p:cSldViewPr snapToGrid="0">
      <p:cViewPr varScale="1">
        <p:scale>
          <a:sx n="121" d="100"/>
          <a:sy n="121" d="100"/>
        </p:scale>
        <p:origin x="2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E4FBF-39EB-6B33-0FB4-FCBCDF948F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A8C8EF-49B8-5738-CC6C-65C8326D2A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BBB2C1-D73D-7C2F-33B6-A748B6630B3A}"/>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5" name="Footer Placeholder 4">
            <a:extLst>
              <a:ext uri="{FF2B5EF4-FFF2-40B4-BE49-F238E27FC236}">
                <a16:creationId xmlns:a16="http://schemas.microsoft.com/office/drawing/2014/main" id="{B266A72C-09F0-1B20-71A3-7CF2A7DD9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41F9C-DD39-7FC7-A217-08E8620D1086}"/>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1184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E84EA-5111-D042-A813-6690ED6F68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B8537-9649-7C52-C8BF-FFD26E94B1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EB41A-A245-1BEE-2862-9AE7C10E1C5A}"/>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5" name="Footer Placeholder 4">
            <a:extLst>
              <a:ext uri="{FF2B5EF4-FFF2-40B4-BE49-F238E27FC236}">
                <a16:creationId xmlns:a16="http://schemas.microsoft.com/office/drawing/2014/main" id="{65528EC7-08A8-8319-C1A4-3F4E57731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D372F-94F2-C35B-D569-40D73FC40ED3}"/>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16663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037515-055D-D398-E155-242B140D03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5F9405-4E2D-6FA6-3499-02EA29341C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90E94-0B9F-45BF-9940-4F1CA49E2216}"/>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5" name="Footer Placeholder 4">
            <a:extLst>
              <a:ext uri="{FF2B5EF4-FFF2-40B4-BE49-F238E27FC236}">
                <a16:creationId xmlns:a16="http://schemas.microsoft.com/office/drawing/2014/main" id="{6E3E4C9D-AD20-2CE3-F6F9-EC507B04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6EC4F-0EEB-5A67-8EED-36F8D98ACF2B}"/>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2096429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12E1B-9F8B-0BA5-61BB-039585D317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454217-E0DC-6971-C79E-56801A5E5E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0677E4-9B42-9C30-AC32-BF817AA8FE56}"/>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5" name="Footer Placeholder 4">
            <a:extLst>
              <a:ext uri="{FF2B5EF4-FFF2-40B4-BE49-F238E27FC236}">
                <a16:creationId xmlns:a16="http://schemas.microsoft.com/office/drawing/2014/main" id="{68BA59B2-D7DB-0B72-E887-684FF8CC0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4EC27A-1905-F6BA-4911-A32321402C34}"/>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3402411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64598-84E3-2E17-FE1C-35BDEFAC79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9B9180-303B-6D1D-7B03-CE880ADA37D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66657F-EEF4-B63F-1FEB-69066DDDC624}"/>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5" name="Footer Placeholder 4">
            <a:extLst>
              <a:ext uri="{FF2B5EF4-FFF2-40B4-BE49-F238E27FC236}">
                <a16:creationId xmlns:a16="http://schemas.microsoft.com/office/drawing/2014/main" id="{7B0899AC-257C-8975-1C85-903A82768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C5544-D5FA-3D71-2308-2CCC32A2E0F2}"/>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157283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B9F91-0723-015E-6391-2E91F1CCFB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0A00CB-19C3-19D8-CD86-8419EFB7BD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4709E5-7B8A-A720-9A36-29AA2A64A0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5AECD3-236A-CA93-6617-30678875B9D0}"/>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6" name="Footer Placeholder 5">
            <a:extLst>
              <a:ext uri="{FF2B5EF4-FFF2-40B4-BE49-F238E27FC236}">
                <a16:creationId xmlns:a16="http://schemas.microsoft.com/office/drawing/2014/main" id="{BA4C89E2-E366-7F97-7FD8-6B0AC3178D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50B18-DA0C-957D-519C-0DBC839715D9}"/>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148851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8212-D2D2-64FB-BB3B-3B64DE4619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D61F5E-B512-31D1-2EFF-C69A4F9BD4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600D5-9B50-3BAA-53AB-06474C642A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AAD190-054A-14E9-BBEC-A50FF7B47E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373D17-7E82-193D-8EE5-854B937C7E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B3E7D5-D40C-5C18-B8B9-597C166D8D04}"/>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8" name="Footer Placeholder 7">
            <a:extLst>
              <a:ext uri="{FF2B5EF4-FFF2-40B4-BE49-F238E27FC236}">
                <a16:creationId xmlns:a16="http://schemas.microsoft.com/office/drawing/2014/main" id="{EA2D976D-6343-CD24-C945-C890ED3C610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7E39AE-CCAD-A927-CC66-C17544AFDF11}"/>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1764093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0F71A-9D64-44E3-53D5-6331A5825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0FA14E-0100-8CC7-06DE-3E901431CA02}"/>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4" name="Footer Placeholder 3">
            <a:extLst>
              <a:ext uri="{FF2B5EF4-FFF2-40B4-BE49-F238E27FC236}">
                <a16:creationId xmlns:a16="http://schemas.microsoft.com/office/drawing/2014/main" id="{38DFACA2-EADB-6907-4E63-FF0A956EB3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170FDD-C683-2DE0-7081-92CE82D8AB7E}"/>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303831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A6D11-C1CA-E4B1-C243-87C60DE33337}"/>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3" name="Footer Placeholder 2">
            <a:extLst>
              <a:ext uri="{FF2B5EF4-FFF2-40B4-BE49-F238E27FC236}">
                <a16:creationId xmlns:a16="http://schemas.microsoft.com/office/drawing/2014/main" id="{017C0035-30D9-0EE4-F8F7-549120BB2C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3B5C24-AB17-09F6-4A17-852A1E414013}"/>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4074235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83AE1-0C2F-86FF-E5AE-B18663EDE3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63B7B3-3CC5-D526-CAD4-B34A0851CE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B66F30-A990-B95C-09B0-8EED909E4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6F310C-C431-29F4-FACF-BFCD847E2275}"/>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6" name="Footer Placeholder 5">
            <a:extLst>
              <a:ext uri="{FF2B5EF4-FFF2-40B4-BE49-F238E27FC236}">
                <a16:creationId xmlns:a16="http://schemas.microsoft.com/office/drawing/2014/main" id="{AE9ED263-301B-40DE-670F-19F48B8CA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4B443B-9CAC-BAEA-A8B8-61ABE4309A5E}"/>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1695612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97261-1015-11D9-8C01-19112C1BD6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BA5EE8-0BF1-7836-E12E-677480D763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E84FFD-DE1C-0857-C325-37F43D6E4D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936CC9-A4C3-D443-728D-0C72E557F165}"/>
              </a:ext>
            </a:extLst>
          </p:cNvPr>
          <p:cNvSpPr>
            <a:spLocks noGrp="1"/>
          </p:cNvSpPr>
          <p:nvPr>
            <p:ph type="dt" sz="half" idx="10"/>
          </p:nvPr>
        </p:nvSpPr>
        <p:spPr/>
        <p:txBody>
          <a:bodyPr/>
          <a:lstStyle/>
          <a:p>
            <a:fld id="{4A6A5DC9-71E8-6548-B91B-4D234A07D767}" type="datetimeFigureOut">
              <a:rPr lang="en-US" smtClean="0"/>
              <a:t>11/5/24</a:t>
            </a:fld>
            <a:endParaRPr lang="en-US"/>
          </a:p>
        </p:txBody>
      </p:sp>
      <p:sp>
        <p:nvSpPr>
          <p:cNvPr id="6" name="Footer Placeholder 5">
            <a:extLst>
              <a:ext uri="{FF2B5EF4-FFF2-40B4-BE49-F238E27FC236}">
                <a16:creationId xmlns:a16="http://schemas.microsoft.com/office/drawing/2014/main" id="{FEFB5463-BB9F-FA4D-098D-8A37C719FD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32D575-E119-308C-8B21-1287AF2F5BFD}"/>
              </a:ext>
            </a:extLst>
          </p:cNvPr>
          <p:cNvSpPr>
            <a:spLocks noGrp="1"/>
          </p:cNvSpPr>
          <p:nvPr>
            <p:ph type="sldNum" sz="quarter" idx="12"/>
          </p:nvPr>
        </p:nvSpPr>
        <p:spPr/>
        <p:txBody>
          <a:bodyPr/>
          <a:lstStyle/>
          <a:p>
            <a:fld id="{890687BB-AF02-9B45-AAA0-010726AEC901}" type="slidenum">
              <a:rPr lang="en-US" smtClean="0"/>
              <a:t>‹#›</a:t>
            </a:fld>
            <a:endParaRPr lang="en-US"/>
          </a:p>
        </p:txBody>
      </p:sp>
    </p:spTree>
    <p:extLst>
      <p:ext uri="{BB962C8B-B14F-4D97-AF65-F5344CB8AC3E}">
        <p14:creationId xmlns:p14="http://schemas.microsoft.com/office/powerpoint/2010/main" val="228681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1AA8FE-F994-BFA4-C186-1761590271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8FCC9D2-AA8E-C058-08BA-ACD2E608CB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1A8DB-E2E6-1645-8639-1EBFC9B77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6A5DC9-71E8-6548-B91B-4D234A07D767}" type="datetimeFigureOut">
              <a:rPr lang="en-US" smtClean="0"/>
              <a:t>11/5/24</a:t>
            </a:fld>
            <a:endParaRPr lang="en-US"/>
          </a:p>
        </p:txBody>
      </p:sp>
      <p:sp>
        <p:nvSpPr>
          <p:cNvPr id="5" name="Footer Placeholder 4">
            <a:extLst>
              <a:ext uri="{FF2B5EF4-FFF2-40B4-BE49-F238E27FC236}">
                <a16:creationId xmlns:a16="http://schemas.microsoft.com/office/drawing/2014/main" id="{ED9A86B0-1B64-6816-A725-6E460BA93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ED8A1D5-2BF7-E40B-9A0B-CB99266B57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90687BB-AF02-9B45-AAA0-010726AEC901}" type="slidenum">
              <a:rPr lang="en-US" smtClean="0"/>
              <a:t>‹#›</a:t>
            </a:fld>
            <a:endParaRPr lang="en-US"/>
          </a:p>
        </p:txBody>
      </p:sp>
    </p:spTree>
    <p:extLst>
      <p:ext uri="{BB962C8B-B14F-4D97-AF65-F5344CB8AC3E}">
        <p14:creationId xmlns:p14="http://schemas.microsoft.com/office/powerpoint/2010/main" val="2836448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jpg" descr="A maze with a yellow dot&#10;&#10;Description automatically generated">
            <a:extLst>
              <a:ext uri="{FF2B5EF4-FFF2-40B4-BE49-F238E27FC236}">
                <a16:creationId xmlns:a16="http://schemas.microsoft.com/office/drawing/2014/main" id="{D08B442A-E06C-0D98-DB30-F79B4DFC9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85" y="635875"/>
            <a:ext cx="1532153" cy="2106711"/>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1.jpg">
            <a:extLst>
              <a:ext uri="{FF2B5EF4-FFF2-40B4-BE49-F238E27FC236}">
                <a16:creationId xmlns:a16="http://schemas.microsoft.com/office/drawing/2014/main" id="{9C9EA3C5-84B1-1E28-9C44-EA50B09C8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8923" y="1781211"/>
            <a:ext cx="5601937" cy="7181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EBADAA2A-3AE8-42D5-F5B9-7A3FB98361C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4">
            <a:extLst>
              <a:ext uri="{FF2B5EF4-FFF2-40B4-BE49-F238E27FC236}">
                <a16:creationId xmlns:a16="http://schemas.microsoft.com/office/drawing/2014/main" id="{45D9AE4B-7C18-3A83-53CB-02F13678C527}"/>
              </a:ext>
            </a:extLst>
          </p:cNvPr>
          <p:cNvSpPr>
            <a:spLocks noChangeArrowheads="1"/>
          </p:cNvSpPr>
          <p:nvPr/>
        </p:nvSpPr>
        <p:spPr bwMode="auto">
          <a:xfrm>
            <a:off x="0" y="1016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Cambria" panose="020405030504060302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CF37B4FF-ED1E-EAE4-D34A-DCE42AE51EEE}"/>
              </a:ext>
            </a:extLst>
          </p:cNvPr>
          <p:cNvSpPr>
            <a:spLocks noChangeArrowheads="1"/>
          </p:cNvSpPr>
          <p:nvPr/>
        </p:nvSpPr>
        <p:spPr bwMode="auto">
          <a:xfrm>
            <a:off x="1975945" y="2921261"/>
            <a:ext cx="824011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effectLst/>
                <a:latin typeface="Arial" panose="020B0604020202020204" pitchFamily="34" charset="0"/>
                <a:ea typeface="Cambria" panose="02040503050406030204" pitchFamily="18" charset="0"/>
                <a:cs typeface="Times New Roman" panose="02020603050405020304" pitchFamily="18" charset="0"/>
              </a:rPr>
              <a:t>What I have learned during my 50 years of Christian ministry </a:t>
            </a:r>
            <a:r>
              <a:rPr kumimoji="0" lang="en-US" altLang="en-US" sz="4000" b="0" i="0" u="none" strike="noStrike" cap="none" normalizeH="0" baseline="0" dirty="0">
                <a:ln>
                  <a:noFill/>
                </a:ln>
                <a:solidFill>
                  <a:srgbClr val="FBAE03"/>
                </a:solidFill>
                <a:effectLst/>
                <a:latin typeface="Arial" panose="020B0604020202020204" pitchFamily="34" charset="0"/>
                <a:ea typeface="Cambria" panose="02040503050406030204" pitchFamily="18" charset="0"/>
                <a:cs typeface="Times New Roman" panose="02020603050405020304" pitchFamily="18" charset="0"/>
              </a:rPr>
              <a:t>(and how it might help you)</a:t>
            </a:r>
            <a:endParaRPr kumimoji="0" lang="en-US" altLang="en-US" sz="4000" b="0" i="0" u="none" strike="noStrike" cap="none" normalizeH="0" baseline="0" dirty="0">
              <a:ln>
                <a:noFill/>
              </a:ln>
              <a:solidFill>
                <a:srgbClr val="FBAE03"/>
              </a:solidFill>
              <a:effectLst/>
              <a:latin typeface="Arial" panose="020B0604020202020204" pitchFamily="34" charset="0"/>
            </a:endParaRPr>
          </a:p>
        </p:txBody>
      </p:sp>
    </p:spTree>
    <p:extLst>
      <p:ext uri="{BB962C8B-B14F-4D97-AF65-F5344CB8AC3E}">
        <p14:creationId xmlns:p14="http://schemas.microsoft.com/office/powerpoint/2010/main" val="2817875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BFBF-287E-442B-4F1B-79354C9F8C82}"/>
              </a:ext>
            </a:extLst>
          </p:cNvPr>
          <p:cNvSpPr>
            <a:spLocks noGrp="1"/>
          </p:cNvSpPr>
          <p:nvPr>
            <p:ph type="title"/>
          </p:nvPr>
        </p:nvSpPr>
        <p:spPr/>
        <p:txBody>
          <a:bodyPr/>
          <a:lstStyle/>
          <a:p>
            <a:endParaRPr lang="en-US"/>
          </a:p>
        </p:txBody>
      </p:sp>
      <p:pic>
        <p:nvPicPr>
          <p:cNvPr id="5" name="Content Placeholder 4" descr="A colorful circular object with text&#10;&#10;Description automatically generated">
            <a:extLst>
              <a:ext uri="{FF2B5EF4-FFF2-40B4-BE49-F238E27FC236}">
                <a16:creationId xmlns:a16="http://schemas.microsoft.com/office/drawing/2014/main" id="{8E5A87A4-2C7A-AB3A-8E8E-3CEBD563F4FC}"/>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321318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44C0-0DE5-635F-E191-FC5B231C69F1}"/>
              </a:ext>
            </a:extLst>
          </p:cNvPr>
          <p:cNvSpPr>
            <a:spLocks noGrp="1"/>
          </p:cNvSpPr>
          <p:nvPr>
            <p:ph type="title"/>
          </p:nvPr>
        </p:nvSpPr>
        <p:spPr/>
        <p:txBody>
          <a:bodyPr/>
          <a:lstStyle/>
          <a:p>
            <a:endParaRPr lang="en-US"/>
          </a:p>
        </p:txBody>
      </p:sp>
      <p:pic>
        <p:nvPicPr>
          <p:cNvPr id="5" name="Content Placeholder 4" descr="A colorful circles with text&#10;&#10;Description automatically generated">
            <a:extLst>
              <a:ext uri="{FF2B5EF4-FFF2-40B4-BE49-F238E27FC236}">
                <a16:creationId xmlns:a16="http://schemas.microsoft.com/office/drawing/2014/main" id="{A6D65E9B-DA50-0F0A-0978-13B9B43D5D6B}"/>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2007478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5993-18AB-3DD6-FE36-B7FBC4AC570B}"/>
              </a:ext>
            </a:extLst>
          </p:cNvPr>
          <p:cNvSpPr>
            <a:spLocks noGrp="1"/>
          </p:cNvSpPr>
          <p:nvPr>
            <p:ph type="title"/>
          </p:nvPr>
        </p:nvSpPr>
        <p:spPr/>
        <p:txBody>
          <a:bodyPr/>
          <a:lstStyle/>
          <a:p>
            <a:endParaRPr lang="en-US"/>
          </a:p>
        </p:txBody>
      </p:sp>
      <p:pic>
        <p:nvPicPr>
          <p:cNvPr id="5" name="Content Placeholder 4" descr="A colorful circles with text&#10;&#10;Description automatically generated">
            <a:extLst>
              <a:ext uri="{FF2B5EF4-FFF2-40B4-BE49-F238E27FC236}">
                <a16:creationId xmlns:a16="http://schemas.microsoft.com/office/drawing/2014/main" id="{960B0651-2341-AF0F-CA18-81CDA625DFBA}"/>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13587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2647-DF06-379E-9342-75FD1B918EF7}"/>
              </a:ext>
            </a:extLst>
          </p:cNvPr>
          <p:cNvSpPr>
            <a:spLocks noGrp="1"/>
          </p:cNvSpPr>
          <p:nvPr>
            <p:ph type="title"/>
          </p:nvPr>
        </p:nvSpPr>
        <p:spPr/>
        <p:txBody>
          <a:bodyPr/>
          <a:lstStyle/>
          <a:p>
            <a:endParaRPr lang="en-US"/>
          </a:p>
        </p:txBody>
      </p:sp>
      <p:pic>
        <p:nvPicPr>
          <p:cNvPr id="5" name="Content Placeholder 4" descr="A colorful circles with text&#10;&#10;Description automatically generated">
            <a:extLst>
              <a:ext uri="{FF2B5EF4-FFF2-40B4-BE49-F238E27FC236}">
                <a16:creationId xmlns:a16="http://schemas.microsoft.com/office/drawing/2014/main" id="{FB37882E-0E67-89C4-84CE-E7EE479020A1}"/>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1657367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AC2389F-8017-D5F4-75A4-D048E0D6B203}"/>
              </a:ext>
            </a:extLst>
          </p:cNvPr>
          <p:cNvPicPr>
            <a:picLocks noGrp="1" noChangeAspect="1"/>
          </p:cNvPicPr>
          <p:nvPr>
            <p:ph idx="1"/>
          </p:nvPr>
        </p:nvPicPr>
        <p:blipFill>
          <a:blip r:embed="rId2"/>
          <a:srcRect l="8419" r="12269"/>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08CA41-1975-682D-8D1E-EF112715F26E}"/>
              </a:ext>
            </a:extLst>
          </p:cNvPr>
          <p:cNvSpPr>
            <a:spLocks noGrp="1"/>
          </p:cNvSpPr>
          <p:nvPr>
            <p:ph type="title"/>
          </p:nvPr>
        </p:nvSpPr>
        <p:spPr>
          <a:xfrm>
            <a:off x="360218" y="365124"/>
            <a:ext cx="4973783" cy="6492865"/>
          </a:xfrm>
        </p:spPr>
        <p:txBody>
          <a:bodyPr vert="horz" lIns="91440" tIns="45720" rIns="91440" bIns="45720" rtlCol="0" anchor="ctr">
            <a:normAutofit fontScale="90000"/>
          </a:bodyPr>
          <a:lstStyle/>
          <a:p>
            <a:pPr algn="ctr"/>
            <a:r>
              <a:rPr lang="en-US" sz="2400" i="1" dirty="0">
                <a:latin typeface="Futura Medium" panose="020B0602020204020303" pitchFamily="34" charset="-79"/>
                <a:cs typeface="Futura Medium" panose="020B0602020204020303" pitchFamily="34" charset="-79"/>
              </a:rPr>
              <a:t>Take time to identify your committed relationships, describe them, in which areas can you grow, explain why.</a:t>
            </a:r>
            <a:br>
              <a:rPr lang="en-US" sz="2400" i="1" dirty="0">
                <a:latin typeface="Futura Medium" panose="020B0602020204020303" pitchFamily="34" charset="-79"/>
                <a:cs typeface="Futura Medium" panose="020B0602020204020303" pitchFamily="34" charset="-79"/>
              </a:rPr>
            </a:br>
            <a:br>
              <a:rPr lang="en-US" sz="2400" i="1" dirty="0">
                <a:latin typeface="Futura Medium" panose="020B0602020204020303" pitchFamily="34" charset="-79"/>
                <a:cs typeface="Futura Medium" panose="020B0602020204020303" pitchFamily="34" charset="-79"/>
              </a:rPr>
            </a:br>
            <a:r>
              <a:rPr lang="en-US" sz="2400" i="1" dirty="0">
                <a:latin typeface="Futura Medium" panose="020B0602020204020303" pitchFamily="34" charset="-79"/>
                <a:cs typeface="Futura Medium" panose="020B0602020204020303" pitchFamily="34" charset="-79"/>
              </a:rPr>
              <a:t>Take time to share these needs with someone else and take time to pray for God to release them to you.</a:t>
            </a:r>
            <a:br>
              <a:rPr lang="en-US" sz="2400" i="1" dirty="0">
                <a:latin typeface="Futura Medium" panose="020B0602020204020303" pitchFamily="34" charset="-79"/>
                <a:cs typeface="Futura Medium" panose="020B0602020204020303" pitchFamily="34" charset="-79"/>
              </a:rPr>
            </a:br>
            <a:br>
              <a:rPr lang="en-US" sz="2400" i="1" dirty="0">
                <a:latin typeface="Futura Medium" panose="020B0602020204020303" pitchFamily="34" charset="-79"/>
                <a:cs typeface="Futura Medium" panose="020B0602020204020303" pitchFamily="34" charset="-79"/>
              </a:rPr>
            </a:br>
            <a:r>
              <a:rPr lang="en-US" sz="2400" i="1" dirty="0">
                <a:latin typeface="Futura Medium" panose="020B0602020204020303" pitchFamily="34" charset="-79"/>
                <a:cs typeface="Futura Medium" panose="020B0602020204020303" pitchFamily="34" charset="-79"/>
              </a:rPr>
              <a:t>--------</a:t>
            </a:r>
            <a:br>
              <a:rPr lang="en-US" sz="2400" i="1" dirty="0">
                <a:latin typeface="Futura Medium" panose="020B0602020204020303" pitchFamily="34" charset="-79"/>
                <a:cs typeface="Futura Medium" panose="020B0602020204020303" pitchFamily="34" charset="-79"/>
              </a:rPr>
            </a:br>
            <a:br>
              <a:rPr lang="en-US" sz="2400" i="1" dirty="0">
                <a:latin typeface="Futura Medium" panose="020B0602020204020303" pitchFamily="34" charset="-79"/>
                <a:cs typeface="Futura Medium" panose="020B0602020204020303" pitchFamily="34" charset="-79"/>
              </a:rPr>
            </a:br>
            <a:r>
              <a:rPr lang="en-US" sz="2400" i="1" dirty="0">
                <a:latin typeface="Futura Medium" panose="020B0602020204020303" pitchFamily="34" charset="-79"/>
                <a:cs typeface="Futura Medium" panose="020B0602020204020303" pitchFamily="34" charset="-79"/>
              </a:rPr>
              <a:t>Ta dig </a:t>
            </a:r>
            <a:r>
              <a:rPr lang="en-US" sz="2400" i="1" dirty="0" err="1">
                <a:latin typeface="Futura Medium" panose="020B0602020204020303" pitchFamily="34" charset="-79"/>
                <a:cs typeface="Futura Medium" panose="020B0602020204020303" pitchFamily="34" charset="-79"/>
              </a:rPr>
              <a:t>tid</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att</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identifiera</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dina</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överlåtna</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relationer</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beskriv</a:t>
            </a:r>
            <a:r>
              <a:rPr lang="en-US" sz="2400" i="1" dirty="0">
                <a:latin typeface="Futura Medium" panose="020B0602020204020303" pitchFamily="34" charset="-79"/>
                <a:cs typeface="Futura Medium" panose="020B0602020204020303" pitchFamily="34" charset="-79"/>
              </a:rPr>
              <a:t> dem, </a:t>
            </a:r>
            <a:r>
              <a:rPr lang="en-US" sz="2400" i="1" dirty="0" err="1">
                <a:latin typeface="Futura Medium" panose="020B0602020204020303" pitchFamily="34" charset="-79"/>
                <a:cs typeface="Futura Medium" panose="020B0602020204020303" pitchFamily="34" charset="-79"/>
              </a:rPr>
              <a:t>inom</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vilka</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områden</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kan</a:t>
            </a:r>
            <a:r>
              <a:rPr lang="en-US" sz="2400" i="1" dirty="0">
                <a:latin typeface="Futura Medium" panose="020B0602020204020303" pitchFamily="34" charset="-79"/>
                <a:cs typeface="Futura Medium" panose="020B0602020204020303" pitchFamily="34" charset="-79"/>
              </a:rPr>
              <a:t> du </a:t>
            </a:r>
            <a:r>
              <a:rPr lang="en-US" sz="2400" i="1" dirty="0" err="1">
                <a:latin typeface="Futura Medium" panose="020B0602020204020303" pitchFamily="34" charset="-79"/>
                <a:cs typeface="Futura Medium" panose="020B0602020204020303" pitchFamily="34" charset="-79"/>
              </a:rPr>
              <a:t>växa</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förklara</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varför</a:t>
            </a:r>
            <a:r>
              <a:rPr lang="en-US" sz="2400" i="1" dirty="0">
                <a:latin typeface="Futura Medium" panose="020B0602020204020303" pitchFamily="34" charset="-79"/>
                <a:cs typeface="Futura Medium" panose="020B0602020204020303" pitchFamily="34" charset="-79"/>
              </a:rPr>
              <a:t>.</a:t>
            </a:r>
            <a:br>
              <a:rPr lang="en-US" sz="2400" i="1" dirty="0">
                <a:latin typeface="Futura Medium" panose="020B0602020204020303" pitchFamily="34" charset="-79"/>
                <a:cs typeface="Futura Medium" panose="020B0602020204020303" pitchFamily="34" charset="-79"/>
              </a:rPr>
            </a:br>
            <a:br>
              <a:rPr lang="en-US" sz="2400" i="1" dirty="0">
                <a:latin typeface="Futura Medium" panose="020B0602020204020303" pitchFamily="34" charset="-79"/>
                <a:cs typeface="Futura Medium" panose="020B0602020204020303" pitchFamily="34" charset="-79"/>
              </a:rPr>
            </a:br>
            <a:r>
              <a:rPr lang="en-US" sz="2400" i="1" dirty="0">
                <a:latin typeface="Futura Medium" panose="020B0602020204020303" pitchFamily="34" charset="-79"/>
                <a:cs typeface="Futura Medium" panose="020B0602020204020303" pitchFamily="34" charset="-79"/>
              </a:rPr>
              <a:t>Ta dig </a:t>
            </a:r>
            <a:r>
              <a:rPr lang="en-US" sz="2400" i="1" dirty="0" err="1">
                <a:latin typeface="Futura Medium" panose="020B0602020204020303" pitchFamily="34" charset="-79"/>
                <a:cs typeface="Futura Medium" panose="020B0602020204020303" pitchFamily="34" charset="-79"/>
              </a:rPr>
              <a:t>tid</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att</a:t>
            </a:r>
            <a:r>
              <a:rPr lang="en-US" sz="2400" i="1" dirty="0">
                <a:latin typeface="Futura Medium" panose="020B0602020204020303" pitchFamily="34" charset="-79"/>
                <a:cs typeface="Futura Medium" panose="020B0602020204020303" pitchFamily="34" charset="-79"/>
              </a:rPr>
              <a:t> dela dessa </a:t>
            </a:r>
            <a:r>
              <a:rPr lang="en-US" sz="2400" i="1" dirty="0" err="1">
                <a:latin typeface="Futura Medium" panose="020B0602020204020303" pitchFamily="34" charset="-79"/>
                <a:cs typeface="Futura Medium" panose="020B0602020204020303" pitchFamily="34" charset="-79"/>
              </a:rPr>
              <a:t>behov</a:t>
            </a:r>
            <a:r>
              <a:rPr lang="en-US" sz="2400" i="1" dirty="0">
                <a:latin typeface="Futura Medium" panose="020B0602020204020303" pitchFamily="34" charset="-79"/>
                <a:cs typeface="Futura Medium" panose="020B0602020204020303" pitchFamily="34" charset="-79"/>
              </a:rPr>
              <a:t> med </a:t>
            </a:r>
            <a:r>
              <a:rPr lang="en-US" sz="2400" i="1" dirty="0" err="1">
                <a:latin typeface="Futura Medium" panose="020B0602020204020303" pitchFamily="34" charset="-79"/>
                <a:cs typeface="Futura Medium" panose="020B0602020204020303" pitchFamily="34" charset="-79"/>
              </a:rPr>
              <a:t>någon</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annan</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och</a:t>
            </a:r>
            <a:r>
              <a:rPr lang="en-US" sz="2400" i="1" dirty="0">
                <a:latin typeface="Futura Medium" panose="020B0602020204020303" pitchFamily="34" charset="-79"/>
                <a:cs typeface="Futura Medium" panose="020B0602020204020303" pitchFamily="34" charset="-79"/>
              </a:rPr>
              <a:t> ta dig </a:t>
            </a:r>
            <a:r>
              <a:rPr lang="en-US" sz="2400" i="1" dirty="0" err="1">
                <a:latin typeface="Futura Medium" panose="020B0602020204020303" pitchFamily="34" charset="-79"/>
                <a:cs typeface="Futura Medium" panose="020B0602020204020303" pitchFamily="34" charset="-79"/>
              </a:rPr>
              <a:t>tid</a:t>
            </a:r>
            <a:r>
              <a:rPr lang="en-US" sz="2400" i="1" dirty="0">
                <a:latin typeface="Futura Medium" panose="020B0602020204020303" pitchFamily="34" charset="-79"/>
                <a:cs typeface="Futura Medium" panose="020B0602020204020303" pitchFamily="34" charset="-79"/>
              </a:rPr>
              <a:t> </a:t>
            </a:r>
            <a:r>
              <a:rPr lang="en-US" sz="2400" i="1" dirty="0" err="1">
                <a:latin typeface="Futura Medium" panose="020B0602020204020303" pitchFamily="34" charset="-79"/>
                <a:cs typeface="Futura Medium" panose="020B0602020204020303" pitchFamily="34" charset="-79"/>
              </a:rPr>
              <a:t>att</a:t>
            </a:r>
            <a:r>
              <a:rPr lang="en-US" sz="2400" i="1" dirty="0">
                <a:latin typeface="Futura Medium" panose="020B0602020204020303" pitchFamily="34" charset="-79"/>
                <a:cs typeface="Futura Medium" panose="020B0602020204020303" pitchFamily="34" charset="-79"/>
              </a:rPr>
              <a:t> be </a:t>
            </a:r>
            <a:r>
              <a:rPr lang="en-US" sz="2400" i="1" dirty="0" err="1">
                <a:latin typeface="Futura Medium" panose="020B0602020204020303" pitchFamily="34" charset="-79"/>
                <a:cs typeface="Futura Medium" panose="020B0602020204020303" pitchFamily="34" charset="-79"/>
              </a:rPr>
              <a:t>att</a:t>
            </a:r>
            <a:r>
              <a:rPr lang="en-US" sz="2400" i="1" dirty="0">
                <a:latin typeface="Futura Medium" panose="020B0602020204020303" pitchFamily="34" charset="-79"/>
                <a:cs typeface="Futura Medium" panose="020B0602020204020303" pitchFamily="34" charset="-79"/>
              </a:rPr>
              <a:t> Gud ska </a:t>
            </a:r>
            <a:r>
              <a:rPr lang="en-US" sz="2400" i="1" dirty="0" err="1">
                <a:latin typeface="Futura Medium" panose="020B0602020204020303" pitchFamily="34" charset="-79"/>
                <a:cs typeface="Futura Medium" panose="020B0602020204020303" pitchFamily="34" charset="-79"/>
              </a:rPr>
              <a:t>frigöra</a:t>
            </a:r>
            <a:r>
              <a:rPr lang="en-US" sz="2400" i="1" dirty="0">
                <a:latin typeface="Futura Medium" panose="020B0602020204020303" pitchFamily="34" charset="-79"/>
                <a:cs typeface="Futura Medium" panose="020B0602020204020303" pitchFamily="34" charset="-79"/>
              </a:rPr>
              <a:t> dem till dig.</a:t>
            </a:r>
          </a:p>
        </p:txBody>
      </p:sp>
    </p:spTree>
    <p:extLst>
      <p:ext uri="{BB962C8B-B14F-4D97-AF65-F5344CB8AC3E}">
        <p14:creationId xmlns:p14="http://schemas.microsoft.com/office/powerpoint/2010/main" val="4159851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BBBA6-3AC4-8388-4397-5FE7E712F75E}"/>
            </a:ext>
          </a:extLst>
        </p:cNvPr>
        <p:cNvGrpSpPr/>
        <p:nvPr/>
      </p:nvGrpSpPr>
      <p:grpSpPr>
        <a:xfrm>
          <a:off x="0" y="0"/>
          <a:ext cx="0" cy="0"/>
          <a:chOff x="0" y="0"/>
          <a:chExt cx="0" cy="0"/>
        </a:xfrm>
      </p:grpSpPr>
      <p:pic>
        <p:nvPicPr>
          <p:cNvPr id="11" name="Picture 10" descr="A blue rectangle with white dots&#10;&#10;Description automatically generated">
            <a:extLst>
              <a:ext uri="{FF2B5EF4-FFF2-40B4-BE49-F238E27FC236}">
                <a16:creationId xmlns:a16="http://schemas.microsoft.com/office/drawing/2014/main" id="{450645F4-13D2-01F0-40AF-53DAE242A507}"/>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a:extLst>
              <a:ext uri="{FF2B5EF4-FFF2-40B4-BE49-F238E27FC236}">
                <a16:creationId xmlns:a16="http://schemas.microsoft.com/office/drawing/2014/main" id="{2AA53B38-1D4F-5643-0E27-4E74406FA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0182665-7F15-2898-2196-707F634A1474}"/>
              </a:ext>
            </a:extLst>
          </p:cNvPr>
          <p:cNvSpPr txBox="1"/>
          <p:nvPr/>
        </p:nvSpPr>
        <p:spPr>
          <a:xfrm>
            <a:off x="7398326" y="290945"/>
            <a:ext cx="4197929" cy="3139321"/>
          </a:xfrm>
          <a:prstGeom prst="rect">
            <a:avLst/>
          </a:prstGeom>
          <a:noFill/>
        </p:spPr>
        <p:txBody>
          <a:bodyPr wrap="square">
            <a:spAutoFit/>
          </a:bodyPr>
          <a:lstStyle/>
          <a:p>
            <a:r>
              <a:rPr lang="en-US" b="1" dirty="0">
                <a:solidFill>
                  <a:schemeClr val="bg1"/>
                </a:solidFill>
                <a:latin typeface="Futura" panose="020B0602020204020303" pitchFamily="34" charset="-79"/>
                <a:cs typeface="Futura" panose="020B0602020204020303" pitchFamily="34" charset="-79"/>
              </a:rPr>
              <a:t>The Family in three generations</a:t>
            </a:r>
          </a:p>
          <a:p>
            <a:endParaRPr lang="en-US" b="1" dirty="0">
              <a:solidFill>
                <a:schemeClr val="bg1"/>
              </a:solidFill>
              <a:latin typeface="Arial" panose="020B0604020202020204" pitchFamily="34" charset="0"/>
              <a:cs typeface="Arial" panose="020B0604020202020204" pitchFamily="34" charset="0"/>
            </a:endParaRPr>
          </a:p>
          <a:p>
            <a:r>
              <a:rPr lang="en-US" b="1" dirty="0">
                <a:solidFill>
                  <a:schemeClr val="bg1"/>
                </a:solidFill>
                <a:latin typeface="Arial" panose="020B0604020202020204" pitchFamily="34" charset="0"/>
                <a:cs typeface="Arial" panose="020B0604020202020204" pitchFamily="34" charset="0"/>
              </a:rPr>
              <a:t>Grandparents (Father and Mother)</a:t>
            </a:r>
          </a:p>
          <a:p>
            <a:r>
              <a:rPr lang="en-US" b="1" dirty="0">
                <a:solidFill>
                  <a:schemeClr val="bg1"/>
                </a:solidFill>
                <a:latin typeface="Arial" panose="020B0604020202020204" pitchFamily="34" charset="0"/>
                <a:cs typeface="Arial" panose="020B0604020202020204" pitchFamily="34" charset="0"/>
              </a:rPr>
              <a:t>Children  (Siblings)</a:t>
            </a:r>
          </a:p>
          <a:p>
            <a:r>
              <a:rPr lang="en-US" b="1" dirty="0">
                <a:solidFill>
                  <a:schemeClr val="bg1"/>
                </a:solidFill>
                <a:latin typeface="Arial" panose="020B0604020202020204" pitchFamily="34" charset="0"/>
                <a:cs typeface="Arial" panose="020B0604020202020204" pitchFamily="34" charset="0"/>
              </a:rPr>
              <a:t>Grandchild </a:t>
            </a:r>
          </a:p>
          <a:p>
            <a:endParaRPr lang="en-US" b="1" dirty="0">
              <a:solidFill>
                <a:schemeClr val="bg1"/>
              </a:solidFill>
              <a:latin typeface="Arial" panose="020B0604020202020204" pitchFamily="34" charset="0"/>
              <a:cs typeface="Arial" panose="020B0604020202020204" pitchFamily="34" charset="0"/>
            </a:endParaRPr>
          </a:p>
          <a:p>
            <a:r>
              <a:rPr lang="en-US" b="1" dirty="0" err="1">
                <a:solidFill>
                  <a:schemeClr val="bg1"/>
                </a:solidFill>
                <a:latin typeface="Futura" panose="020B0602020204020303" pitchFamily="34" charset="-79"/>
                <a:cs typeface="Futura" panose="020B0602020204020303" pitchFamily="34" charset="-79"/>
              </a:rPr>
              <a:t>Familjen</a:t>
            </a:r>
            <a:r>
              <a:rPr lang="en-US" b="1" dirty="0">
                <a:solidFill>
                  <a:schemeClr val="bg1"/>
                </a:solidFill>
                <a:latin typeface="Futura" panose="020B0602020204020303" pitchFamily="34" charset="-79"/>
                <a:cs typeface="Futura" panose="020B0602020204020303" pitchFamily="34" charset="-79"/>
              </a:rPr>
              <a:t> </a:t>
            </a:r>
            <a:r>
              <a:rPr lang="en-US" b="1" dirty="0" err="1">
                <a:solidFill>
                  <a:schemeClr val="bg1"/>
                </a:solidFill>
                <a:latin typeface="Futura" panose="020B0602020204020303" pitchFamily="34" charset="-79"/>
                <a:cs typeface="Futura" panose="020B0602020204020303" pitchFamily="34" charset="-79"/>
              </a:rPr>
              <a:t>i</a:t>
            </a:r>
            <a:r>
              <a:rPr lang="en-US" b="1" dirty="0">
                <a:solidFill>
                  <a:schemeClr val="bg1"/>
                </a:solidFill>
                <a:latin typeface="Futura" panose="020B0602020204020303" pitchFamily="34" charset="-79"/>
                <a:cs typeface="Futura" panose="020B0602020204020303" pitchFamily="34" charset="-79"/>
              </a:rPr>
              <a:t> </a:t>
            </a:r>
            <a:r>
              <a:rPr lang="en-US" b="1" dirty="0" err="1">
                <a:solidFill>
                  <a:schemeClr val="bg1"/>
                </a:solidFill>
                <a:latin typeface="Futura" panose="020B0602020204020303" pitchFamily="34" charset="-79"/>
                <a:cs typeface="Futura" panose="020B0602020204020303" pitchFamily="34" charset="-79"/>
              </a:rPr>
              <a:t>tre</a:t>
            </a:r>
            <a:r>
              <a:rPr lang="en-US" b="1" dirty="0">
                <a:solidFill>
                  <a:schemeClr val="bg1"/>
                </a:solidFill>
                <a:latin typeface="Futura" panose="020B0602020204020303" pitchFamily="34" charset="-79"/>
                <a:cs typeface="Futura" panose="020B0602020204020303" pitchFamily="34" charset="-79"/>
              </a:rPr>
              <a:t> generationer</a:t>
            </a:r>
          </a:p>
          <a:p>
            <a:endParaRPr lang="en-US" b="1" dirty="0">
              <a:solidFill>
                <a:schemeClr val="bg1"/>
              </a:solidFill>
              <a:latin typeface="Arial" panose="020B0604020202020204" pitchFamily="34" charset="0"/>
              <a:cs typeface="Arial" panose="020B0604020202020204" pitchFamily="34" charset="0"/>
            </a:endParaRPr>
          </a:p>
          <a:p>
            <a:r>
              <a:rPr lang="en-US" b="1" dirty="0" err="1">
                <a:solidFill>
                  <a:schemeClr val="bg1"/>
                </a:solidFill>
                <a:latin typeface="Arial" panose="020B0604020202020204" pitchFamily="34" charset="0"/>
                <a:cs typeface="Arial" panose="020B0604020202020204" pitchFamily="34" charset="0"/>
              </a:rPr>
              <a:t>Morfar</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och</a:t>
            </a:r>
            <a:r>
              <a:rPr lang="en-US" b="1" dirty="0">
                <a:solidFill>
                  <a:schemeClr val="bg1"/>
                </a:solidFill>
                <a:latin typeface="Arial" panose="020B0604020202020204" pitchFamily="34" charset="0"/>
                <a:cs typeface="Arial" panose="020B0604020202020204" pitchFamily="34" charset="0"/>
              </a:rPr>
              <a:t> </a:t>
            </a:r>
            <a:r>
              <a:rPr lang="en-US" b="1" dirty="0" err="1">
                <a:solidFill>
                  <a:schemeClr val="bg1"/>
                </a:solidFill>
                <a:latin typeface="Arial" panose="020B0604020202020204" pitchFamily="34" charset="0"/>
                <a:cs typeface="Arial" panose="020B0604020202020204" pitchFamily="34" charset="0"/>
              </a:rPr>
              <a:t>Mormor</a:t>
            </a:r>
            <a:r>
              <a:rPr lang="en-US" b="1" dirty="0">
                <a:solidFill>
                  <a:schemeClr val="bg1"/>
                </a:solidFill>
                <a:latin typeface="Arial" panose="020B0604020202020204" pitchFamily="34" charset="0"/>
                <a:cs typeface="Arial" panose="020B0604020202020204" pitchFamily="34" charset="0"/>
              </a:rPr>
              <a:t>  (Far </a:t>
            </a:r>
            <a:r>
              <a:rPr lang="en-US" b="1" dirty="0" err="1">
                <a:solidFill>
                  <a:schemeClr val="bg1"/>
                </a:solidFill>
                <a:latin typeface="Arial" panose="020B0604020202020204" pitchFamily="34" charset="0"/>
                <a:cs typeface="Arial" panose="020B0604020202020204" pitchFamily="34" charset="0"/>
              </a:rPr>
              <a:t>och</a:t>
            </a:r>
            <a:r>
              <a:rPr lang="en-US" b="1" dirty="0">
                <a:solidFill>
                  <a:schemeClr val="bg1"/>
                </a:solidFill>
                <a:latin typeface="Arial" panose="020B0604020202020204" pitchFamily="34" charset="0"/>
                <a:cs typeface="Arial" panose="020B0604020202020204" pitchFamily="34" charset="0"/>
              </a:rPr>
              <a:t> mor)</a:t>
            </a:r>
          </a:p>
          <a:p>
            <a:r>
              <a:rPr lang="en-US" b="1" dirty="0" err="1">
                <a:solidFill>
                  <a:schemeClr val="bg1"/>
                </a:solidFill>
                <a:latin typeface="Arial" panose="020B0604020202020204" pitchFamily="34" charset="0"/>
                <a:cs typeface="Arial" panose="020B0604020202020204" pitchFamily="34" charset="0"/>
              </a:rPr>
              <a:t>Syskon</a:t>
            </a:r>
            <a:endParaRPr lang="en-US" b="1" dirty="0">
              <a:solidFill>
                <a:schemeClr val="bg1"/>
              </a:solidFill>
              <a:latin typeface="Arial" panose="020B0604020202020204" pitchFamily="34" charset="0"/>
              <a:cs typeface="Arial" panose="020B0604020202020204" pitchFamily="34" charset="0"/>
            </a:endParaRPr>
          </a:p>
          <a:p>
            <a:r>
              <a:rPr lang="en-US" b="1" dirty="0" err="1">
                <a:solidFill>
                  <a:schemeClr val="bg1"/>
                </a:solidFill>
                <a:latin typeface="Arial" panose="020B0604020202020204" pitchFamily="34" charset="0"/>
                <a:cs typeface="Arial" panose="020B0604020202020204" pitchFamily="34" charset="0"/>
              </a:rPr>
              <a:t>Barnbarnet</a:t>
            </a:r>
            <a:endParaRPr lang="en-US" b="1" dirty="0">
              <a:solidFill>
                <a:schemeClr val="bg1"/>
              </a:solidFill>
              <a:latin typeface="Futura" panose="020B0602020204020303" pitchFamily="34" charset="-79"/>
              <a:cs typeface="Futura" panose="020B0602020204020303" pitchFamily="34" charset="-79"/>
            </a:endParaRPr>
          </a:p>
        </p:txBody>
      </p:sp>
    </p:spTree>
    <p:extLst>
      <p:ext uri="{BB962C8B-B14F-4D97-AF65-F5344CB8AC3E}">
        <p14:creationId xmlns:p14="http://schemas.microsoft.com/office/powerpoint/2010/main" val="2895558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C4728-78D1-BBC9-EC2B-806B33CDED4D}"/>
            </a:ext>
          </a:extLst>
        </p:cNvPr>
        <p:cNvGrpSpPr/>
        <p:nvPr/>
      </p:nvGrpSpPr>
      <p:grpSpPr>
        <a:xfrm>
          <a:off x="0" y="0"/>
          <a:ext cx="0" cy="0"/>
          <a:chOff x="0" y="0"/>
          <a:chExt cx="0" cy="0"/>
        </a:xfrm>
      </p:grpSpPr>
      <p:pic>
        <p:nvPicPr>
          <p:cNvPr id="11" name="Picture 10" descr="A blue rectangle with white dots&#10;&#10;Description automatically generated">
            <a:extLst>
              <a:ext uri="{FF2B5EF4-FFF2-40B4-BE49-F238E27FC236}">
                <a16:creationId xmlns:a16="http://schemas.microsoft.com/office/drawing/2014/main" id="{81A655EE-6639-54D6-F2AF-A5A7CC6C2E99}"/>
              </a:ext>
            </a:extLst>
          </p:cNvPr>
          <p:cNvPicPr>
            <a:picLocks noChangeAspect="1"/>
          </p:cNvPicPr>
          <p:nvPr/>
        </p:nvPicPr>
        <p:blipFill>
          <a:blip r:embed="rId2"/>
          <a:stretch>
            <a:fillRect/>
          </a:stretch>
        </p:blipFill>
        <p:spPr>
          <a:xfrm>
            <a:off x="0" y="-50701"/>
            <a:ext cx="12372268" cy="6959401"/>
          </a:xfrm>
          <a:prstGeom prst="rect">
            <a:avLst/>
          </a:prstGeom>
        </p:spPr>
      </p:pic>
      <p:sp>
        <p:nvSpPr>
          <p:cNvPr id="15" name="TextBox 14">
            <a:extLst>
              <a:ext uri="{FF2B5EF4-FFF2-40B4-BE49-F238E27FC236}">
                <a16:creationId xmlns:a16="http://schemas.microsoft.com/office/drawing/2014/main" id="{1736472A-CCB5-6ECF-490C-6269DB0F74F8}"/>
              </a:ext>
            </a:extLst>
          </p:cNvPr>
          <p:cNvSpPr txBox="1"/>
          <p:nvPr/>
        </p:nvSpPr>
        <p:spPr>
          <a:xfrm>
            <a:off x="6096000" y="290945"/>
            <a:ext cx="5846618" cy="3693319"/>
          </a:xfrm>
          <a:prstGeom prst="rect">
            <a:avLst/>
          </a:prstGeom>
          <a:noFill/>
        </p:spPr>
        <p:txBody>
          <a:bodyPr wrap="square">
            <a:spAutoFit/>
          </a:bodyPr>
          <a:lstStyle/>
          <a:p>
            <a:r>
              <a:rPr lang="en-US" b="1" dirty="0">
                <a:solidFill>
                  <a:schemeClr val="bg1"/>
                </a:solidFill>
                <a:latin typeface="Futura" panose="020B0602020204020303" pitchFamily="34" charset="-79"/>
                <a:cs typeface="Futura" panose="020B0602020204020303" pitchFamily="34" charset="-79"/>
              </a:rPr>
              <a:t>Daughters and Sons / Servant</a:t>
            </a:r>
          </a:p>
          <a:p>
            <a:endParaRPr lang="en-US" dirty="0">
              <a:solidFill>
                <a:schemeClr val="bg1"/>
              </a:solidFill>
              <a:latin typeface="Arial" panose="020B0604020202020204" pitchFamily="34" charset="0"/>
              <a:cs typeface="Arial" panose="020B0604020202020204" pitchFamily="34" charset="0"/>
            </a:endParaRPr>
          </a:p>
          <a:p>
            <a:r>
              <a:rPr lang="en-US" dirty="0" err="1">
                <a:solidFill>
                  <a:schemeClr val="bg1"/>
                </a:solidFill>
                <a:latin typeface="Arial" panose="020B0604020202020204" pitchFamily="34" charset="0"/>
                <a:cs typeface="Arial" panose="020B0604020202020204" pitchFamily="34" charset="0"/>
              </a:rPr>
              <a:t>Hebr</a:t>
            </a:r>
            <a:r>
              <a:rPr lang="en-US" dirty="0">
                <a:solidFill>
                  <a:schemeClr val="bg1"/>
                </a:solidFill>
                <a:latin typeface="Arial" panose="020B0604020202020204" pitchFamily="34" charset="0"/>
                <a:cs typeface="Arial" panose="020B0604020202020204" pitchFamily="34" charset="0"/>
              </a:rPr>
              <a:t> 5: 8 Son though he was, he learned obedience from what he suffered…</a:t>
            </a:r>
          </a:p>
          <a:p>
            <a:endParaRPr lang="en-US" dirty="0">
              <a:solidFill>
                <a:schemeClr val="bg1"/>
              </a:solidFill>
              <a:latin typeface="Arial" panose="020B0604020202020204" pitchFamily="34" charset="0"/>
              <a:cs typeface="Arial" panose="020B0604020202020204" pitchFamily="34" charset="0"/>
            </a:endParaRPr>
          </a:p>
          <a:p>
            <a:r>
              <a:rPr lang="en-US" dirty="0" err="1">
                <a:solidFill>
                  <a:schemeClr val="bg1"/>
                </a:solidFill>
                <a:latin typeface="Arial" panose="020B0604020202020204" pitchFamily="34" charset="0"/>
                <a:cs typeface="Arial" panose="020B0604020202020204" pitchFamily="34" charset="0"/>
              </a:rPr>
              <a:t>Hebr</a:t>
            </a:r>
            <a:r>
              <a:rPr lang="en-US" dirty="0">
                <a:solidFill>
                  <a:schemeClr val="bg1"/>
                </a:solidFill>
                <a:latin typeface="Arial" panose="020B0604020202020204" pitchFamily="34" charset="0"/>
                <a:cs typeface="Arial" panose="020B0604020202020204" pitchFamily="34" charset="0"/>
              </a:rPr>
              <a:t> 5: 8  Trots </a:t>
            </a:r>
            <a:r>
              <a:rPr lang="en-US" dirty="0" err="1">
                <a:solidFill>
                  <a:schemeClr val="bg1"/>
                </a:solidFill>
                <a:latin typeface="Arial" panose="020B0604020202020204" pitchFamily="34" charset="0"/>
                <a:cs typeface="Arial" panose="020B0604020202020204" pitchFamily="34" charset="0"/>
              </a:rPr>
              <a:t>att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han</a:t>
            </a:r>
            <a:r>
              <a:rPr lang="en-US" dirty="0">
                <a:solidFill>
                  <a:schemeClr val="bg1"/>
                </a:solidFill>
                <a:latin typeface="Arial" panose="020B0604020202020204" pitchFamily="34" charset="0"/>
                <a:cs typeface="Arial" panose="020B0604020202020204" pitchFamily="34" charset="0"/>
              </a:rPr>
              <a:t> var Son </a:t>
            </a:r>
            <a:r>
              <a:rPr lang="en-US" dirty="0" err="1">
                <a:solidFill>
                  <a:schemeClr val="bg1"/>
                </a:solidFill>
                <a:latin typeface="Arial" panose="020B0604020202020204" pitchFamily="34" charset="0"/>
                <a:cs typeface="Arial" panose="020B0604020202020204" pitchFamily="34" charset="0"/>
              </a:rPr>
              <a:t>fick</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han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lära</a:t>
            </a:r>
            <a:r>
              <a:rPr lang="en-US" dirty="0">
                <a:solidFill>
                  <a:schemeClr val="bg1"/>
                </a:solidFill>
                <a:latin typeface="Arial" panose="020B0604020202020204" pitchFamily="34" charset="0"/>
                <a:cs typeface="Arial" panose="020B0604020202020204" pitchFamily="34" charset="0"/>
              </a:rPr>
              <a:t> sig </a:t>
            </a:r>
            <a:r>
              <a:rPr lang="en-US" dirty="0" err="1">
                <a:solidFill>
                  <a:schemeClr val="bg1"/>
                </a:solidFill>
                <a:latin typeface="Arial" panose="020B0604020202020204" pitchFamily="34" charset="0"/>
                <a:cs typeface="Arial" panose="020B0604020202020204" pitchFamily="34" charset="0"/>
              </a:rPr>
              <a:t>lydnad</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genom</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sitt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lidande</a:t>
            </a:r>
            <a:r>
              <a:rPr lang="en-US" dirty="0">
                <a:solidFill>
                  <a:schemeClr val="bg1"/>
                </a:solidFill>
                <a:latin typeface="Arial" panose="020B0604020202020204" pitchFamily="34" charset="0"/>
                <a:cs typeface="Arial" panose="020B0604020202020204" pitchFamily="34" charset="0"/>
              </a:rPr>
              <a:t>. </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John 13: 1 – 17 Jesus washes His disciples’ feet</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Johannes 13: 1 – 17  Jesus </a:t>
            </a:r>
            <a:r>
              <a:rPr lang="en-US" dirty="0" err="1">
                <a:solidFill>
                  <a:schemeClr val="bg1"/>
                </a:solidFill>
                <a:latin typeface="Arial" panose="020B0604020202020204" pitchFamily="34" charset="0"/>
                <a:cs typeface="Arial" panose="020B0604020202020204" pitchFamily="34" charset="0"/>
              </a:rPr>
              <a:t>tvättar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lärjungarnas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fötter</a:t>
            </a: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19" name="Picture 18" descr="A yellow and black logo&#10;&#10;Description automatically generated">
            <a:extLst>
              <a:ext uri="{FF2B5EF4-FFF2-40B4-BE49-F238E27FC236}">
                <a16:creationId xmlns:a16="http://schemas.microsoft.com/office/drawing/2014/main" id="{DF7342D0-BAC5-6212-83E4-C746A2E6B4ED}"/>
              </a:ext>
            </a:extLst>
          </p:cNvPr>
          <p:cNvPicPr>
            <a:picLocks noChangeAspect="1"/>
          </p:cNvPicPr>
          <p:nvPr/>
        </p:nvPicPr>
        <p:blipFill>
          <a:blip r:embed="rId3"/>
          <a:srcRect r="22585"/>
          <a:stretch/>
        </p:blipFill>
        <p:spPr>
          <a:xfrm>
            <a:off x="-1953491" y="113433"/>
            <a:ext cx="4772812" cy="3467966"/>
          </a:xfrm>
          <a:prstGeom prst="rect">
            <a:avLst/>
          </a:prstGeom>
        </p:spPr>
      </p:pic>
      <p:pic>
        <p:nvPicPr>
          <p:cNvPr id="21" name="Picture 20" descr="A yellow and white circular object with black text&#10;&#10;Description automatically generated">
            <a:extLst>
              <a:ext uri="{FF2B5EF4-FFF2-40B4-BE49-F238E27FC236}">
                <a16:creationId xmlns:a16="http://schemas.microsoft.com/office/drawing/2014/main" id="{1AA0445B-6DB7-5972-C4B1-370430A2F570}"/>
              </a:ext>
            </a:extLst>
          </p:cNvPr>
          <p:cNvPicPr>
            <a:picLocks noChangeAspect="1"/>
          </p:cNvPicPr>
          <p:nvPr/>
        </p:nvPicPr>
        <p:blipFill>
          <a:blip r:embed="rId4"/>
          <a:srcRect r="23784"/>
          <a:stretch/>
        </p:blipFill>
        <p:spPr>
          <a:xfrm>
            <a:off x="-1080814" y="3335482"/>
            <a:ext cx="4772812" cy="3522518"/>
          </a:xfrm>
          <a:prstGeom prst="rect">
            <a:avLst/>
          </a:prstGeom>
        </p:spPr>
      </p:pic>
      <p:sp>
        <p:nvSpPr>
          <p:cNvPr id="4" name="TextBox 3">
            <a:extLst>
              <a:ext uri="{FF2B5EF4-FFF2-40B4-BE49-F238E27FC236}">
                <a16:creationId xmlns:a16="http://schemas.microsoft.com/office/drawing/2014/main" id="{462EAB7D-E096-A0AC-D109-562CEB24E63E}"/>
              </a:ext>
            </a:extLst>
          </p:cNvPr>
          <p:cNvSpPr txBox="1"/>
          <p:nvPr/>
        </p:nvSpPr>
        <p:spPr>
          <a:xfrm>
            <a:off x="6096000" y="4002744"/>
            <a:ext cx="5846618" cy="1754326"/>
          </a:xfrm>
          <a:prstGeom prst="rect">
            <a:avLst/>
          </a:prstGeom>
          <a:noFill/>
        </p:spPr>
        <p:txBody>
          <a:bodyPr wrap="square">
            <a:spAutoFit/>
          </a:bodyPr>
          <a:lstStyle/>
          <a:p>
            <a:r>
              <a:rPr lang="en-US" b="1" dirty="0">
                <a:solidFill>
                  <a:schemeClr val="bg1"/>
                </a:solidFill>
                <a:latin typeface="Futura" panose="020B0602020204020303" pitchFamily="34" charset="-79"/>
                <a:cs typeface="Futura" panose="020B0602020204020303" pitchFamily="34" charset="-79"/>
              </a:rPr>
              <a:t>Characteristics: </a:t>
            </a:r>
          </a:p>
          <a:p>
            <a:r>
              <a:rPr lang="en-US" dirty="0">
                <a:solidFill>
                  <a:schemeClr val="bg1"/>
                </a:solidFill>
                <a:latin typeface="Futura" panose="020B0602020204020303" pitchFamily="34" charset="-79"/>
                <a:cs typeface="Futura" panose="020B0602020204020303" pitchFamily="34" charset="-79"/>
              </a:rPr>
              <a:t>Dependency, obeys, submits, receives</a:t>
            </a:r>
          </a:p>
          <a:p>
            <a:endParaRPr lang="en-US" b="1" dirty="0">
              <a:solidFill>
                <a:schemeClr val="bg1"/>
              </a:solidFill>
              <a:latin typeface="Futura" panose="020B0602020204020303" pitchFamily="34" charset="-79"/>
              <a:cs typeface="Futura" panose="020B0602020204020303" pitchFamily="34" charset="-79"/>
            </a:endParaRPr>
          </a:p>
          <a:p>
            <a:r>
              <a:rPr lang="en-US" b="1" dirty="0" err="1">
                <a:solidFill>
                  <a:schemeClr val="bg1"/>
                </a:solidFill>
                <a:latin typeface="Futura" panose="020B0602020204020303" pitchFamily="34" charset="-79"/>
                <a:cs typeface="Futura" panose="020B0602020204020303" pitchFamily="34" charset="-79"/>
              </a:rPr>
              <a:t>Egenskaper</a:t>
            </a:r>
            <a:r>
              <a:rPr lang="en-US" b="1" dirty="0">
                <a:solidFill>
                  <a:schemeClr val="bg1"/>
                </a:solidFill>
                <a:latin typeface="Futura" panose="020B0602020204020303" pitchFamily="34" charset="-79"/>
                <a:cs typeface="Futura" panose="020B0602020204020303" pitchFamily="34" charset="-79"/>
              </a:rPr>
              <a:t>: </a:t>
            </a:r>
          </a:p>
          <a:p>
            <a:r>
              <a:rPr lang="en-US" dirty="0" err="1">
                <a:solidFill>
                  <a:schemeClr val="bg1"/>
                </a:solidFill>
                <a:latin typeface="Futura" panose="020B0602020204020303" pitchFamily="34" charset="-79"/>
                <a:cs typeface="Futura" panose="020B0602020204020303" pitchFamily="34" charset="-79"/>
              </a:rPr>
              <a:t>Beroende</a:t>
            </a:r>
            <a:r>
              <a:rPr lang="en-US" dirty="0">
                <a:solidFill>
                  <a:schemeClr val="bg1"/>
                </a:solidFill>
                <a:latin typeface="Futura" panose="020B0602020204020303" pitchFamily="34" charset="-79"/>
                <a:cs typeface="Futura" panose="020B0602020204020303" pitchFamily="34" charset="-79"/>
              </a:rPr>
              <a:t>, </a:t>
            </a:r>
            <a:r>
              <a:rPr lang="en-US" dirty="0" err="1">
                <a:solidFill>
                  <a:schemeClr val="bg1"/>
                </a:solidFill>
                <a:latin typeface="Futura" panose="020B0602020204020303" pitchFamily="34" charset="-79"/>
                <a:cs typeface="Futura" panose="020B0602020204020303" pitchFamily="34" charset="-79"/>
              </a:rPr>
              <a:t>lydnad</a:t>
            </a:r>
            <a:r>
              <a:rPr lang="en-US" dirty="0">
                <a:solidFill>
                  <a:schemeClr val="bg1"/>
                </a:solidFill>
                <a:latin typeface="Futura" panose="020B0602020204020303" pitchFamily="34" charset="-79"/>
                <a:cs typeface="Futura" panose="020B0602020204020303" pitchFamily="34" charset="-79"/>
              </a:rPr>
              <a:t>, </a:t>
            </a:r>
            <a:r>
              <a:rPr lang="en-US" dirty="0" err="1">
                <a:solidFill>
                  <a:schemeClr val="bg1"/>
                </a:solidFill>
                <a:latin typeface="Futura" panose="020B0602020204020303" pitchFamily="34" charset="-79"/>
                <a:cs typeface="Futura" panose="020B0602020204020303" pitchFamily="34" charset="-79"/>
              </a:rPr>
              <a:t>underordnande</a:t>
            </a:r>
            <a:r>
              <a:rPr lang="en-US" dirty="0">
                <a:solidFill>
                  <a:schemeClr val="bg1"/>
                </a:solidFill>
                <a:latin typeface="Futura" panose="020B0602020204020303" pitchFamily="34" charset="-79"/>
                <a:cs typeface="Futura" panose="020B0602020204020303" pitchFamily="34" charset="-79"/>
              </a:rPr>
              <a:t>, ta </a:t>
            </a:r>
            <a:r>
              <a:rPr lang="en-US" dirty="0" err="1">
                <a:solidFill>
                  <a:schemeClr val="bg1"/>
                </a:solidFill>
                <a:latin typeface="Futura" panose="020B0602020204020303" pitchFamily="34" charset="-79"/>
                <a:cs typeface="Futura" panose="020B0602020204020303" pitchFamily="34" charset="-79"/>
              </a:rPr>
              <a:t>emot</a:t>
            </a: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10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250D1-0025-C00A-985C-4B41F7988B9D}"/>
            </a:ext>
          </a:extLst>
        </p:cNvPr>
        <p:cNvGrpSpPr/>
        <p:nvPr/>
      </p:nvGrpSpPr>
      <p:grpSpPr>
        <a:xfrm>
          <a:off x="0" y="0"/>
          <a:ext cx="0" cy="0"/>
          <a:chOff x="0" y="0"/>
          <a:chExt cx="0" cy="0"/>
        </a:xfrm>
      </p:grpSpPr>
      <p:pic>
        <p:nvPicPr>
          <p:cNvPr id="11" name="Picture 10" descr="A blue rectangle with white dots&#10;&#10;Description automatically generated">
            <a:extLst>
              <a:ext uri="{FF2B5EF4-FFF2-40B4-BE49-F238E27FC236}">
                <a16:creationId xmlns:a16="http://schemas.microsoft.com/office/drawing/2014/main" id="{E5960373-673A-59FF-58FF-513A9C796C97}"/>
              </a:ext>
            </a:extLst>
          </p:cNvPr>
          <p:cNvPicPr>
            <a:picLocks noChangeAspect="1"/>
          </p:cNvPicPr>
          <p:nvPr/>
        </p:nvPicPr>
        <p:blipFill>
          <a:blip r:embed="rId2"/>
          <a:stretch>
            <a:fillRect/>
          </a:stretch>
        </p:blipFill>
        <p:spPr>
          <a:xfrm>
            <a:off x="0" y="-50701"/>
            <a:ext cx="12372268" cy="6959401"/>
          </a:xfrm>
          <a:prstGeom prst="rect">
            <a:avLst/>
          </a:prstGeom>
        </p:spPr>
      </p:pic>
      <p:sp>
        <p:nvSpPr>
          <p:cNvPr id="15" name="TextBox 14">
            <a:extLst>
              <a:ext uri="{FF2B5EF4-FFF2-40B4-BE49-F238E27FC236}">
                <a16:creationId xmlns:a16="http://schemas.microsoft.com/office/drawing/2014/main" id="{EA80E6E2-698F-11DC-757C-B5E77DC8B04E}"/>
              </a:ext>
            </a:extLst>
          </p:cNvPr>
          <p:cNvSpPr txBox="1"/>
          <p:nvPr/>
        </p:nvSpPr>
        <p:spPr>
          <a:xfrm>
            <a:off x="6096000" y="290945"/>
            <a:ext cx="5846618" cy="4247317"/>
          </a:xfrm>
          <a:prstGeom prst="rect">
            <a:avLst/>
          </a:prstGeom>
          <a:noFill/>
        </p:spPr>
        <p:txBody>
          <a:bodyPr wrap="square">
            <a:spAutoFit/>
          </a:bodyPr>
          <a:lstStyle/>
          <a:p>
            <a:r>
              <a:rPr lang="en-US" b="1" dirty="0">
                <a:solidFill>
                  <a:schemeClr val="bg1"/>
                </a:solidFill>
                <a:latin typeface="Futura" panose="020B0602020204020303" pitchFamily="34" charset="-79"/>
                <a:cs typeface="Futura" panose="020B0602020204020303" pitchFamily="34" charset="-79"/>
              </a:rPr>
              <a:t>Brother and Sister/Co-worker</a:t>
            </a:r>
          </a:p>
          <a:p>
            <a:endParaRPr lang="en-US" dirty="0">
              <a:solidFill>
                <a:schemeClr val="bg1"/>
              </a:solidFill>
              <a:latin typeface="Arial" panose="020B0604020202020204" pitchFamily="34" charset="0"/>
              <a:cs typeface="Arial" panose="020B0604020202020204" pitchFamily="34" charset="0"/>
            </a:endParaRPr>
          </a:p>
          <a:p>
            <a:r>
              <a:rPr lang="en-US" dirty="0" err="1">
                <a:solidFill>
                  <a:schemeClr val="bg1"/>
                </a:solidFill>
                <a:latin typeface="Arial" panose="020B0604020202020204" pitchFamily="34" charset="0"/>
                <a:cs typeface="Arial" panose="020B0604020202020204" pitchFamily="34" charset="0"/>
              </a:rPr>
              <a:t>Hebr</a:t>
            </a:r>
            <a:r>
              <a:rPr lang="en-US" dirty="0">
                <a:solidFill>
                  <a:schemeClr val="bg1"/>
                </a:solidFill>
                <a:latin typeface="Arial" panose="020B0604020202020204" pitchFamily="34" charset="0"/>
                <a:cs typeface="Arial" panose="020B0604020202020204" pitchFamily="34" charset="0"/>
              </a:rPr>
              <a:t> 2: 11 Both the one who makes people holy and those who are made holy are of the same family. So Jesus is not ashamed to call them brothers and sisters.</a:t>
            </a:r>
          </a:p>
          <a:p>
            <a:endParaRPr lang="en-US" dirty="0">
              <a:solidFill>
                <a:schemeClr val="bg1"/>
              </a:solidFill>
              <a:latin typeface="Arial" panose="020B0604020202020204" pitchFamily="34" charset="0"/>
              <a:cs typeface="Arial" panose="020B0604020202020204" pitchFamily="34" charset="0"/>
            </a:endParaRPr>
          </a:p>
          <a:p>
            <a:r>
              <a:rPr lang="en-US" dirty="0" err="1">
                <a:solidFill>
                  <a:schemeClr val="bg1"/>
                </a:solidFill>
                <a:latin typeface="Arial" panose="020B0604020202020204" pitchFamily="34" charset="0"/>
                <a:cs typeface="Arial" panose="020B0604020202020204" pitchFamily="34" charset="0"/>
              </a:rPr>
              <a:t>Hebr</a:t>
            </a:r>
            <a:r>
              <a:rPr lang="en-US" dirty="0">
                <a:solidFill>
                  <a:schemeClr val="bg1"/>
                </a:solidFill>
                <a:latin typeface="Arial" panose="020B0604020202020204" pitchFamily="34" charset="0"/>
                <a:cs typeface="Arial" panose="020B0604020202020204" pitchFamily="34" charset="0"/>
              </a:rPr>
              <a:t> 2: 11  Jesus </a:t>
            </a:r>
            <a:r>
              <a:rPr lang="en-US" dirty="0" err="1">
                <a:solidFill>
                  <a:schemeClr val="bg1"/>
                </a:solidFill>
                <a:latin typeface="Arial" panose="020B0604020202020204" pitchFamily="34" charset="0"/>
                <a:cs typeface="Arial" panose="020B0604020202020204" pitchFamily="34" charset="0"/>
              </a:rPr>
              <a:t>som</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helgar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och</a:t>
            </a:r>
            <a:r>
              <a:rPr lang="en-US" dirty="0">
                <a:solidFill>
                  <a:schemeClr val="bg1"/>
                </a:solidFill>
                <a:latin typeface="Arial" panose="020B0604020202020204" pitchFamily="34" charset="0"/>
                <a:cs typeface="Arial" panose="020B0604020202020204" pitchFamily="34" charset="0"/>
              </a:rPr>
              <a:t> de </a:t>
            </a:r>
            <a:r>
              <a:rPr lang="en-US" dirty="0" err="1">
                <a:solidFill>
                  <a:schemeClr val="bg1"/>
                </a:solidFill>
                <a:latin typeface="Arial" panose="020B0604020202020204" pitchFamily="34" charset="0"/>
                <a:cs typeface="Arial" panose="020B0604020202020204" pitchFamily="34" charset="0"/>
              </a:rPr>
              <a:t>som</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helgas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har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alla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en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och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samme</a:t>
            </a:r>
            <a:r>
              <a:rPr lang="en-US" dirty="0">
                <a:solidFill>
                  <a:schemeClr val="bg1"/>
                </a:solidFill>
                <a:latin typeface="Arial" panose="020B0604020202020204" pitchFamily="34" charset="0"/>
                <a:cs typeface="Arial" panose="020B0604020202020204" pitchFamily="34" charset="0"/>
              </a:rPr>
              <a:t> Far. </a:t>
            </a:r>
            <a:r>
              <a:rPr lang="en-US" dirty="0" err="1">
                <a:solidFill>
                  <a:schemeClr val="bg1"/>
                </a:solidFill>
                <a:latin typeface="Arial" panose="020B0604020202020204" pitchFamily="34" charset="0"/>
                <a:cs typeface="Arial" panose="020B0604020202020204" pitchFamily="34" charset="0"/>
              </a:rPr>
              <a:t>Därför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skäms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han</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inte</a:t>
            </a:r>
            <a:r>
              <a:rPr lang="en-US" dirty="0">
                <a:solidFill>
                  <a:schemeClr val="bg1"/>
                </a:solidFill>
                <a:latin typeface="Arial" panose="020B0604020202020204" pitchFamily="34" charset="0"/>
                <a:cs typeface="Arial" panose="020B0604020202020204" pitchFamily="34" charset="0"/>
              </a:rPr>
              <a:t> för </a:t>
            </a:r>
            <a:r>
              <a:rPr lang="en-US" dirty="0" err="1">
                <a:solidFill>
                  <a:schemeClr val="bg1"/>
                </a:solidFill>
                <a:latin typeface="Arial" panose="020B0604020202020204" pitchFamily="34" charset="0"/>
                <a:cs typeface="Arial" panose="020B0604020202020204" pitchFamily="34" charset="0"/>
              </a:rPr>
              <a:t>att</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kalla</a:t>
            </a:r>
            <a:r>
              <a:rPr lang="en-US" dirty="0">
                <a:solidFill>
                  <a:schemeClr val="bg1"/>
                </a:solidFill>
                <a:latin typeface="Arial" panose="020B0604020202020204" pitchFamily="34" charset="0"/>
                <a:cs typeface="Arial" panose="020B0604020202020204" pitchFamily="34" charset="0"/>
              </a:rPr>
              <a:t> dem </a:t>
            </a:r>
            <a:r>
              <a:rPr lang="en-US" dirty="0" err="1">
                <a:solidFill>
                  <a:schemeClr val="bg1"/>
                </a:solidFill>
                <a:latin typeface="Arial" panose="020B0604020202020204" pitchFamily="34" charset="0"/>
                <a:cs typeface="Arial" panose="020B0604020202020204" pitchFamily="34" charset="0"/>
              </a:rPr>
              <a:t>bröder</a:t>
            </a:r>
            <a:r>
              <a:rPr lang="en-US" dirty="0">
                <a:solidFill>
                  <a:schemeClr val="bg1"/>
                </a:solidFill>
                <a:latin typeface="Arial" panose="020B0604020202020204" pitchFamily="34" charset="0"/>
                <a:cs typeface="Arial" panose="020B0604020202020204" pitchFamily="34" charset="0"/>
              </a:rPr>
              <a:t>, </a:t>
            </a:r>
          </a:p>
          <a:p>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1 Cor 3: 1 – 9 God’s co-workers</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1 Kor 3: 1 – 9  </a:t>
            </a:r>
            <a:r>
              <a:rPr lang="en-US" dirty="0" err="1">
                <a:solidFill>
                  <a:schemeClr val="bg1"/>
                </a:solidFill>
                <a:latin typeface="Arial" panose="020B0604020202020204" pitchFamily="34" charset="0"/>
                <a:cs typeface="Arial" panose="020B0604020202020204" pitchFamily="34" charset="0"/>
              </a:rPr>
              <a:t>Guds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medarbetare</a:t>
            </a:r>
            <a:endParaRPr lang="en-US" dirty="0">
              <a:solidFill>
                <a:schemeClr val="bg1"/>
              </a:solidFill>
              <a:latin typeface="Arial" panose="020B0604020202020204" pitchFamily="34" charset="0"/>
              <a:cs typeface="Arial" panose="020B0604020202020204" pitchFamily="34" charset="0"/>
            </a:endParaRPr>
          </a:p>
          <a:p>
            <a:endParaRPr lang="en-US" dirty="0">
              <a:solidFill>
                <a:schemeClr val="bg1"/>
              </a:solidFill>
              <a:latin typeface="Arial" panose="020B0604020202020204" pitchFamily="34" charset="0"/>
              <a:cs typeface="Arial" panose="020B0604020202020204" pitchFamily="34" charset="0"/>
            </a:endParaRPr>
          </a:p>
        </p:txBody>
      </p:sp>
      <p:pic>
        <p:nvPicPr>
          <p:cNvPr id="23" name="Picture 22" descr="A blue and white circle with black text&#10;&#10;Description automatically generated">
            <a:extLst>
              <a:ext uri="{FF2B5EF4-FFF2-40B4-BE49-F238E27FC236}">
                <a16:creationId xmlns:a16="http://schemas.microsoft.com/office/drawing/2014/main" id="{81F469ED-94A4-5C75-6FFB-464F441999BA}"/>
              </a:ext>
            </a:extLst>
          </p:cNvPr>
          <p:cNvPicPr>
            <a:picLocks noChangeAspect="1"/>
          </p:cNvPicPr>
          <p:nvPr/>
        </p:nvPicPr>
        <p:blipFill>
          <a:blip r:embed="rId3"/>
          <a:srcRect r="23335"/>
          <a:stretch/>
        </p:blipFill>
        <p:spPr>
          <a:xfrm>
            <a:off x="0" y="-18443"/>
            <a:ext cx="4890655" cy="3588327"/>
          </a:xfrm>
          <a:prstGeom prst="rect">
            <a:avLst/>
          </a:prstGeom>
        </p:spPr>
      </p:pic>
      <p:pic>
        <p:nvPicPr>
          <p:cNvPr id="25" name="Picture 24" descr="A blue and white logo&#10;&#10;Description automatically generated">
            <a:extLst>
              <a:ext uri="{FF2B5EF4-FFF2-40B4-BE49-F238E27FC236}">
                <a16:creationId xmlns:a16="http://schemas.microsoft.com/office/drawing/2014/main" id="{F2E2FB5C-DE6A-3228-1217-EC9A04DD134E}"/>
              </a:ext>
            </a:extLst>
          </p:cNvPr>
          <p:cNvPicPr>
            <a:picLocks noChangeAspect="1"/>
          </p:cNvPicPr>
          <p:nvPr/>
        </p:nvPicPr>
        <p:blipFill>
          <a:blip r:embed="rId4"/>
          <a:srcRect r="23200"/>
          <a:stretch/>
        </p:blipFill>
        <p:spPr>
          <a:xfrm>
            <a:off x="28173" y="3392633"/>
            <a:ext cx="5042591" cy="3693319"/>
          </a:xfrm>
          <a:prstGeom prst="rect">
            <a:avLst/>
          </a:prstGeom>
        </p:spPr>
      </p:pic>
      <p:sp>
        <p:nvSpPr>
          <p:cNvPr id="26" name="TextBox 25">
            <a:extLst>
              <a:ext uri="{FF2B5EF4-FFF2-40B4-BE49-F238E27FC236}">
                <a16:creationId xmlns:a16="http://schemas.microsoft.com/office/drawing/2014/main" id="{AE395F2D-E10B-8220-4475-2969DE6813AE}"/>
              </a:ext>
            </a:extLst>
          </p:cNvPr>
          <p:cNvSpPr txBox="1"/>
          <p:nvPr/>
        </p:nvSpPr>
        <p:spPr>
          <a:xfrm>
            <a:off x="6096000" y="4812729"/>
            <a:ext cx="5846618" cy="1754326"/>
          </a:xfrm>
          <a:prstGeom prst="rect">
            <a:avLst/>
          </a:prstGeom>
          <a:noFill/>
        </p:spPr>
        <p:txBody>
          <a:bodyPr wrap="square">
            <a:spAutoFit/>
          </a:bodyPr>
          <a:lstStyle/>
          <a:p>
            <a:r>
              <a:rPr lang="en-US" b="1" dirty="0">
                <a:solidFill>
                  <a:schemeClr val="bg1"/>
                </a:solidFill>
                <a:latin typeface="Futura" panose="020B0602020204020303" pitchFamily="34" charset="-79"/>
                <a:cs typeface="Futura" panose="020B0602020204020303" pitchFamily="34" charset="-79"/>
              </a:rPr>
              <a:t>Characteristics: </a:t>
            </a:r>
          </a:p>
          <a:p>
            <a:r>
              <a:rPr lang="en-US" dirty="0">
                <a:solidFill>
                  <a:schemeClr val="bg1"/>
                </a:solidFill>
                <a:latin typeface="Futura" panose="020B0602020204020303" pitchFamily="34" charset="-79"/>
                <a:cs typeface="Futura" panose="020B0602020204020303" pitchFamily="34" charset="-79"/>
              </a:rPr>
              <a:t>Interdependent, are in agreement, share, stand together</a:t>
            </a:r>
          </a:p>
          <a:p>
            <a:endParaRPr lang="en-US" b="1" dirty="0">
              <a:solidFill>
                <a:schemeClr val="bg1"/>
              </a:solidFill>
              <a:latin typeface="Futura" panose="020B0602020204020303" pitchFamily="34" charset="-79"/>
              <a:cs typeface="Futura" panose="020B0602020204020303" pitchFamily="34" charset="-79"/>
            </a:endParaRPr>
          </a:p>
          <a:p>
            <a:r>
              <a:rPr lang="en-US" b="1" dirty="0" err="1">
                <a:solidFill>
                  <a:schemeClr val="bg1"/>
                </a:solidFill>
                <a:latin typeface="Futura" panose="020B0602020204020303" pitchFamily="34" charset="-79"/>
                <a:cs typeface="Futura" panose="020B0602020204020303" pitchFamily="34" charset="-79"/>
              </a:rPr>
              <a:t>Egenskaper</a:t>
            </a:r>
            <a:r>
              <a:rPr lang="en-US" b="1" dirty="0">
                <a:solidFill>
                  <a:schemeClr val="bg1"/>
                </a:solidFill>
                <a:latin typeface="Futura" panose="020B0602020204020303" pitchFamily="34" charset="-79"/>
                <a:cs typeface="Futura" panose="020B0602020204020303" pitchFamily="34" charset="-79"/>
              </a:rPr>
              <a:t>: </a:t>
            </a:r>
          </a:p>
          <a:p>
            <a:r>
              <a:rPr lang="en-US" dirty="0" err="1">
                <a:solidFill>
                  <a:schemeClr val="bg1"/>
                </a:solidFill>
                <a:latin typeface="Futura" panose="020B0602020204020303" pitchFamily="34" charset="-79"/>
                <a:cs typeface="Futura" panose="020B0602020204020303" pitchFamily="34" charset="-79"/>
              </a:rPr>
              <a:t>Inbördes</a:t>
            </a:r>
            <a:r>
              <a:rPr lang="en-US" dirty="0">
                <a:solidFill>
                  <a:schemeClr val="bg1"/>
                </a:solidFill>
                <a:latin typeface="Futura" panose="020B0602020204020303" pitchFamily="34" charset="-79"/>
                <a:cs typeface="Futura" panose="020B0602020204020303" pitchFamily="34" charset="-79"/>
              </a:rPr>
              <a:t> </a:t>
            </a:r>
            <a:r>
              <a:rPr lang="en-US" dirty="0" err="1">
                <a:solidFill>
                  <a:schemeClr val="bg1"/>
                </a:solidFill>
                <a:latin typeface="Futura" panose="020B0602020204020303" pitchFamily="34" charset="-79"/>
                <a:cs typeface="Futura" panose="020B0602020204020303" pitchFamily="34" charset="-79"/>
              </a:rPr>
              <a:t>beroende</a:t>
            </a:r>
            <a:r>
              <a:rPr lang="en-US" dirty="0">
                <a:solidFill>
                  <a:schemeClr val="bg1"/>
                </a:solidFill>
                <a:latin typeface="Futura" panose="020B0602020204020303" pitchFamily="34" charset="-79"/>
                <a:cs typeface="Futura" panose="020B0602020204020303" pitchFamily="34" charset="-79"/>
              </a:rPr>
              <a:t>, </a:t>
            </a:r>
            <a:r>
              <a:rPr lang="en-US" dirty="0" err="1">
                <a:solidFill>
                  <a:schemeClr val="bg1"/>
                </a:solidFill>
                <a:latin typeface="Futura" panose="020B0602020204020303" pitchFamily="34" charset="-79"/>
                <a:cs typeface="Futura" panose="020B0602020204020303" pitchFamily="34" charset="-79"/>
              </a:rPr>
              <a:t>är</a:t>
            </a:r>
            <a:r>
              <a:rPr lang="en-US" dirty="0">
                <a:solidFill>
                  <a:schemeClr val="bg1"/>
                </a:solidFill>
                <a:latin typeface="Futura" panose="020B0602020204020303" pitchFamily="34" charset="-79"/>
                <a:cs typeface="Futura" panose="020B0602020204020303" pitchFamily="34" charset="-79"/>
              </a:rPr>
              <a:t> </a:t>
            </a:r>
            <a:r>
              <a:rPr lang="en-US" dirty="0" err="1">
                <a:solidFill>
                  <a:schemeClr val="bg1"/>
                </a:solidFill>
                <a:latin typeface="Futura" panose="020B0602020204020303" pitchFamily="34" charset="-79"/>
                <a:cs typeface="Futura" panose="020B0602020204020303" pitchFamily="34" charset="-79"/>
              </a:rPr>
              <a:t>överens</a:t>
            </a:r>
            <a:r>
              <a:rPr lang="en-US" dirty="0">
                <a:solidFill>
                  <a:schemeClr val="bg1"/>
                </a:solidFill>
                <a:latin typeface="Futura" panose="020B0602020204020303" pitchFamily="34" charset="-79"/>
                <a:cs typeface="Futura" panose="020B0602020204020303" pitchFamily="34" charset="-79"/>
              </a:rPr>
              <a:t>, </a:t>
            </a:r>
            <a:r>
              <a:rPr lang="en-US" dirty="0" err="1">
                <a:solidFill>
                  <a:schemeClr val="bg1"/>
                </a:solidFill>
                <a:latin typeface="Futura" panose="020B0602020204020303" pitchFamily="34" charset="-79"/>
                <a:cs typeface="Futura" panose="020B0602020204020303" pitchFamily="34" charset="-79"/>
              </a:rPr>
              <a:t>delar</a:t>
            </a:r>
            <a:r>
              <a:rPr lang="en-US" dirty="0">
                <a:solidFill>
                  <a:schemeClr val="bg1"/>
                </a:solidFill>
                <a:latin typeface="Futura" panose="020B0602020204020303" pitchFamily="34" charset="-79"/>
                <a:cs typeface="Futura" panose="020B0602020204020303" pitchFamily="34" charset="-79"/>
              </a:rPr>
              <a:t>, </a:t>
            </a:r>
            <a:r>
              <a:rPr lang="en-US" dirty="0" err="1">
                <a:solidFill>
                  <a:schemeClr val="bg1"/>
                </a:solidFill>
                <a:latin typeface="Futura" panose="020B0602020204020303" pitchFamily="34" charset="-79"/>
                <a:cs typeface="Futura" panose="020B0602020204020303" pitchFamily="34" charset="-79"/>
              </a:rPr>
              <a:t>står</a:t>
            </a:r>
            <a:r>
              <a:rPr lang="en-US" dirty="0">
                <a:solidFill>
                  <a:schemeClr val="bg1"/>
                </a:solidFill>
                <a:latin typeface="Futura" panose="020B0602020204020303" pitchFamily="34" charset="-79"/>
                <a:cs typeface="Futura" panose="020B0602020204020303" pitchFamily="34" charset="-79"/>
              </a:rPr>
              <a:t> </a:t>
            </a:r>
            <a:r>
              <a:rPr lang="en-US" dirty="0" err="1">
                <a:solidFill>
                  <a:schemeClr val="bg1"/>
                </a:solidFill>
                <a:latin typeface="Futura" panose="020B0602020204020303" pitchFamily="34" charset="-79"/>
                <a:cs typeface="Futura" panose="020B0602020204020303" pitchFamily="34" charset="-79"/>
              </a:rPr>
              <a:t>tillsammans</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551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492B0-5B89-4687-C17A-4645B9199655}"/>
            </a:ext>
          </a:extLst>
        </p:cNvPr>
        <p:cNvGrpSpPr/>
        <p:nvPr/>
      </p:nvGrpSpPr>
      <p:grpSpPr>
        <a:xfrm>
          <a:off x="0" y="0"/>
          <a:ext cx="0" cy="0"/>
          <a:chOff x="0" y="0"/>
          <a:chExt cx="0" cy="0"/>
        </a:xfrm>
      </p:grpSpPr>
      <p:pic>
        <p:nvPicPr>
          <p:cNvPr id="11" name="Picture 10" descr="A blue rectangle with white dots&#10;&#10;Description automatically generated">
            <a:extLst>
              <a:ext uri="{FF2B5EF4-FFF2-40B4-BE49-F238E27FC236}">
                <a16:creationId xmlns:a16="http://schemas.microsoft.com/office/drawing/2014/main" id="{C240EE63-2F21-55B8-372E-F6A073BFEFB7}"/>
              </a:ext>
            </a:extLst>
          </p:cNvPr>
          <p:cNvPicPr>
            <a:picLocks noChangeAspect="1"/>
          </p:cNvPicPr>
          <p:nvPr/>
        </p:nvPicPr>
        <p:blipFill>
          <a:blip r:embed="rId2"/>
          <a:stretch>
            <a:fillRect/>
          </a:stretch>
        </p:blipFill>
        <p:spPr>
          <a:xfrm>
            <a:off x="-90134" y="-50701"/>
            <a:ext cx="12372268" cy="6959401"/>
          </a:xfrm>
          <a:prstGeom prst="rect">
            <a:avLst/>
          </a:prstGeom>
        </p:spPr>
      </p:pic>
      <p:pic>
        <p:nvPicPr>
          <p:cNvPr id="13" name="Picture 12" descr="A red circle with black text&#10;&#10;Description automatically generated">
            <a:extLst>
              <a:ext uri="{FF2B5EF4-FFF2-40B4-BE49-F238E27FC236}">
                <a16:creationId xmlns:a16="http://schemas.microsoft.com/office/drawing/2014/main" id="{0D554CFB-FEBE-56D5-15CA-E180AA9882D7}"/>
              </a:ext>
            </a:extLst>
          </p:cNvPr>
          <p:cNvPicPr>
            <a:picLocks noChangeAspect="1"/>
          </p:cNvPicPr>
          <p:nvPr/>
        </p:nvPicPr>
        <p:blipFill>
          <a:blip r:embed="rId3"/>
          <a:srcRect r="23193"/>
          <a:stretch/>
        </p:blipFill>
        <p:spPr>
          <a:xfrm>
            <a:off x="0" y="-59837"/>
            <a:ext cx="4710545" cy="3449782"/>
          </a:xfrm>
          <a:prstGeom prst="rect">
            <a:avLst/>
          </a:prstGeom>
        </p:spPr>
      </p:pic>
      <p:sp>
        <p:nvSpPr>
          <p:cNvPr id="15" name="TextBox 14">
            <a:extLst>
              <a:ext uri="{FF2B5EF4-FFF2-40B4-BE49-F238E27FC236}">
                <a16:creationId xmlns:a16="http://schemas.microsoft.com/office/drawing/2014/main" id="{1810E484-0975-F4DC-F49D-2E6BD268D7A1}"/>
              </a:ext>
            </a:extLst>
          </p:cNvPr>
          <p:cNvSpPr txBox="1"/>
          <p:nvPr/>
        </p:nvSpPr>
        <p:spPr>
          <a:xfrm>
            <a:off x="6096000" y="290945"/>
            <a:ext cx="5846618" cy="5909310"/>
          </a:xfrm>
          <a:prstGeom prst="rect">
            <a:avLst/>
          </a:prstGeom>
          <a:noFill/>
        </p:spPr>
        <p:txBody>
          <a:bodyPr wrap="square">
            <a:spAutoFit/>
          </a:bodyPr>
          <a:lstStyle/>
          <a:p>
            <a:r>
              <a:rPr lang="en-US" b="1" dirty="0">
                <a:solidFill>
                  <a:schemeClr val="bg1"/>
                </a:solidFill>
                <a:latin typeface="Futura" panose="020B0602020204020303" pitchFamily="34" charset="-79"/>
                <a:cs typeface="Futura" panose="020B0602020204020303" pitchFamily="34" charset="-79"/>
              </a:rPr>
              <a:t>Fathers and Mothers / Leaders</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1 Cor 4: 15 </a:t>
            </a:r>
            <a:r>
              <a:rPr lang="en-US" baseline="30000" dirty="0">
                <a:solidFill>
                  <a:schemeClr val="bg1"/>
                </a:solidFill>
                <a:latin typeface="Arial" panose="020B0604020202020204" pitchFamily="34" charset="0"/>
                <a:cs typeface="Arial" panose="020B0604020202020204" pitchFamily="34" charset="0"/>
              </a:rPr>
              <a:t> </a:t>
            </a:r>
            <a:r>
              <a:rPr lang="en-US" dirty="0">
                <a:solidFill>
                  <a:schemeClr val="bg1"/>
                </a:solidFill>
                <a:latin typeface="Arial" panose="020B0604020202020204" pitchFamily="34" charset="0"/>
                <a:cs typeface="Arial" panose="020B0604020202020204" pitchFamily="34" charset="0"/>
              </a:rPr>
              <a:t>Even if you had ten thousand guardians in Christ, you do not have many fathers, for in Christ Jesus I became your father through the gospel.</a:t>
            </a:r>
          </a:p>
          <a:p>
            <a:endParaRPr lang="en-US" dirty="0">
              <a:solidFill>
                <a:schemeClr val="bg1"/>
              </a:solidFill>
              <a:latin typeface="Arial" panose="020B0604020202020204" pitchFamily="34" charset="0"/>
              <a:cs typeface="Arial" panose="020B0604020202020204" pitchFamily="34" charset="0"/>
            </a:endParaRPr>
          </a:p>
          <a:p>
            <a:r>
              <a:rPr lang="en-US" dirty="0">
                <a:solidFill>
                  <a:schemeClr val="bg1"/>
                </a:solidFill>
                <a:latin typeface="Arial" panose="020B0604020202020204" pitchFamily="34" charset="0"/>
                <a:cs typeface="Arial" panose="020B0604020202020204" pitchFamily="34" charset="0"/>
              </a:rPr>
              <a:t>1 Kor 4: 15 15  För </a:t>
            </a:r>
            <a:r>
              <a:rPr lang="en-US" dirty="0" err="1">
                <a:solidFill>
                  <a:schemeClr val="bg1"/>
                </a:solidFill>
                <a:latin typeface="Arial" panose="020B0604020202020204" pitchFamily="34" charset="0"/>
                <a:cs typeface="Arial" panose="020B0604020202020204" pitchFamily="34" charset="0"/>
              </a:rPr>
              <a:t>även</a:t>
            </a:r>
            <a:r>
              <a:rPr lang="en-US" dirty="0">
                <a:solidFill>
                  <a:schemeClr val="bg1"/>
                </a:solidFill>
                <a:latin typeface="Arial" panose="020B0604020202020204" pitchFamily="34" charset="0"/>
                <a:cs typeface="Arial" panose="020B0604020202020204" pitchFamily="34" charset="0"/>
              </a:rPr>
              <a:t> om </a:t>
            </a:r>
            <a:r>
              <a:rPr lang="en-US" dirty="0" err="1">
                <a:solidFill>
                  <a:schemeClr val="bg1"/>
                </a:solidFill>
                <a:latin typeface="Arial" panose="020B0604020202020204" pitchFamily="34" charset="0"/>
                <a:cs typeface="Arial" panose="020B0604020202020204" pitchFamily="34" charset="0"/>
              </a:rPr>
              <a:t>ni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skulle</a:t>
            </a:r>
            <a:r>
              <a:rPr lang="en-US" dirty="0">
                <a:solidFill>
                  <a:schemeClr val="bg1"/>
                </a:solidFill>
                <a:latin typeface="Arial" panose="020B0604020202020204" pitchFamily="34" charset="0"/>
                <a:cs typeface="Arial" panose="020B0604020202020204" pitchFamily="34" charset="0"/>
              </a:rPr>
              <a:t> ha </a:t>
            </a:r>
            <a:r>
              <a:rPr lang="en-US" dirty="0" err="1">
                <a:solidFill>
                  <a:schemeClr val="bg1"/>
                </a:solidFill>
                <a:latin typeface="Arial" panose="020B0604020202020204" pitchFamily="34" charset="0"/>
                <a:cs typeface="Arial" panose="020B0604020202020204" pitchFamily="34" charset="0"/>
              </a:rPr>
              <a:t>tiotusentals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uppfostrare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Kristus</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så</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har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ni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ändå</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inte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många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fäder</a:t>
            </a:r>
            <a:r>
              <a:rPr lang="en-US" dirty="0">
                <a:solidFill>
                  <a:schemeClr val="bg1"/>
                </a:solidFill>
                <a:latin typeface="Arial" panose="020B0604020202020204" pitchFamily="34" charset="0"/>
                <a:cs typeface="Arial" panose="020B0604020202020204" pitchFamily="34" charset="0"/>
              </a:rPr>
              <a:t>. Det var jag </a:t>
            </a:r>
            <a:r>
              <a:rPr lang="en-US" dirty="0" err="1">
                <a:solidFill>
                  <a:schemeClr val="bg1"/>
                </a:solidFill>
                <a:latin typeface="Arial" panose="020B0604020202020204" pitchFamily="34" charset="0"/>
                <a:cs typeface="Arial" panose="020B0604020202020204" pitchFamily="34" charset="0"/>
              </a:rPr>
              <a:t>som</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Kristus</a:t>
            </a:r>
            <a:r>
              <a:rPr lang="en-US" dirty="0">
                <a:solidFill>
                  <a:schemeClr val="bg1"/>
                </a:solidFill>
                <a:latin typeface="Arial" panose="020B0604020202020204" pitchFamily="34" charset="0"/>
                <a:cs typeface="Arial" panose="020B0604020202020204" pitchFamily="34" charset="0"/>
              </a:rPr>
              <a:t> Jesus </a:t>
            </a:r>
            <a:r>
              <a:rPr lang="en-US" dirty="0" err="1">
                <a:solidFill>
                  <a:schemeClr val="bg1"/>
                </a:solidFill>
                <a:latin typeface="Arial" panose="020B0604020202020204" pitchFamily="34" charset="0"/>
                <a:cs typeface="Arial" panose="020B0604020202020204" pitchFamily="34" charset="0"/>
              </a:rPr>
              <a:t>födde</a:t>
            </a:r>
            <a:r>
              <a:rPr lang="en-US" dirty="0">
                <a:solidFill>
                  <a:schemeClr val="bg1"/>
                </a:solidFill>
                <a:latin typeface="Arial" panose="020B0604020202020204" pitchFamily="34" charset="0"/>
                <a:cs typeface="Arial" panose="020B0604020202020204" pitchFamily="34" charset="0"/>
              </a:rPr>
              <a:t> er till liv </a:t>
            </a:r>
            <a:r>
              <a:rPr lang="en-US" dirty="0" err="1">
                <a:solidFill>
                  <a:schemeClr val="bg1"/>
                </a:solidFill>
                <a:latin typeface="Arial" panose="020B0604020202020204" pitchFamily="34" charset="0"/>
                <a:cs typeface="Arial" panose="020B0604020202020204" pitchFamily="34" charset="0"/>
              </a:rPr>
              <a:t>genom</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evangeliet</a:t>
            </a:r>
            <a:r>
              <a:rPr lang="en-US" dirty="0">
                <a:solidFill>
                  <a:schemeClr val="bg1"/>
                </a:solidFill>
                <a:latin typeface="Arial" panose="020B0604020202020204" pitchFamily="34" charset="0"/>
                <a:cs typeface="Arial" panose="020B0604020202020204" pitchFamily="34" charset="0"/>
              </a:rPr>
              <a:t>. </a:t>
            </a:r>
          </a:p>
          <a:p>
            <a:endParaRPr lang="en-US" dirty="0">
              <a:solidFill>
                <a:schemeClr val="bg1"/>
              </a:solidFill>
              <a:latin typeface="Arial" panose="020B0604020202020204" pitchFamily="34" charset="0"/>
              <a:cs typeface="Arial" panose="020B0604020202020204" pitchFamily="34" charset="0"/>
            </a:endParaRPr>
          </a:p>
          <a:p>
            <a:r>
              <a:rPr lang="en-US" dirty="0" err="1">
                <a:solidFill>
                  <a:schemeClr val="bg1"/>
                </a:solidFill>
                <a:latin typeface="Arial" panose="020B0604020202020204" pitchFamily="34" charset="0"/>
                <a:cs typeface="Arial" panose="020B0604020202020204" pitchFamily="34" charset="0"/>
              </a:rPr>
              <a:t>Hebr</a:t>
            </a:r>
            <a:r>
              <a:rPr lang="en-US" dirty="0">
                <a:solidFill>
                  <a:schemeClr val="bg1"/>
                </a:solidFill>
                <a:latin typeface="Arial" panose="020B0604020202020204" pitchFamily="34" charset="0"/>
                <a:cs typeface="Arial" panose="020B0604020202020204" pitchFamily="34" charset="0"/>
              </a:rPr>
              <a:t> 13: 17 Have confidence in your leaders and submit to their authority, because they keep watch over you as those who must give an account. Do this so that their work will be a joy, not a burden, for that would be of no benefit to you.</a:t>
            </a:r>
          </a:p>
          <a:p>
            <a:endParaRPr lang="en-US" dirty="0">
              <a:solidFill>
                <a:schemeClr val="bg1"/>
              </a:solidFill>
              <a:latin typeface="Arial" panose="020B0604020202020204" pitchFamily="34" charset="0"/>
              <a:cs typeface="Arial" panose="020B0604020202020204" pitchFamily="34" charset="0"/>
            </a:endParaRPr>
          </a:p>
          <a:p>
            <a:r>
              <a:rPr lang="en-US" dirty="0" err="1">
                <a:solidFill>
                  <a:schemeClr val="bg1"/>
                </a:solidFill>
                <a:latin typeface="Arial" panose="020B0604020202020204" pitchFamily="34" charset="0"/>
                <a:cs typeface="Arial" panose="020B0604020202020204" pitchFamily="34" charset="0"/>
              </a:rPr>
              <a:t>Hebr</a:t>
            </a:r>
            <a:r>
              <a:rPr lang="en-US" dirty="0">
                <a:solidFill>
                  <a:schemeClr val="bg1"/>
                </a:solidFill>
                <a:latin typeface="Arial" panose="020B0604020202020204" pitchFamily="34" charset="0"/>
                <a:cs typeface="Arial" panose="020B0604020202020204" pitchFamily="34" charset="0"/>
              </a:rPr>
              <a:t> 13: 17  </a:t>
            </a:r>
            <a:r>
              <a:rPr lang="en-US" dirty="0" err="1">
                <a:solidFill>
                  <a:schemeClr val="bg1"/>
                </a:solidFill>
                <a:latin typeface="Arial" panose="020B0604020202020204" pitchFamily="34" charset="0"/>
                <a:cs typeface="Arial" panose="020B0604020202020204" pitchFamily="34" charset="0"/>
              </a:rPr>
              <a:t>Lyd</a:t>
            </a:r>
            <a:r>
              <a:rPr lang="en-US" dirty="0">
                <a:solidFill>
                  <a:schemeClr val="bg1"/>
                </a:solidFill>
                <a:latin typeface="Arial" panose="020B0604020202020204" pitchFamily="34" charset="0"/>
                <a:cs typeface="Arial" panose="020B0604020202020204" pitchFamily="34" charset="0"/>
              </a:rPr>
              <a:t> era </a:t>
            </a:r>
            <a:r>
              <a:rPr lang="en-US" dirty="0" err="1">
                <a:solidFill>
                  <a:schemeClr val="bg1"/>
                </a:solidFill>
                <a:latin typeface="Arial" panose="020B0604020202020204" pitchFamily="34" charset="0"/>
                <a:cs typeface="Arial" panose="020B0604020202020204" pitchFamily="34" charset="0"/>
              </a:rPr>
              <a:t>ledare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och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rätta</a:t>
            </a:r>
            <a:r>
              <a:rPr lang="en-US" dirty="0">
                <a:solidFill>
                  <a:schemeClr val="bg1"/>
                </a:solidFill>
                <a:latin typeface="Arial" panose="020B0604020202020204" pitchFamily="34" charset="0"/>
                <a:cs typeface="Arial" panose="020B0604020202020204" pitchFamily="34" charset="0"/>
              </a:rPr>
              <a:t> er </a:t>
            </a:r>
            <a:r>
              <a:rPr lang="en-US" dirty="0" err="1">
                <a:solidFill>
                  <a:schemeClr val="bg1"/>
                </a:solidFill>
                <a:latin typeface="Arial" panose="020B0604020202020204" pitchFamily="34" charset="0"/>
                <a:cs typeface="Arial" panose="020B0604020202020204" pitchFamily="34" charset="0"/>
              </a:rPr>
              <a:t>efter</a:t>
            </a:r>
            <a:r>
              <a:rPr lang="en-US" dirty="0">
                <a:solidFill>
                  <a:schemeClr val="bg1"/>
                </a:solidFill>
                <a:latin typeface="Arial" panose="020B0604020202020204" pitchFamily="34" charset="0"/>
                <a:cs typeface="Arial" panose="020B0604020202020204" pitchFamily="34" charset="0"/>
              </a:rPr>
              <a:t> dem, för de </a:t>
            </a:r>
            <a:r>
              <a:rPr lang="en-US" dirty="0" err="1">
                <a:solidFill>
                  <a:schemeClr val="bg1"/>
                </a:solidFill>
                <a:latin typeface="Arial" panose="020B0604020202020204" pitchFamily="34" charset="0"/>
                <a:cs typeface="Arial" panose="020B0604020202020204" pitchFamily="34" charset="0"/>
              </a:rPr>
              <a:t>vakar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över</a:t>
            </a:r>
            <a:r>
              <a:rPr lang="en-US" dirty="0">
                <a:solidFill>
                  <a:schemeClr val="bg1"/>
                </a:solidFill>
                <a:latin typeface="Arial" panose="020B0604020202020204" pitchFamily="34" charset="0"/>
                <a:cs typeface="Arial" panose="020B0604020202020204" pitchFamily="34" charset="0"/>
              </a:rPr>
              <a:t> era </a:t>
            </a:r>
            <a:r>
              <a:rPr lang="en-US" dirty="0" err="1">
                <a:solidFill>
                  <a:schemeClr val="bg1"/>
                </a:solidFill>
                <a:latin typeface="Arial" panose="020B0604020202020204" pitchFamily="34" charset="0"/>
                <a:cs typeface="Arial" panose="020B0604020202020204" pitchFamily="34" charset="0"/>
              </a:rPr>
              <a:t>själar</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och</a:t>
            </a:r>
            <a:r>
              <a:rPr lang="en-US" dirty="0">
                <a:solidFill>
                  <a:schemeClr val="bg1"/>
                </a:solidFill>
                <a:latin typeface="Arial" panose="020B0604020202020204" pitchFamily="34" charset="0"/>
                <a:cs typeface="Arial" panose="020B0604020202020204" pitchFamily="34" charset="0"/>
              </a:rPr>
              <a:t> ska </a:t>
            </a:r>
            <a:r>
              <a:rPr lang="en-US" dirty="0" err="1">
                <a:solidFill>
                  <a:schemeClr val="bg1"/>
                </a:solidFill>
                <a:latin typeface="Arial" panose="020B0604020202020204" pitchFamily="34" charset="0"/>
                <a:cs typeface="Arial" panose="020B0604020202020204" pitchFamily="34" charset="0"/>
              </a:rPr>
              <a:t>avlägga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räkenskap</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Låt</a:t>
            </a:r>
            <a:r>
              <a:rPr lang="en-US" dirty="0">
                <a:solidFill>
                  <a:schemeClr val="bg1"/>
                </a:solidFill>
                <a:latin typeface="Arial" panose="020B0604020202020204" pitchFamily="34" charset="0"/>
                <a:cs typeface="Arial" panose="020B0604020202020204" pitchFamily="34" charset="0"/>
              </a:rPr>
              <a:t> dem </a:t>
            </a:r>
            <a:r>
              <a:rPr lang="en-US" dirty="0" err="1">
                <a:solidFill>
                  <a:schemeClr val="bg1"/>
                </a:solidFill>
                <a:latin typeface="Arial" panose="020B0604020202020204" pitchFamily="34" charset="0"/>
                <a:cs typeface="Arial" panose="020B0604020202020204" pitchFamily="34" charset="0"/>
              </a:rPr>
              <a:t>göra</a:t>
            </a:r>
            <a:r>
              <a:rPr lang="en-US" dirty="0">
                <a:solidFill>
                  <a:schemeClr val="bg1"/>
                </a:solidFill>
                <a:latin typeface="Arial" panose="020B0604020202020204" pitchFamily="34" charset="0"/>
                <a:cs typeface="Arial" panose="020B0604020202020204" pitchFamily="34" charset="0"/>
              </a:rPr>
              <a:t> det med </a:t>
            </a:r>
            <a:r>
              <a:rPr lang="en-US" dirty="0" err="1">
                <a:solidFill>
                  <a:schemeClr val="bg1"/>
                </a:solidFill>
                <a:latin typeface="Arial" panose="020B0604020202020204" pitchFamily="34" charset="0"/>
                <a:cs typeface="Arial" panose="020B0604020202020204" pitchFamily="34" charset="0"/>
              </a:rPr>
              <a:t>glädje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och</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inte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suckande</a:t>
            </a:r>
            <a:r>
              <a:rPr lang="en-US" dirty="0">
                <a:solidFill>
                  <a:schemeClr val="bg1"/>
                </a:solidFill>
                <a:latin typeface="Arial" panose="020B0604020202020204" pitchFamily="34" charset="0"/>
                <a:cs typeface="Arial" panose="020B0604020202020204" pitchFamily="34" charset="0"/>
              </a:rPr>
              <a:t>, för det </a:t>
            </a:r>
            <a:r>
              <a:rPr lang="en-US" dirty="0" err="1">
                <a:solidFill>
                  <a:schemeClr val="bg1"/>
                </a:solidFill>
                <a:latin typeface="Arial" panose="020B0604020202020204" pitchFamily="34" charset="0"/>
                <a:cs typeface="Arial" panose="020B0604020202020204" pitchFamily="34" charset="0"/>
              </a:rPr>
              <a:t>skulle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inte</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vara</a:t>
            </a:r>
            <a:r>
              <a:rPr lang="en-US" dirty="0">
                <a:solidFill>
                  <a:schemeClr val="bg1"/>
                </a:solidFill>
                <a:latin typeface="Arial" panose="020B0604020202020204" pitchFamily="34" charset="0"/>
                <a:cs typeface="Arial" panose="020B0604020202020204" pitchFamily="34" charset="0"/>
              </a:rPr>
              <a:t> </a:t>
            </a:r>
            <a:r>
              <a:rPr lang="en-US" dirty="0" err="1">
                <a:solidFill>
                  <a:schemeClr val="bg1"/>
                </a:solidFill>
                <a:latin typeface="Arial" panose="020B0604020202020204" pitchFamily="34" charset="0"/>
                <a:cs typeface="Arial" panose="020B0604020202020204" pitchFamily="34" charset="0"/>
              </a:rPr>
              <a:t>lyckligt</a:t>
            </a:r>
            <a:r>
              <a:rPr lang="en-US" dirty="0">
                <a:solidFill>
                  <a:schemeClr val="bg1"/>
                </a:solidFill>
                <a:latin typeface="Arial" panose="020B0604020202020204" pitchFamily="34" charset="0"/>
                <a:cs typeface="Arial" panose="020B0604020202020204" pitchFamily="34" charset="0"/>
              </a:rPr>
              <a:t> för er.</a:t>
            </a:r>
          </a:p>
        </p:txBody>
      </p:sp>
      <p:pic>
        <p:nvPicPr>
          <p:cNvPr id="17" name="Picture 16" descr="A red circle with white text&#10;&#10;Description automatically generated">
            <a:extLst>
              <a:ext uri="{FF2B5EF4-FFF2-40B4-BE49-F238E27FC236}">
                <a16:creationId xmlns:a16="http://schemas.microsoft.com/office/drawing/2014/main" id="{99821AA9-9435-7C99-2D20-83E06EBF3841}"/>
              </a:ext>
            </a:extLst>
          </p:cNvPr>
          <p:cNvPicPr>
            <a:picLocks noChangeAspect="1"/>
          </p:cNvPicPr>
          <p:nvPr/>
        </p:nvPicPr>
        <p:blipFill>
          <a:blip r:embed="rId4"/>
          <a:srcRect r="22954"/>
          <a:stretch/>
        </p:blipFill>
        <p:spPr>
          <a:xfrm>
            <a:off x="-1828798" y="3246980"/>
            <a:ext cx="4946072" cy="3611020"/>
          </a:xfrm>
          <a:prstGeom prst="rect">
            <a:avLst/>
          </a:prstGeom>
        </p:spPr>
      </p:pic>
      <p:sp>
        <p:nvSpPr>
          <p:cNvPr id="2" name="TextBox 1">
            <a:extLst>
              <a:ext uri="{FF2B5EF4-FFF2-40B4-BE49-F238E27FC236}">
                <a16:creationId xmlns:a16="http://schemas.microsoft.com/office/drawing/2014/main" id="{840F13B8-4C52-78F7-7670-C36ABBD8C52D}"/>
              </a:ext>
            </a:extLst>
          </p:cNvPr>
          <p:cNvSpPr txBox="1"/>
          <p:nvPr/>
        </p:nvSpPr>
        <p:spPr>
          <a:xfrm>
            <a:off x="3238542" y="3389945"/>
            <a:ext cx="2528374" cy="2031325"/>
          </a:xfrm>
          <a:prstGeom prst="rect">
            <a:avLst/>
          </a:prstGeom>
          <a:noFill/>
        </p:spPr>
        <p:txBody>
          <a:bodyPr wrap="square">
            <a:spAutoFit/>
          </a:bodyPr>
          <a:lstStyle/>
          <a:p>
            <a:r>
              <a:rPr lang="en-US" b="1" dirty="0">
                <a:solidFill>
                  <a:schemeClr val="bg1"/>
                </a:solidFill>
                <a:latin typeface="Futura" panose="020B0602020204020303" pitchFamily="34" charset="-79"/>
                <a:cs typeface="Futura" panose="020B0602020204020303" pitchFamily="34" charset="-79"/>
              </a:rPr>
              <a:t>Characteristics: </a:t>
            </a:r>
          </a:p>
          <a:p>
            <a:r>
              <a:rPr lang="en-US" dirty="0">
                <a:solidFill>
                  <a:schemeClr val="bg1"/>
                </a:solidFill>
                <a:latin typeface="Futura" panose="020B0602020204020303" pitchFamily="34" charset="-79"/>
                <a:cs typeface="Futura" panose="020B0602020204020303" pitchFamily="34" charset="-79"/>
              </a:rPr>
              <a:t>Leads, decides, gives, responsible</a:t>
            </a:r>
          </a:p>
          <a:p>
            <a:endParaRPr lang="en-US" b="1" dirty="0">
              <a:solidFill>
                <a:schemeClr val="bg1"/>
              </a:solidFill>
              <a:latin typeface="Futura" panose="020B0602020204020303" pitchFamily="34" charset="-79"/>
              <a:cs typeface="Futura" panose="020B0602020204020303" pitchFamily="34" charset="-79"/>
            </a:endParaRPr>
          </a:p>
          <a:p>
            <a:r>
              <a:rPr lang="en-US" b="1" dirty="0" err="1">
                <a:solidFill>
                  <a:schemeClr val="bg1"/>
                </a:solidFill>
                <a:latin typeface="Futura" panose="020B0602020204020303" pitchFamily="34" charset="-79"/>
                <a:cs typeface="Futura" panose="020B0602020204020303" pitchFamily="34" charset="-79"/>
              </a:rPr>
              <a:t>Egenskaper</a:t>
            </a:r>
            <a:r>
              <a:rPr lang="en-US" b="1" dirty="0">
                <a:solidFill>
                  <a:schemeClr val="bg1"/>
                </a:solidFill>
                <a:latin typeface="Futura" panose="020B0602020204020303" pitchFamily="34" charset="-79"/>
                <a:cs typeface="Futura" panose="020B0602020204020303" pitchFamily="34" charset="-79"/>
              </a:rPr>
              <a:t>: </a:t>
            </a:r>
          </a:p>
          <a:p>
            <a:r>
              <a:rPr lang="en-US" dirty="0">
                <a:solidFill>
                  <a:schemeClr val="bg1"/>
                </a:solidFill>
                <a:latin typeface="Futura" panose="020B0602020204020303" pitchFamily="34" charset="-79"/>
                <a:cs typeface="Futura" panose="020B0602020204020303" pitchFamily="34" charset="-79"/>
              </a:rPr>
              <a:t>Leder, </a:t>
            </a:r>
            <a:r>
              <a:rPr lang="en-US" dirty="0" err="1">
                <a:solidFill>
                  <a:schemeClr val="bg1"/>
                </a:solidFill>
                <a:latin typeface="Futura" panose="020B0602020204020303" pitchFamily="34" charset="-79"/>
                <a:cs typeface="Futura" panose="020B0602020204020303" pitchFamily="34" charset="-79"/>
              </a:rPr>
              <a:t>bestämmer</a:t>
            </a:r>
            <a:r>
              <a:rPr lang="en-US" dirty="0">
                <a:solidFill>
                  <a:schemeClr val="bg1"/>
                </a:solidFill>
                <a:latin typeface="Futura" panose="020B0602020204020303" pitchFamily="34" charset="-79"/>
                <a:cs typeface="Futura" panose="020B0602020204020303" pitchFamily="34" charset="-79"/>
              </a:rPr>
              <a:t>, ger, </a:t>
            </a:r>
            <a:r>
              <a:rPr lang="en-US" dirty="0" err="1">
                <a:solidFill>
                  <a:schemeClr val="bg1"/>
                </a:solidFill>
                <a:latin typeface="Futura" panose="020B0602020204020303" pitchFamily="34" charset="-79"/>
                <a:cs typeface="Futura" panose="020B0602020204020303" pitchFamily="34" charset="-79"/>
              </a:rPr>
              <a:t>ansvarar</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5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E501A-0E5E-6992-355B-D0EF28BAC543}"/>
            </a:ext>
          </a:extLst>
        </p:cNvPr>
        <p:cNvGrpSpPr/>
        <p:nvPr/>
      </p:nvGrpSpPr>
      <p:grpSpPr>
        <a:xfrm>
          <a:off x="0" y="0"/>
          <a:ext cx="0" cy="0"/>
          <a:chOff x="0" y="0"/>
          <a:chExt cx="0" cy="0"/>
        </a:xfrm>
      </p:grpSpPr>
      <p:pic>
        <p:nvPicPr>
          <p:cNvPr id="11" name="Picture 10" descr="A blue rectangle with white dots&#10;&#10;Description automatically generated">
            <a:extLst>
              <a:ext uri="{FF2B5EF4-FFF2-40B4-BE49-F238E27FC236}">
                <a16:creationId xmlns:a16="http://schemas.microsoft.com/office/drawing/2014/main" id="{D8B42FAC-44E0-1100-09F5-DF0C331A1DBF}"/>
              </a:ext>
            </a:extLst>
          </p:cNvPr>
          <p:cNvPicPr>
            <a:picLocks noChangeAspect="1"/>
          </p:cNvPicPr>
          <p:nvPr/>
        </p:nvPicPr>
        <p:blipFill>
          <a:blip r:embed="rId2"/>
          <a:stretch>
            <a:fillRect/>
          </a:stretch>
        </p:blipFill>
        <p:spPr>
          <a:xfrm>
            <a:off x="-83429" y="0"/>
            <a:ext cx="12275429" cy="6904929"/>
          </a:xfrm>
          <a:prstGeom prst="rect">
            <a:avLst/>
          </a:prstGeom>
        </p:spPr>
      </p:pic>
      <p:graphicFrame>
        <p:nvGraphicFramePr>
          <p:cNvPr id="2" name="Tabell 5">
            <a:extLst>
              <a:ext uri="{FF2B5EF4-FFF2-40B4-BE49-F238E27FC236}">
                <a16:creationId xmlns:a16="http://schemas.microsoft.com/office/drawing/2014/main" id="{B2198204-E6D6-A0F6-86DC-0BF63B958E67}"/>
              </a:ext>
            </a:extLst>
          </p:cNvPr>
          <p:cNvGraphicFramePr>
            <a:graphicFrameLocks noGrp="1"/>
          </p:cNvGraphicFramePr>
          <p:nvPr>
            <p:extLst>
              <p:ext uri="{D42A27DB-BD31-4B8C-83A1-F6EECF244321}">
                <p14:modId xmlns:p14="http://schemas.microsoft.com/office/powerpoint/2010/main" val="2542222529"/>
              </p:ext>
            </p:extLst>
          </p:nvPr>
        </p:nvGraphicFramePr>
        <p:xfrm>
          <a:off x="1525486" y="1670816"/>
          <a:ext cx="1299369" cy="3611018"/>
        </p:xfrm>
        <a:graphic>
          <a:graphicData uri="http://schemas.openxmlformats.org/drawingml/2006/table">
            <a:tbl>
              <a:tblPr firstRow="1" bandRow="1">
                <a:tableStyleId>{5940675A-B579-460E-94D1-54222C63F5DA}</a:tableStyleId>
              </a:tblPr>
              <a:tblGrid>
                <a:gridCol w="1299369">
                  <a:extLst>
                    <a:ext uri="{9D8B030D-6E8A-4147-A177-3AD203B41FA5}">
                      <a16:colId xmlns:a16="http://schemas.microsoft.com/office/drawing/2014/main" val="20000"/>
                    </a:ext>
                  </a:extLst>
                </a:gridCol>
              </a:tblGrid>
              <a:tr h="1237334">
                <a:tc>
                  <a:txBody>
                    <a:bodyPr/>
                    <a:lstStyle/>
                    <a:p>
                      <a:pPr algn="ctr"/>
                      <a:endParaRPr lang="sv-SE" sz="1400" b="1" dirty="0">
                        <a:latin typeface="Adobe Caslon Pro Bold"/>
                        <a:cs typeface="Adobe Caslon Pro Bold"/>
                      </a:endParaRPr>
                    </a:p>
                    <a:p>
                      <a:pPr algn="ctr"/>
                      <a:r>
                        <a:rPr lang="sv-SE" sz="1400" b="1" dirty="0">
                          <a:latin typeface="Adobe Caslon Pro Bold"/>
                          <a:cs typeface="Adobe Caslon Pro Bold"/>
                        </a:rPr>
                        <a:t>FATHER</a:t>
                      </a:r>
                    </a:p>
                    <a:p>
                      <a:pPr algn="ctr"/>
                      <a:r>
                        <a:rPr lang="sv-SE" sz="1400" b="1" dirty="0">
                          <a:latin typeface="Adobe Caslon Pro Bold"/>
                          <a:cs typeface="Adobe Caslon Pro Bold"/>
                        </a:rPr>
                        <a:t>MOTHER</a:t>
                      </a:r>
                    </a:p>
                    <a:p>
                      <a:pPr algn="ctr"/>
                      <a:r>
                        <a:rPr lang="sv-SE" sz="1400" b="1" dirty="0">
                          <a:latin typeface="Adobe Caslon Pro Bold"/>
                          <a:cs typeface="Adobe Caslon Pro Bold"/>
                        </a:rPr>
                        <a:t>1 </a:t>
                      </a:r>
                      <a:r>
                        <a:rPr lang="sv-SE" sz="1400" b="1" dirty="0" err="1">
                          <a:latin typeface="Adobe Caslon Pro Bold"/>
                          <a:cs typeface="Adobe Caslon Pro Bold"/>
                        </a:rPr>
                        <a:t>Cor</a:t>
                      </a:r>
                      <a:r>
                        <a:rPr lang="sv-SE" sz="1400" b="1" dirty="0">
                          <a:latin typeface="Adobe Caslon Pro Bold"/>
                          <a:cs typeface="Adobe Caslon Pro Bold"/>
                        </a:rPr>
                        <a:t>. 4:15</a:t>
                      </a:r>
                    </a:p>
                    <a:p>
                      <a:endParaRPr lang="sv-SE" sz="1400" dirty="0"/>
                    </a:p>
                  </a:txBody>
                  <a:tcPr>
                    <a:solidFill>
                      <a:schemeClr val="bg1">
                        <a:alpha val="75000"/>
                      </a:schemeClr>
                    </a:solidFill>
                  </a:tcPr>
                </a:tc>
                <a:extLst>
                  <a:ext uri="{0D108BD9-81ED-4DB2-BD59-A6C34878D82A}">
                    <a16:rowId xmlns:a16="http://schemas.microsoft.com/office/drawing/2014/main" val="10000"/>
                  </a:ext>
                </a:extLst>
              </a:tr>
              <a:tr h="1237334">
                <a:tc>
                  <a:txBody>
                    <a:bodyPr/>
                    <a:lstStyle/>
                    <a:p>
                      <a:pPr algn="ctr"/>
                      <a:endParaRPr lang="sv-SE" sz="1400" b="1" dirty="0">
                        <a:latin typeface="Adobe Caslon Pro Bold"/>
                        <a:cs typeface="Adobe Caslon Pro Bold"/>
                      </a:endParaRPr>
                    </a:p>
                    <a:p>
                      <a:pPr algn="ctr"/>
                      <a:r>
                        <a:rPr lang="sv-SE" sz="1400" b="1" dirty="0">
                          <a:latin typeface="Adobe Caslon Pro Bold"/>
                          <a:cs typeface="Adobe Caslon Pro Bold"/>
                        </a:rPr>
                        <a:t>BROTHER</a:t>
                      </a:r>
                    </a:p>
                    <a:p>
                      <a:pPr algn="ctr"/>
                      <a:r>
                        <a:rPr lang="sv-SE" sz="1400" b="1" dirty="0">
                          <a:latin typeface="Adobe Caslon Pro Bold"/>
                          <a:cs typeface="Adobe Caslon Pro Bold"/>
                        </a:rPr>
                        <a:t>SISTER</a:t>
                      </a:r>
                    </a:p>
                    <a:p>
                      <a:pPr algn="ctr"/>
                      <a:r>
                        <a:rPr lang="sv-SE" sz="1400" b="1" dirty="0">
                          <a:latin typeface="Adobe Caslon Pro Bold"/>
                          <a:cs typeface="Adobe Caslon Pro Bold"/>
                        </a:rPr>
                        <a:t>Hebr.</a:t>
                      </a:r>
                      <a:r>
                        <a:rPr lang="sv-SE" sz="1400" b="1" baseline="0" dirty="0">
                          <a:latin typeface="Adobe Caslon Pro Bold"/>
                          <a:cs typeface="Adobe Caslon Pro Bold"/>
                        </a:rPr>
                        <a:t> 2:11</a:t>
                      </a:r>
                      <a:endParaRPr lang="sv-SE" sz="1400" b="1" dirty="0">
                        <a:latin typeface="Adobe Caslon Pro Bold"/>
                        <a:cs typeface="Adobe Caslon Pro Bold"/>
                      </a:endParaRPr>
                    </a:p>
                    <a:p>
                      <a:endParaRPr lang="sv-SE" sz="1400" dirty="0"/>
                    </a:p>
                  </a:txBody>
                  <a:tcPr>
                    <a:solidFill>
                      <a:schemeClr val="bg1">
                        <a:alpha val="75000"/>
                      </a:schemeClr>
                    </a:solidFill>
                  </a:tcPr>
                </a:tc>
                <a:extLst>
                  <a:ext uri="{0D108BD9-81ED-4DB2-BD59-A6C34878D82A}">
                    <a16:rowId xmlns:a16="http://schemas.microsoft.com/office/drawing/2014/main" val="10001"/>
                  </a:ext>
                </a:extLst>
              </a:tr>
              <a:tr h="1136350">
                <a:tc>
                  <a:txBody>
                    <a:bodyPr/>
                    <a:lstStyle/>
                    <a:p>
                      <a:pPr algn="ctr"/>
                      <a:endParaRPr lang="sv-SE" sz="1400" b="1" dirty="0">
                        <a:latin typeface="Adobe Caslon Pro Bold"/>
                        <a:cs typeface="Adobe Caslon Pro Bold"/>
                      </a:endParaRPr>
                    </a:p>
                    <a:p>
                      <a:pPr algn="ctr"/>
                      <a:r>
                        <a:rPr lang="sv-SE" sz="1400" b="1" dirty="0">
                          <a:latin typeface="Adobe Caslon Pro Bold"/>
                          <a:cs typeface="Adobe Caslon Pro Bold"/>
                        </a:rPr>
                        <a:t>SON</a:t>
                      </a:r>
                    </a:p>
                    <a:p>
                      <a:pPr algn="ctr"/>
                      <a:r>
                        <a:rPr lang="sv-SE" sz="1400" b="1" dirty="0">
                          <a:latin typeface="Adobe Caslon Pro Bold"/>
                          <a:cs typeface="Adobe Caslon Pro Bold"/>
                        </a:rPr>
                        <a:t>DAUGHTER</a:t>
                      </a:r>
                    </a:p>
                    <a:p>
                      <a:pPr algn="ctr"/>
                      <a:r>
                        <a:rPr lang="sv-SE" sz="1400" b="1" dirty="0">
                          <a:latin typeface="Adobe Caslon Pro Bold"/>
                          <a:cs typeface="Adobe Caslon Pro Bold"/>
                        </a:rPr>
                        <a:t>Hebr.</a:t>
                      </a:r>
                      <a:r>
                        <a:rPr lang="sv-SE" sz="1400" b="1" baseline="0" dirty="0">
                          <a:latin typeface="Adobe Caslon Pro Bold"/>
                          <a:cs typeface="Adobe Caslon Pro Bold"/>
                        </a:rPr>
                        <a:t> 5:8</a:t>
                      </a:r>
                      <a:endParaRPr lang="sv-SE" sz="1400" b="1" dirty="0">
                        <a:latin typeface="Adobe Caslon Pro Bold"/>
                        <a:cs typeface="Adobe Caslon Pro Bold"/>
                      </a:endParaRPr>
                    </a:p>
                  </a:txBody>
                  <a:tcPr>
                    <a:solidFill>
                      <a:schemeClr val="bg1">
                        <a:alpha val="80000"/>
                      </a:schemeClr>
                    </a:solidFill>
                  </a:tcPr>
                </a:tc>
                <a:extLst>
                  <a:ext uri="{0D108BD9-81ED-4DB2-BD59-A6C34878D82A}">
                    <a16:rowId xmlns:a16="http://schemas.microsoft.com/office/drawing/2014/main" val="10002"/>
                  </a:ext>
                </a:extLst>
              </a:tr>
            </a:tbl>
          </a:graphicData>
        </a:graphic>
      </p:graphicFrame>
      <p:graphicFrame>
        <p:nvGraphicFramePr>
          <p:cNvPr id="3" name="Tabell 7">
            <a:extLst>
              <a:ext uri="{FF2B5EF4-FFF2-40B4-BE49-F238E27FC236}">
                <a16:creationId xmlns:a16="http://schemas.microsoft.com/office/drawing/2014/main" id="{41B89FE3-251B-D441-6B8C-AD0340CB235D}"/>
              </a:ext>
            </a:extLst>
          </p:cNvPr>
          <p:cNvGraphicFramePr>
            <a:graphicFrameLocks noGrp="1"/>
          </p:cNvGraphicFramePr>
          <p:nvPr>
            <p:extLst>
              <p:ext uri="{D42A27DB-BD31-4B8C-83A1-F6EECF244321}">
                <p14:modId xmlns:p14="http://schemas.microsoft.com/office/powerpoint/2010/main" val="3551739227"/>
              </p:ext>
            </p:extLst>
          </p:nvPr>
        </p:nvGraphicFramePr>
        <p:xfrm>
          <a:off x="2824855" y="1670816"/>
          <a:ext cx="1299369" cy="3611019"/>
        </p:xfrm>
        <a:graphic>
          <a:graphicData uri="http://schemas.openxmlformats.org/drawingml/2006/table">
            <a:tbl>
              <a:tblPr firstRow="1" bandRow="1">
                <a:tableStyleId>{5940675A-B579-460E-94D1-54222C63F5DA}</a:tableStyleId>
              </a:tblPr>
              <a:tblGrid>
                <a:gridCol w="1299369">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LEADER</a:t>
                      </a:r>
                    </a:p>
                    <a:p>
                      <a:pPr algn="ctr"/>
                      <a:r>
                        <a:rPr lang="sv-SE" sz="1600" b="1" dirty="0">
                          <a:latin typeface="Adobe Caslon Pro Bold"/>
                          <a:cs typeface="Adobe Caslon Pro Bold"/>
                        </a:rPr>
                        <a:t>Hebr.</a:t>
                      </a:r>
                      <a:r>
                        <a:rPr lang="sv-SE" sz="1600" b="1" baseline="0" dirty="0">
                          <a:latin typeface="Adobe Caslon Pro Bold"/>
                          <a:cs typeface="Adobe Caslon Pro Bold"/>
                        </a:rPr>
                        <a:t> 13:17</a:t>
                      </a:r>
                      <a:endParaRPr lang="sv-SE" sz="1600" b="1" dirty="0">
                        <a:latin typeface="Adobe Caslon Pro Bold"/>
                        <a:cs typeface="Adobe Caslon Pro Bold"/>
                      </a:endParaRP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r>
                        <a:rPr lang="sv-SE" sz="1600" b="1" dirty="0">
                          <a:latin typeface="Adobe Caslon Pro Bold"/>
                          <a:cs typeface="Adobe Caslon Pro Bold"/>
                        </a:rPr>
                        <a:t>CO-WORKER</a:t>
                      </a:r>
                    </a:p>
                    <a:p>
                      <a:pPr algn="ctr"/>
                      <a:r>
                        <a:rPr lang="sv-SE" sz="1600" b="1" dirty="0">
                          <a:latin typeface="Adobe Caslon Pro Bold"/>
                          <a:cs typeface="Adobe Caslon Pro Bold"/>
                        </a:rPr>
                        <a:t>1 </a:t>
                      </a:r>
                      <a:r>
                        <a:rPr lang="sv-SE" sz="1600" b="1" dirty="0" err="1">
                          <a:latin typeface="Adobe Caslon Pro Bold"/>
                          <a:cs typeface="Adobe Caslon Pro Bold"/>
                        </a:rPr>
                        <a:t>Cor</a:t>
                      </a:r>
                      <a:r>
                        <a:rPr lang="sv-SE" sz="1600" b="1" dirty="0">
                          <a:latin typeface="Adobe Caslon Pro Bold"/>
                          <a:cs typeface="Adobe Caslon Pro Bold"/>
                        </a:rPr>
                        <a:t>. 3: 1-9</a:t>
                      </a:r>
                    </a:p>
                    <a:p>
                      <a:endParaRPr lang="sv-SE" sz="1600" dirty="0"/>
                    </a:p>
                  </a:txBody>
                  <a:tcPr>
                    <a:solidFill>
                      <a:schemeClr val="bg1">
                        <a:alpha val="80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SERVANT</a:t>
                      </a:r>
                    </a:p>
                    <a:p>
                      <a:pPr algn="ctr"/>
                      <a:r>
                        <a:rPr lang="sv-SE" sz="1600" b="1" dirty="0">
                          <a:latin typeface="Adobe Caslon Pro Bold"/>
                          <a:cs typeface="Adobe Caslon Pro Bold"/>
                        </a:rPr>
                        <a:t>Joh. 13: 1-17</a:t>
                      </a:r>
                    </a:p>
                  </a:txBody>
                  <a:tcPr>
                    <a:solidFill>
                      <a:schemeClr val="bg1">
                        <a:alpha val="80000"/>
                      </a:schemeClr>
                    </a:solidFill>
                  </a:tcPr>
                </a:tc>
                <a:extLst>
                  <a:ext uri="{0D108BD9-81ED-4DB2-BD59-A6C34878D82A}">
                    <a16:rowId xmlns:a16="http://schemas.microsoft.com/office/drawing/2014/main" val="10002"/>
                  </a:ext>
                </a:extLst>
              </a:tr>
            </a:tbl>
          </a:graphicData>
        </a:graphic>
      </p:graphicFrame>
      <p:graphicFrame>
        <p:nvGraphicFramePr>
          <p:cNvPr id="4" name="Tabell 8">
            <a:extLst>
              <a:ext uri="{FF2B5EF4-FFF2-40B4-BE49-F238E27FC236}">
                <a16:creationId xmlns:a16="http://schemas.microsoft.com/office/drawing/2014/main" id="{408EA4DB-4E94-F453-F00B-1AAE62A25A8E}"/>
              </a:ext>
            </a:extLst>
          </p:cNvPr>
          <p:cNvGraphicFramePr>
            <a:graphicFrameLocks noGrp="1"/>
          </p:cNvGraphicFramePr>
          <p:nvPr>
            <p:extLst>
              <p:ext uri="{D42A27DB-BD31-4B8C-83A1-F6EECF244321}">
                <p14:modId xmlns:p14="http://schemas.microsoft.com/office/powerpoint/2010/main" val="3653161888"/>
              </p:ext>
            </p:extLst>
          </p:nvPr>
        </p:nvGraphicFramePr>
        <p:xfrm>
          <a:off x="4124224" y="1670816"/>
          <a:ext cx="1800000" cy="3611019"/>
        </p:xfrm>
        <a:graphic>
          <a:graphicData uri="http://schemas.openxmlformats.org/drawingml/2006/table">
            <a:tbl>
              <a:tblPr firstRow="1" bandRow="1">
                <a:tableStyleId>{5940675A-B579-460E-94D1-54222C63F5DA}</a:tableStyleId>
              </a:tblPr>
              <a:tblGrid>
                <a:gridCol w="1800000">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RESPONSIBLE</a:t>
                      </a: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INTER-DEPENDENCY</a:t>
                      </a:r>
                    </a:p>
                    <a:p>
                      <a:endParaRPr lang="sv-SE" sz="1600" dirty="0"/>
                    </a:p>
                  </a:txBody>
                  <a:tcPr>
                    <a:solidFill>
                      <a:schemeClr val="bg1">
                        <a:alpha val="80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DEPENDENCY</a:t>
                      </a:r>
                    </a:p>
                  </a:txBody>
                  <a:tcPr>
                    <a:solidFill>
                      <a:schemeClr val="bg1">
                        <a:alpha val="80000"/>
                      </a:schemeClr>
                    </a:solidFill>
                  </a:tcPr>
                </a:tc>
                <a:extLst>
                  <a:ext uri="{0D108BD9-81ED-4DB2-BD59-A6C34878D82A}">
                    <a16:rowId xmlns:a16="http://schemas.microsoft.com/office/drawing/2014/main" val="10002"/>
                  </a:ext>
                </a:extLst>
              </a:tr>
            </a:tbl>
          </a:graphicData>
        </a:graphic>
      </p:graphicFrame>
      <p:graphicFrame>
        <p:nvGraphicFramePr>
          <p:cNvPr id="5" name="Tabell 9">
            <a:extLst>
              <a:ext uri="{FF2B5EF4-FFF2-40B4-BE49-F238E27FC236}">
                <a16:creationId xmlns:a16="http://schemas.microsoft.com/office/drawing/2014/main" id="{BE06BB05-2627-4632-0B6F-C14B16E51F3F}"/>
              </a:ext>
            </a:extLst>
          </p:cNvPr>
          <p:cNvGraphicFramePr>
            <a:graphicFrameLocks noGrp="1"/>
          </p:cNvGraphicFramePr>
          <p:nvPr>
            <p:extLst>
              <p:ext uri="{D42A27DB-BD31-4B8C-83A1-F6EECF244321}">
                <p14:modId xmlns:p14="http://schemas.microsoft.com/office/powerpoint/2010/main" val="1229858976"/>
              </p:ext>
            </p:extLst>
          </p:nvPr>
        </p:nvGraphicFramePr>
        <p:xfrm>
          <a:off x="5924224" y="1670816"/>
          <a:ext cx="1299369" cy="3611019"/>
        </p:xfrm>
        <a:graphic>
          <a:graphicData uri="http://schemas.openxmlformats.org/drawingml/2006/table">
            <a:tbl>
              <a:tblPr firstRow="1" bandRow="1">
                <a:tableStyleId>{5940675A-B579-460E-94D1-54222C63F5DA}</a:tableStyleId>
              </a:tblPr>
              <a:tblGrid>
                <a:gridCol w="1299369">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GIVES</a:t>
                      </a: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SHARES</a:t>
                      </a:r>
                      <a:endParaRPr lang="sv-SE" sz="1600" dirty="0"/>
                    </a:p>
                  </a:txBody>
                  <a:tcPr>
                    <a:solidFill>
                      <a:schemeClr val="bg1">
                        <a:alpha val="80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RECEIVES</a:t>
                      </a:r>
                    </a:p>
                  </a:txBody>
                  <a:tcPr>
                    <a:solidFill>
                      <a:schemeClr val="bg1">
                        <a:alpha val="80000"/>
                      </a:schemeClr>
                    </a:solidFill>
                  </a:tcPr>
                </a:tc>
                <a:extLst>
                  <a:ext uri="{0D108BD9-81ED-4DB2-BD59-A6C34878D82A}">
                    <a16:rowId xmlns:a16="http://schemas.microsoft.com/office/drawing/2014/main" val="10002"/>
                  </a:ext>
                </a:extLst>
              </a:tr>
            </a:tbl>
          </a:graphicData>
        </a:graphic>
      </p:graphicFrame>
      <p:graphicFrame>
        <p:nvGraphicFramePr>
          <p:cNvPr id="6" name="Tabell 10">
            <a:extLst>
              <a:ext uri="{FF2B5EF4-FFF2-40B4-BE49-F238E27FC236}">
                <a16:creationId xmlns:a16="http://schemas.microsoft.com/office/drawing/2014/main" id="{7FD6FCD3-FD5C-CFEC-E589-EAA627C787C8}"/>
              </a:ext>
            </a:extLst>
          </p:cNvPr>
          <p:cNvGraphicFramePr>
            <a:graphicFrameLocks noGrp="1"/>
          </p:cNvGraphicFramePr>
          <p:nvPr>
            <p:extLst>
              <p:ext uri="{D42A27DB-BD31-4B8C-83A1-F6EECF244321}">
                <p14:modId xmlns:p14="http://schemas.microsoft.com/office/powerpoint/2010/main" val="792265163"/>
              </p:ext>
            </p:extLst>
          </p:nvPr>
        </p:nvGraphicFramePr>
        <p:xfrm>
          <a:off x="7223593" y="1670816"/>
          <a:ext cx="1440000" cy="3611019"/>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LEADS</a:t>
                      </a: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STAND </a:t>
                      </a:r>
                    </a:p>
                    <a:p>
                      <a:pPr algn="ctr"/>
                      <a:r>
                        <a:rPr lang="sv-SE" sz="1600" b="1" dirty="0">
                          <a:latin typeface="Adobe Caslon Pro Bold"/>
                          <a:cs typeface="Adobe Caslon Pro Bold"/>
                        </a:rPr>
                        <a:t>TOGETHER</a:t>
                      </a:r>
                    </a:p>
                    <a:p>
                      <a:endParaRPr lang="sv-SE" sz="1600" dirty="0">
                        <a:solidFill>
                          <a:schemeClr val="bg2"/>
                        </a:solidFill>
                      </a:endParaRPr>
                    </a:p>
                  </a:txBody>
                  <a:tcPr>
                    <a:solidFill>
                      <a:schemeClr val="bg1">
                        <a:alpha val="67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SUBMITS</a:t>
                      </a:r>
                    </a:p>
                  </a:txBody>
                  <a:tcPr>
                    <a:solidFill>
                      <a:schemeClr val="bg1">
                        <a:alpha val="67000"/>
                      </a:schemeClr>
                    </a:solidFill>
                  </a:tcPr>
                </a:tc>
                <a:extLst>
                  <a:ext uri="{0D108BD9-81ED-4DB2-BD59-A6C34878D82A}">
                    <a16:rowId xmlns:a16="http://schemas.microsoft.com/office/drawing/2014/main" val="10002"/>
                  </a:ext>
                </a:extLst>
              </a:tr>
            </a:tbl>
          </a:graphicData>
        </a:graphic>
      </p:graphicFrame>
      <p:graphicFrame>
        <p:nvGraphicFramePr>
          <p:cNvPr id="7" name="Tabell 11">
            <a:extLst>
              <a:ext uri="{FF2B5EF4-FFF2-40B4-BE49-F238E27FC236}">
                <a16:creationId xmlns:a16="http://schemas.microsoft.com/office/drawing/2014/main" id="{B2159ACC-95D5-1600-C700-0488C9C4EF35}"/>
              </a:ext>
            </a:extLst>
          </p:cNvPr>
          <p:cNvGraphicFramePr>
            <a:graphicFrameLocks noGrp="1"/>
          </p:cNvGraphicFramePr>
          <p:nvPr>
            <p:extLst>
              <p:ext uri="{D42A27DB-BD31-4B8C-83A1-F6EECF244321}">
                <p14:modId xmlns:p14="http://schemas.microsoft.com/office/powerpoint/2010/main" val="1410105039"/>
              </p:ext>
            </p:extLst>
          </p:nvPr>
        </p:nvGraphicFramePr>
        <p:xfrm>
          <a:off x="8663593" y="1670816"/>
          <a:ext cx="1620000" cy="3611019"/>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DECIDES</a:t>
                      </a: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ARE IN</a:t>
                      </a:r>
                    </a:p>
                    <a:p>
                      <a:pPr algn="ctr"/>
                      <a:r>
                        <a:rPr lang="sv-SE" sz="1600" b="1" dirty="0">
                          <a:latin typeface="Adobe Caslon Pro Bold"/>
                          <a:cs typeface="Adobe Caslon Pro Bold"/>
                        </a:rPr>
                        <a:t>AGREEMENT</a:t>
                      </a:r>
                    </a:p>
                    <a:p>
                      <a:endParaRPr lang="sv-SE" sz="1600" dirty="0"/>
                    </a:p>
                  </a:txBody>
                  <a:tcPr>
                    <a:solidFill>
                      <a:schemeClr val="bg1">
                        <a:alpha val="67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OBEYS</a:t>
                      </a:r>
                    </a:p>
                  </a:txBody>
                  <a:tcPr>
                    <a:solidFill>
                      <a:schemeClr val="bg1">
                        <a:alpha val="67000"/>
                      </a:schemeClr>
                    </a:solidFill>
                  </a:tcPr>
                </a:tc>
                <a:extLst>
                  <a:ext uri="{0D108BD9-81ED-4DB2-BD59-A6C34878D82A}">
                    <a16:rowId xmlns:a16="http://schemas.microsoft.com/office/drawing/2014/main" val="10002"/>
                  </a:ext>
                </a:extLst>
              </a:tr>
            </a:tbl>
          </a:graphicData>
        </a:graphic>
      </p:graphicFrame>
      <p:cxnSp>
        <p:nvCxnSpPr>
          <p:cNvPr id="8" name="Rak pil 14">
            <a:extLst>
              <a:ext uri="{FF2B5EF4-FFF2-40B4-BE49-F238E27FC236}">
                <a16:creationId xmlns:a16="http://schemas.microsoft.com/office/drawing/2014/main" id="{CA559C17-9CD0-E4B9-C727-99DCF80D42D1}"/>
              </a:ext>
            </a:extLst>
          </p:cNvPr>
          <p:cNvCxnSpPr>
            <a:cxnSpLocks/>
          </p:cNvCxnSpPr>
          <p:nvPr/>
        </p:nvCxnSpPr>
        <p:spPr>
          <a:xfrm rot="5400000" flipH="1" flipV="1">
            <a:off x="1000445" y="3185778"/>
            <a:ext cx="3611813" cy="1588"/>
          </a:xfrm>
          <a:prstGeom prst="straightConnector1">
            <a:avLst/>
          </a:prstGeom>
          <a:ln w="1905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9" name="Rak pil 16">
            <a:extLst>
              <a:ext uri="{FF2B5EF4-FFF2-40B4-BE49-F238E27FC236}">
                <a16:creationId xmlns:a16="http://schemas.microsoft.com/office/drawing/2014/main" id="{C3A278B5-9FDD-DF8D-0F86-61D90F02D97E}"/>
              </a:ext>
            </a:extLst>
          </p:cNvPr>
          <p:cNvCxnSpPr>
            <a:cxnSpLocks/>
          </p:cNvCxnSpPr>
          <p:nvPr/>
        </p:nvCxnSpPr>
        <p:spPr>
          <a:xfrm rot="5400000" flipH="1" flipV="1">
            <a:off x="4118318" y="3185777"/>
            <a:ext cx="3611813" cy="1588"/>
          </a:xfrm>
          <a:prstGeom prst="straightConnector1">
            <a:avLst/>
          </a:prstGeom>
          <a:ln w="1905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Rak pil 17">
            <a:extLst>
              <a:ext uri="{FF2B5EF4-FFF2-40B4-BE49-F238E27FC236}">
                <a16:creationId xmlns:a16="http://schemas.microsoft.com/office/drawing/2014/main" id="{9B21CE3F-3A76-C645-E598-CD1EDB7FBDEE}"/>
              </a:ext>
            </a:extLst>
          </p:cNvPr>
          <p:cNvCxnSpPr>
            <a:cxnSpLocks/>
          </p:cNvCxnSpPr>
          <p:nvPr/>
        </p:nvCxnSpPr>
        <p:spPr>
          <a:xfrm rot="5400000" flipH="1" flipV="1">
            <a:off x="6856893" y="3185776"/>
            <a:ext cx="3611813" cy="1588"/>
          </a:xfrm>
          <a:prstGeom prst="straightConnector1">
            <a:avLst/>
          </a:prstGeom>
          <a:ln w="1905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C3D8602-F859-8C5F-66A5-B81B0D1C7C10}"/>
              </a:ext>
            </a:extLst>
          </p:cNvPr>
          <p:cNvSpPr txBox="1"/>
          <p:nvPr/>
        </p:nvSpPr>
        <p:spPr>
          <a:xfrm>
            <a:off x="1991973" y="450757"/>
            <a:ext cx="7862913" cy="523220"/>
          </a:xfrm>
          <a:prstGeom prst="rect">
            <a:avLst/>
          </a:prstGeom>
          <a:noFill/>
        </p:spPr>
        <p:txBody>
          <a:bodyPr wrap="square">
            <a:spAutoFit/>
          </a:bodyPr>
          <a:lstStyle/>
          <a:p>
            <a:r>
              <a:rPr lang="en-US" sz="2800" dirty="0">
                <a:solidFill>
                  <a:schemeClr val="bg1"/>
                </a:solidFill>
                <a:latin typeface="Futura Medium" panose="020B0602020204020303" pitchFamily="34" charset="-79"/>
                <a:cs typeface="Futura Medium" panose="020B0602020204020303" pitchFamily="34" charset="-79"/>
              </a:rPr>
              <a:t>Leadership in the World / </a:t>
            </a:r>
            <a:r>
              <a:rPr lang="en-US" sz="2800" dirty="0" err="1">
                <a:solidFill>
                  <a:schemeClr val="bg1"/>
                </a:solidFill>
                <a:latin typeface="Futura Medium" panose="020B0602020204020303" pitchFamily="34" charset="-79"/>
                <a:cs typeface="Futura Medium" panose="020B0602020204020303" pitchFamily="34" charset="-79"/>
              </a:rPr>
              <a:t>Ledarskap</a:t>
            </a:r>
            <a:r>
              <a:rPr lang="en-US" sz="2800" dirty="0">
                <a:solidFill>
                  <a:schemeClr val="bg1"/>
                </a:solidFill>
                <a:latin typeface="Futura Medium" panose="020B0602020204020303" pitchFamily="34" charset="-79"/>
                <a:cs typeface="Futura Medium" panose="020B0602020204020303" pitchFamily="34" charset="-79"/>
              </a:rPr>
              <a:t> </a:t>
            </a:r>
            <a:r>
              <a:rPr lang="en-US" sz="2800" dirty="0" err="1">
                <a:solidFill>
                  <a:schemeClr val="bg1"/>
                </a:solidFill>
                <a:latin typeface="Futura Medium" panose="020B0602020204020303" pitchFamily="34" charset="-79"/>
                <a:cs typeface="Futura Medium" panose="020B0602020204020303" pitchFamily="34" charset="-79"/>
              </a:rPr>
              <a:t>i</a:t>
            </a:r>
            <a:r>
              <a:rPr lang="en-US" sz="2800" dirty="0">
                <a:solidFill>
                  <a:schemeClr val="bg1"/>
                </a:solidFill>
                <a:latin typeface="Futura Medium" panose="020B0602020204020303" pitchFamily="34" charset="-79"/>
                <a:cs typeface="Futura Medium" panose="020B0602020204020303" pitchFamily="34" charset="-79"/>
              </a:rPr>
              <a:t> </a:t>
            </a:r>
            <a:r>
              <a:rPr lang="en-US" sz="2800" dirty="0" err="1">
                <a:solidFill>
                  <a:schemeClr val="bg1"/>
                </a:solidFill>
                <a:latin typeface="Futura Medium" panose="020B0602020204020303" pitchFamily="34" charset="-79"/>
                <a:cs typeface="Futura Medium" panose="020B0602020204020303" pitchFamily="34" charset="-79"/>
              </a:rPr>
              <a:t>världen</a:t>
            </a:r>
            <a:endParaRPr lang="en-US" sz="28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149560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5192D-ECC9-3EA8-7650-C976CF75E794}"/>
            </a:ext>
          </a:extLst>
        </p:cNvPr>
        <p:cNvGrpSpPr/>
        <p:nvPr/>
      </p:nvGrpSpPr>
      <p:grpSpPr>
        <a:xfrm>
          <a:off x="0" y="0"/>
          <a:ext cx="0" cy="0"/>
          <a:chOff x="0" y="0"/>
          <a:chExt cx="0" cy="0"/>
        </a:xfrm>
      </p:grpSpPr>
      <p:pic>
        <p:nvPicPr>
          <p:cNvPr id="11" name="Picture 10" descr="A blue rectangle with white dots&#10;&#10;Description automatically generated">
            <a:extLst>
              <a:ext uri="{FF2B5EF4-FFF2-40B4-BE49-F238E27FC236}">
                <a16:creationId xmlns:a16="http://schemas.microsoft.com/office/drawing/2014/main" id="{EA9F55BC-DD6B-2B17-125F-ECCFCCBAAA14}"/>
              </a:ext>
            </a:extLst>
          </p:cNvPr>
          <p:cNvPicPr>
            <a:picLocks noChangeAspect="1"/>
          </p:cNvPicPr>
          <p:nvPr/>
        </p:nvPicPr>
        <p:blipFill>
          <a:blip r:embed="rId2"/>
          <a:stretch>
            <a:fillRect/>
          </a:stretch>
        </p:blipFill>
        <p:spPr>
          <a:xfrm>
            <a:off x="-83429" y="0"/>
            <a:ext cx="12275429" cy="6904929"/>
          </a:xfrm>
          <a:prstGeom prst="rect">
            <a:avLst/>
          </a:prstGeom>
        </p:spPr>
      </p:pic>
      <p:graphicFrame>
        <p:nvGraphicFramePr>
          <p:cNvPr id="2" name="Tabell 5">
            <a:extLst>
              <a:ext uri="{FF2B5EF4-FFF2-40B4-BE49-F238E27FC236}">
                <a16:creationId xmlns:a16="http://schemas.microsoft.com/office/drawing/2014/main" id="{0606C55D-2072-6600-9044-ACE5F52BDDAD}"/>
              </a:ext>
            </a:extLst>
          </p:cNvPr>
          <p:cNvGraphicFramePr>
            <a:graphicFrameLocks noGrp="1"/>
          </p:cNvGraphicFramePr>
          <p:nvPr/>
        </p:nvGraphicFramePr>
        <p:xfrm>
          <a:off x="1525486" y="1670816"/>
          <a:ext cx="1299369" cy="3611019"/>
        </p:xfrm>
        <a:graphic>
          <a:graphicData uri="http://schemas.openxmlformats.org/drawingml/2006/table">
            <a:tbl>
              <a:tblPr firstRow="1" bandRow="1">
                <a:tableStyleId>{5940675A-B579-460E-94D1-54222C63F5DA}</a:tableStyleId>
              </a:tblPr>
              <a:tblGrid>
                <a:gridCol w="1299369">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FATHER</a:t>
                      </a:r>
                    </a:p>
                    <a:p>
                      <a:pPr algn="ctr"/>
                      <a:r>
                        <a:rPr lang="sv-SE" sz="1600" b="1" dirty="0">
                          <a:latin typeface="Adobe Caslon Pro Bold"/>
                          <a:cs typeface="Adobe Caslon Pro Bold"/>
                        </a:rPr>
                        <a:t>1 </a:t>
                      </a:r>
                      <a:r>
                        <a:rPr lang="sv-SE" sz="1600" b="1" dirty="0" err="1">
                          <a:latin typeface="Adobe Caslon Pro Bold"/>
                          <a:cs typeface="Adobe Caslon Pro Bold"/>
                        </a:rPr>
                        <a:t>Cor</a:t>
                      </a:r>
                      <a:r>
                        <a:rPr lang="sv-SE" sz="1600" b="1" dirty="0">
                          <a:latin typeface="Adobe Caslon Pro Bold"/>
                          <a:cs typeface="Adobe Caslon Pro Bold"/>
                        </a:rPr>
                        <a:t>. 4:15</a:t>
                      </a:r>
                    </a:p>
                    <a:p>
                      <a:endParaRPr lang="sv-SE" sz="1600" dirty="0"/>
                    </a:p>
                  </a:txBody>
                  <a:tcPr>
                    <a:solidFill>
                      <a:schemeClr val="bg1">
                        <a:alpha val="75000"/>
                      </a:schemeClr>
                    </a:solidFill>
                  </a:tcPr>
                </a:tc>
                <a:extLst>
                  <a:ext uri="{0D108BD9-81ED-4DB2-BD59-A6C34878D82A}">
                    <a16:rowId xmlns:a16="http://schemas.microsoft.com/office/drawing/2014/main" val="10000"/>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BROTHER</a:t>
                      </a:r>
                    </a:p>
                    <a:p>
                      <a:pPr algn="ctr"/>
                      <a:r>
                        <a:rPr lang="sv-SE" sz="1600" b="1" dirty="0">
                          <a:latin typeface="Adobe Caslon Pro Bold"/>
                          <a:cs typeface="Adobe Caslon Pro Bold"/>
                        </a:rPr>
                        <a:t>Hebr.</a:t>
                      </a:r>
                      <a:r>
                        <a:rPr lang="sv-SE" sz="1600" b="1" baseline="0" dirty="0">
                          <a:latin typeface="Adobe Caslon Pro Bold"/>
                          <a:cs typeface="Adobe Caslon Pro Bold"/>
                        </a:rPr>
                        <a:t> 2:11</a:t>
                      </a:r>
                      <a:endParaRPr lang="sv-SE" sz="1600" b="1" dirty="0">
                        <a:latin typeface="Adobe Caslon Pro Bold"/>
                        <a:cs typeface="Adobe Caslon Pro Bold"/>
                      </a:endParaRPr>
                    </a:p>
                    <a:p>
                      <a:endParaRPr lang="sv-SE" sz="1600" dirty="0"/>
                    </a:p>
                  </a:txBody>
                  <a:tcPr>
                    <a:solidFill>
                      <a:schemeClr val="bg1">
                        <a:alpha val="75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SON</a:t>
                      </a:r>
                    </a:p>
                    <a:p>
                      <a:pPr algn="ctr"/>
                      <a:r>
                        <a:rPr lang="sv-SE" sz="1600" b="1" dirty="0">
                          <a:latin typeface="Adobe Caslon Pro Bold"/>
                          <a:cs typeface="Adobe Caslon Pro Bold"/>
                        </a:rPr>
                        <a:t>Hebr.</a:t>
                      </a:r>
                      <a:r>
                        <a:rPr lang="sv-SE" sz="1600" b="1" baseline="0" dirty="0">
                          <a:latin typeface="Adobe Caslon Pro Bold"/>
                          <a:cs typeface="Adobe Caslon Pro Bold"/>
                        </a:rPr>
                        <a:t> 5:8</a:t>
                      </a:r>
                      <a:endParaRPr lang="sv-SE" sz="1600" b="1" dirty="0">
                        <a:latin typeface="Adobe Caslon Pro Bold"/>
                        <a:cs typeface="Adobe Caslon Pro Bold"/>
                      </a:endParaRPr>
                    </a:p>
                  </a:txBody>
                  <a:tcPr>
                    <a:solidFill>
                      <a:schemeClr val="bg1">
                        <a:alpha val="80000"/>
                      </a:schemeClr>
                    </a:solidFill>
                  </a:tcPr>
                </a:tc>
                <a:extLst>
                  <a:ext uri="{0D108BD9-81ED-4DB2-BD59-A6C34878D82A}">
                    <a16:rowId xmlns:a16="http://schemas.microsoft.com/office/drawing/2014/main" val="10002"/>
                  </a:ext>
                </a:extLst>
              </a:tr>
            </a:tbl>
          </a:graphicData>
        </a:graphic>
      </p:graphicFrame>
      <p:graphicFrame>
        <p:nvGraphicFramePr>
          <p:cNvPr id="3" name="Tabell 7">
            <a:extLst>
              <a:ext uri="{FF2B5EF4-FFF2-40B4-BE49-F238E27FC236}">
                <a16:creationId xmlns:a16="http://schemas.microsoft.com/office/drawing/2014/main" id="{E896C8DE-E0B4-D05D-5F37-C303758D37CC}"/>
              </a:ext>
            </a:extLst>
          </p:cNvPr>
          <p:cNvGraphicFramePr>
            <a:graphicFrameLocks noGrp="1"/>
          </p:cNvGraphicFramePr>
          <p:nvPr/>
        </p:nvGraphicFramePr>
        <p:xfrm>
          <a:off x="2824855" y="1670816"/>
          <a:ext cx="1299369" cy="3611019"/>
        </p:xfrm>
        <a:graphic>
          <a:graphicData uri="http://schemas.openxmlformats.org/drawingml/2006/table">
            <a:tbl>
              <a:tblPr firstRow="1" bandRow="1">
                <a:tableStyleId>{5940675A-B579-460E-94D1-54222C63F5DA}</a:tableStyleId>
              </a:tblPr>
              <a:tblGrid>
                <a:gridCol w="1299369">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LEADER</a:t>
                      </a:r>
                    </a:p>
                    <a:p>
                      <a:pPr algn="ctr"/>
                      <a:r>
                        <a:rPr lang="sv-SE" sz="1600" b="1" dirty="0">
                          <a:latin typeface="Adobe Caslon Pro Bold"/>
                          <a:cs typeface="Adobe Caslon Pro Bold"/>
                        </a:rPr>
                        <a:t>Hebr.</a:t>
                      </a:r>
                      <a:r>
                        <a:rPr lang="sv-SE" sz="1600" b="1" baseline="0" dirty="0">
                          <a:latin typeface="Adobe Caslon Pro Bold"/>
                          <a:cs typeface="Adobe Caslon Pro Bold"/>
                        </a:rPr>
                        <a:t> 13:17</a:t>
                      </a:r>
                      <a:endParaRPr lang="sv-SE" sz="1600" b="1" dirty="0">
                        <a:latin typeface="Adobe Caslon Pro Bold"/>
                        <a:cs typeface="Adobe Caslon Pro Bold"/>
                      </a:endParaRP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r>
                        <a:rPr lang="sv-SE" sz="1600" b="1" dirty="0">
                          <a:latin typeface="Adobe Caslon Pro Bold"/>
                          <a:cs typeface="Adobe Caslon Pro Bold"/>
                        </a:rPr>
                        <a:t>CO-WORKER</a:t>
                      </a:r>
                    </a:p>
                    <a:p>
                      <a:pPr algn="ctr"/>
                      <a:r>
                        <a:rPr lang="sv-SE" sz="1600" b="1" dirty="0">
                          <a:latin typeface="Adobe Caslon Pro Bold"/>
                          <a:cs typeface="Adobe Caslon Pro Bold"/>
                        </a:rPr>
                        <a:t>1 </a:t>
                      </a:r>
                      <a:r>
                        <a:rPr lang="sv-SE" sz="1600" b="1" dirty="0" err="1">
                          <a:latin typeface="Adobe Caslon Pro Bold"/>
                          <a:cs typeface="Adobe Caslon Pro Bold"/>
                        </a:rPr>
                        <a:t>Cor</a:t>
                      </a:r>
                      <a:r>
                        <a:rPr lang="sv-SE" sz="1600" b="1" dirty="0">
                          <a:latin typeface="Adobe Caslon Pro Bold"/>
                          <a:cs typeface="Adobe Caslon Pro Bold"/>
                        </a:rPr>
                        <a:t>. 3: 1-9</a:t>
                      </a:r>
                    </a:p>
                    <a:p>
                      <a:endParaRPr lang="sv-SE" sz="1600" dirty="0"/>
                    </a:p>
                  </a:txBody>
                  <a:tcPr>
                    <a:solidFill>
                      <a:schemeClr val="bg1">
                        <a:alpha val="80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SERVANT</a:t>
                      </a:r>
                    </a:p>
                    <a:p>
                      <a:pPr algn="ctr"/>
                      <a:r>
                        <a:rPr lang="sv-SE" sz="1600" b="1" dirty="0">
                          <a:latin typeface="Adobe Caslon Pro Bold"/>
                          <a:cs typeface="Adobe Caslon Pro Bold"/>
                        </a:rPr>
                        <a:t>Joh. 13: 1-17</a:t>
                      </a:r>
                    </a:p>
                  </a:txBody>
                  <a:tcPr>
                    <a:solidFill>
                      <a:schemeClr val="bg1">
                        <a:alpha val="80000"/>
                      </a:schemeClr>
                    </a:solidFill>
                  </a:tcPr>
                </a:tc>
                <a:extLst>
                  <a:ext uri="{0D108BD9-81ED-4DB2-BD59-A6C34878D82A}">
                    <a16:rowId xmlns:a16="http://schemas.microsoft.com/office/drawing/2014/main" val="10002"/>
                  </a:ext>
                </a:extLst>
              </a:tr>
            </a:tbl>
          </a:graphicData>
        </a:graphic>
      </p:graphicFrame>
      <p:graphicFrame>
        <p:nvGraphicFramePr>
          <p:cNvPr id="4" name="Tabell 8">
            <a:extLst>
              <a:ext uri="{FF2B5EF4-FFF2-40B4-BE49-F238E27FC236}">
                <a16:creationId xmlns:a16="http://schemas.microsoft.com/office/drawing/2014/main" id="{267062D1-DB9B-9A55-DD9C-7E1599B76EA2}"/>
              </a:ext>
            </a:extLst>
          </p:cNvPr>
          <p:cNvGraphicFramePr>
            <a:graphicFrameLocks noGrp="1"/>
          </p:cNvGraphicFramePr>
          <p:nvPr/>
        </p:nvGraphicFramePr>
        <p:xfrm>
          <a:off x="4124224" y="1670816"/>
          <a:ext cx="1800000" cy="3611019"/>
        </p:xfrm>
        <a:graphic>
          <a:graphicData uri="http://schemas.openxmlformats.org/drawingml/2006/table">
            <a:tbl>
              <a:tblPr firstRow="1" bandRow="1">
                <a:tableStyleId>{5940675A-B579-460E-94D1-54222C63F5DA}</a:tableStyleId>
              </a:tblPr>
              <a:tblGrid>
                <a:gridCol w="1800000">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RESPONSIBLE</a:t>
                      </a: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INTER-DEPENDENCY</a:t>
                      </a:r>
                    </a:p>
                    <a:p>
                      <a:endParaRPr lang="sv-SE" sz="1600" dirty="0"/>
                    </a:p>
                  </a:txBody>
                  <a:tcPr>
                    <a:solidFill>
                      <a:schemeClr val="bg1">
                        <a:alpha val="80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DEPENDENCY</a:t>
                      </a:r>
                    </a:p>
                  </a:txBody>
                  <a:tcPr>
                    <a:solidFill>
                      <a:schemeClr val="bg1">
                        <a:alpha val="80000"/>
                      </a:schemeClr>
                    </a:solidFill>
                  </a:tcPr>
                </a:tc>
                <a:extLst>
                  <a:ext uri="{0D108BD9-81ED-4DB2-BD59-A6C34878D82A}">
                    <a16:rowId xmlns:a16="http://schemas.microsoft.com/office/drawing/2014/main" val="10002"/>
                  </a:ext>
                </a:extLst>
              </a:tr>
            </a:tbl>
          </a:graphicData>
        </a:graphic>
      </p:graphicFrame>
      <p:graphicFrame>
        <p:nvGraphicFramePr>
          <p:cNvPr id="5" name="Tabell 9">
            <a:extLst>
              <a:ext uri="{FF2B5EF4-FFF2-40B4-BE49-F238E27FC236}">
                <a16:creationId xmlns:a16="http://schemas.microsoft.com/office/drawing/2014/main" id="{16B740BC-60AD-6D3C-57A4-0BCA03EBD72D}"/>
              </a:ext>
            </a:extLst>
          </p:cNvPr>
          <p:cNvGraphicFramePr>
            <a:graphicFrameLocks noGrp="1"/>
          </p:cNvGraphicFramePr>
          <p:nvPr/>
        </p:nvGraphicFramePr>
        <p:xfrm>
          <a:off x="5924224" y="1670816"/>
          <a:ext cx="1299369" cy="3611019"/>
        </p:xfrm>
        <a:graphic>
          <a:graphicData uri="http://schemas.openxmlformats.org/drawingml/2006/table">
            <a:tbl>
              <a:tblPr firstRow="1" bandRow="1">
                <a:tableStyleId>{5940675A-B579-460E-94D1-54222C63F5DA}</a:tableStyleId>
              </a:tblPr>
              <a:tblGrid>
                <a:gridCol w="1299369">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GIVES</a:t>
                      </a: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SHARES</a:t>
                      </a:r>
                      <a:endParaRPr lang="sv-SE" sz="1600" dirty="0"/>
                    </a:p>
                  </a:txBody>
                  <a:tcPr>
                    <a:solidFill>
                      <a:schemeClr val="bg1">
                        <a:alpha val="80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RECEIVES</a:t>
                      </a:r>
                    </a:p>
                  </a:txBody>
                  <a:tcPr>
                    <a:solidFill>
                      <a:schemeClr val="bg1">
                        <a:alpha val="80000"/>
                      </a:schemeClr>
                    </a:solidFill>
                  </a:tcPr>
                </a:tc>
                <a:extLst>
                  <a:ext uri="{0D108BD9-81ED-4DB2-BD59-A6C34878D82A}">
                    <a16:rowId xmlns:a16="http://schemas.microsoft.com/office/drawing/2014/main" val="10002"/>
                  </a:ext>
                </a:extLst>
              </a:tr>
            </a:tbl>
          </a:graphicData>
        </a:graphic>
      </p:graphicFrame>
      <p:graphicFrame>
        <p:nvGraphicFramePr>
          <p:cNvPr id="6" name="Tabell 10">
            <a:extLst>
              <a:ext uri="{FF2B5EF4-FFF2-40B4-BE49-F238E27FC236}">
                <a16:creationId xmlns:a16="http://schemas.microsoft.com/office/drawing/2014/main" id="{FDFE9B7B-BDBB-AE9A-544F-14D4F43722EE}"/>
              </a:ext>
            </a:extLst>
          </p:cNvPr>
          <p:cNvGraphicFramePr>
            <a:graphicFrameLocks noGrp="1"/>
          </p:cNvGraphicFramePr>
          <p:nvPr/>
        </p:nvGraphicFramePr>
        <p:xfrm>
          <a:off x="7223593" y="1670816"/>
          <a:ext cx="1440000" cy="3611019"/>
        </p:xfrm>
        <a:graphic>
          <a:graphicData uri="http://schemas.openxmlformats.org/drawingml/2006/table">
            <a:tbl>
              <a:tblPr firstRow="1" bandRow="1">
                <a:tableStyleId>{5940675A-B579-460E-94D1-54222C63F5DA}</a:tableStyleId>
              </a:tblPr>
              <a:tblGrid>
                <a:gridCol w="1440000">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LEADS</a:t>
                      </a: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STAND </a:t>
                      </a:r>
                    </a:p>
                    <a:p>
                      <a:pPr algn="ctr"/>
                      <a:r>
                        <a:rPr lang="sv-SE" sz="1600" b="1" dirty="0">
                          <a:latin typeface="Adobe Caslon Pro Bold"/>
                          <a:cs typeface="Adobe Caslon Pro Bold"/>
                        </a:rPr>
                        <a:t>TOGETHER</a:t>
                      </a:r>
                    </a:p>
                    <a:p>
                      <a:endParaRPr lang="sv-SE" sz="1600" dirty="0"/>
                    </a:p>
                  </a:txBody>
                  <a:tcPr>
                    <a:solidFill>
                      <a:schemeClr val="bg1">
                        <a:alpha val="67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SUBMITS</a:t>
                      </a:r>
                    </a:p>
                  </a:txBody>
                  <a:tcPr>
                    <a:solidFill>
                      <a:schemeClr val="bg1">
                        <a:alpha val="67000"/>
                      </a:schemeClr>
                    </a:solidFill>
                  </a:tcPr>
                </a:tc>
                <a:extLst>
                  <a:ext uri="{0D108BD9-81ED-4DB2-BD59-A6C34878D82A}">
                    <a16:rowId xmlns:a16="http://schemas.microsoft.com/office/drawing/2014/main" val="10002"/>
                  </a:ext>
                </a:extLst>
              </a:tr>
            </a:tbl>
          </a:graphicData>
        </a:graphic>
      </p:graphicFrame>
      <p:graphicFrame>
        <p:nvGraphicFramePr>
          <p:cNvPr id="7" name="Tabell 11">
            <a:extLst>
              <a:ext uri="{FF2B5EF4-FFF2-40B4-BE49-F238E27FC236}">
                <a16:creationId xmlns:a16="http://schemas.microsoft.com/office/drawing/2014/main" id="{8DBA044F-FDAD-EEE7-25A8-0E83639EBD4A}"/>
              </a:ext>
            </a:extLst>
          </p:cNvPr>
          <p:cNvGraphicFramePr>
            <a:graphicFrameLocks noGrp="1"/>
          </p:cNvGraphicFramePr>
          <p:nvPr/>
        </p:nvGraphicFramePr>
        <p:xfrm>
          <a:off x="8663593" y="1670816"/>
          <a:ext cx="1620000" cy="3611019"/>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20000"/>
                    </a:ext>
                  </a:extLst>
                </a:gridCol>
              </a:tblGrid>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DECIDES</a:t>
                      </a:r>
                    </a:p>
                    <a:p>
                      <a:endParaRPr lang="sv-SE" sz="1600" dirty="0"/>
                    </a:p>
                  </a:txBody>
                  <a:tcPr>
                    <a:solidFill>
                      <a:schemeClr val="bg1">
                        <a:alpha val="80000"/>
                      </a:schemeClr>
                    </a:solidFill>
                  </a:tcPr>
                </a:tc>
                <a:extLst>
                  <a:ext uri="{0D108BD9-81ED-4DB2-BD59-A6C34878D82A}">
                    <a16:rowId xmlns:a16="http://schemas.microsoft.com/office/drawing/2014/main" val="10000"/>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ARE IN</a:t>
                      </a:r>
                    </a:p>
                    <a:p>
                      <a:pPr algn="ctr"/>
                      <a:r>
                        <a:rPr lang="sv-SE" sz="1600" b="1" dirty="0">
                          <a:latin typeface="Adobe Caslon Pro Bold"/>
                          <a:cs typeface="Adobe Caslon Pro Bold"/>
                        </a:rPr>
                        <a:t>AGREEMENT</a:t>
                      </a:r>
                    </a:p>
                    <a:p>
                      <a:endParaRPr lang="sv-SE" sz="1600" dirty="0"/>
                    </a:p>
                  </a:txBody>
                  <a:tcPr>
                    <a:solidFill>
                      <a:schemeClr val="bg1">
                        <a:alpha val="67000"/>
                      </a:schemeClr>
                    </a:solidFill>
                  </a:tcPr>
                </a:tc>
                <a:extLst>
                  <a:ext uri="{0D108BD9-81ED-4DB2-BD59-A6C34878D82A}">
                    <a16:rowId xmlns:a16="http://schemas.microsoft.com/office/drawing/2014/main" val="10001"/>
                  </a:ext>
                </a:extLst>
              </a:tr>
              <a:tr h="1203673">
                <a:tc>
                  <a:txBody>
                    <a:bodyPr/>
                    <a:lstStyle/>
                    <a:p>
                      <a:pPr algn="ctr"/>
                      <a:endParaRPr lang="sv-SE" sz="1600" b="1" dirty="0">
                        <a:latin typeface="Adobe Caslon Pro Bold"/>
                        <a:cs typeface="Adobe Caslon Pro Bold"/>
                      </a:endParaRPr>
                    </a:p>
                    <a:p>
                      <a:pPr algn="ctr"/>
                      <a:r>
                        <a:rPr lang="sv-SE" sz="1600" b="1" dirty="0">
                          <a:latin typeface="Adobe Caslon Pro Bold"/>
                          <a:cs typeface="Adobe Caslon Pro Bold"/>
                        </a:rPr>
                        <a:t>OBEYS</a:t>
                      </a:r>
                    </a:p>
                  </a:txBody>
                  <a:tcPr>
                    <a:solidFill>
                      <a:schemeClr val="bg1">
                        <a:alpha val="67000"/>
                      </a:schemeClr>
                    </a:solidFill>
                  </a:tcPr>
                </a:tc>
                <a:extLst>
                  <a:ext uri="{0D108BD9-81ED-4DB2-BD59-A6C34878D82A}">
                    <a16:rowId xmlns:a16="http://schemas.microsoft.com/office/drawing/2014/main" val="10002"/>
                  </a:ext>
                </a:extLst>
              </a:tr>
            </a:tbl>
          </a:graphicData>
        </a:graphic>
      </p:graphicFrame>
      <p:cxnSp>
        <p:nvCxnSpPr>
          <p:cNvPr id="8" name="Rak pil 14">
            <a:extLst>
              <a:ext uri="{FF2B5EF4-FFF2-40B4-BE49-F238E27FC236}">
                <a16:creationId xmlns:a16="http://schemas.microsoft.com/office/drawing/2014/main" id="{47EA183C-7844-4283-4D37-96DEB022D8C6}"/>
              </a:ext>
            </a:extLst>
          </p:cNvPr>
          <p:cNvCxnSpPr>
            <a:cxnSpLocks/>
          </p:cNvCxnSpPr>
          <p:nvPr/>
        </p:nvCxnSpPr>
        <p:spPr>
          <a:xfrm flipH="1" flipV="1">
            <a:off x="2791026" y="1380666"/>
            <a:ext cx="1" cy="4078025"/>
          </a:xfrm>
          <a:prstGeom prst="straightConnector1">
            <a:avLst/>
          </a:prstGeom>
          <a:ln w="1905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Rak pil 16">
            <a:extLst>
              <a:ext uri="{FF2B5EF4-FFF2-40B4-BE49-F238E27FC236}">
                <a16:creationId xmlns:a16="http://schemas.microsoft.com/office/drawing/2014/main" id="{C502C9F0-AA7E-6962-FBA3-9E988B803125}"/>
              </a:ext>
            </a:extLst>
          </p:cNvPr>
          <p:cNvCxnSpPr>
            <a:cxnSpLocks/>
          </p:cNvCxnSpPr>
          <p:nvPr/>
        </p:nvCxnSpPr>
        <p:spPr>
          <a:xfrm flipV="1">
            <a:off x="5924224" y="1380665"/>
            <a:ext cx="0" cy="4006772"/>
          </a:xfrm>
          <a:prstGeom prst="straightConnector1">
            <a:avLst/>
          </a:prstGeom>
          <a:ln w="1905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 name="Rak pil 17">
            <a:extLst>
              <a:ext uri="{FF2B5EF4-FFF2-40B4-BE49-F238E27FC236}">
                <a16:creationId xmlns:a16="http://schemas.microsoft.com/office/drawing/2014/main" id="{FE7E4BAF-005F-9FC7-A72E-472214DEC856}"/>
              </a:ext>
            </a:extLst>
          </p:cNvPr>
          <p:cNvCxnSpPr>
            <a:cxnSpLocks/>
          </p:cNvCxnSpPr>
          <p:nvPr/>
        </p:nvCxnSpPr>
        <p:spPr>
          <a:xfrm flipV="1">
            <a:off x="8663593" y="1380664"/>
            <a:ext cx="0" cy="4006773"/>
          </a:xfrm>
          <a:prstGeom prst="straightConnector1">
            <a:avLst/>
          </a:prstGeom>
          <a:ln w="1905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5EA8412-F040-A692-C372-CF1B8D2B4229}"/>
              </a:ext>
            </a:extLst>
          </p:cNvPr>
          <p:cNvSpPr txBox="1"/>
          <p:nvPr/>
        </p:nvSpPr>
        <p:spPr>
          <a:xfrm>
            <a:off x="1504635" y="335653"/>
            <a:ext cx="8839177" cy="523220"/>
          </a:xfrm>
          <a:prstGeom prst="rect">
            <a:avLst/>
          </a:prstGeom>
          <a:noFill/>
        </p:spPr>
        <p:txBody>
          <a:bodyPr wrap="square">
            <a:spAutoFit/>
          </a:bodyPr>
          <a:lstStyle/>
          <a:p>
            <a:r>
              <a:rPr lang="en-US" sz="2800" dirty="0">
                <a:solidFill>
                  <a:schemeClr val="bg1"/>
                </a:solidFill>
                <a:latin typeface="Futura Medium" panose="020B0602020204020303" pitchFamily="34" charset="-79"/>
                <a:cs typeface="Futura Medium" panose="020B0602020204020303" pitchFamily="34" charset="-79"/>
              </a:rPr>
              <a:t>Leadership in God’s Kingdom/ </a:t>
            </a:r>
            <a:r>
              <a:rPr lang="en-US" sz="2800" dirty="0" err="1">
                <a:solidFill>
                  <a:schemeClr val="bg1"/>
                </a:solidFill>
                <a:latin typeface="Futura Medium" panose="020B0602020204020303" pitchFamily="34" charset="-79"/>
                <a:cs typeface="Futura Medium" panose="020B0602020204020303" pitchFamily="34" charset="-79"/>
              </a:rPr>
              <a:t>Ledarskap</a:t>
            </a:r>
            <a:r>
              <a:rPr lang="en-US" sz="2800" dirty="0">
                <a:solidFill>
                  <a:schemeClr val="bg1"/>
                </a:solidFill>
                <a:latin typeface="Futura Medium" panose="020B0602020204020303" pitchFamily="34" charset="-79"/>
                <a:cs typeface="Futura Medium" panose="020B0602020204020303" pitchFamily="34" charset="-79"/>
              </a:rPr>
              <a:t> </a:t>
            </a:r>
            <a:r>
              <a:rPr lang="en-US" sz="2800" dirty="0" err="1">
                <a:solidFill>
                  <a:schemeClr val="bg1"/>
                </a:solidFill>
                <a:latin typeface="Futura Medium" panose="020B0602020204020303" pitchFamily="34" charset="-79"/>
                <a:cs typeface="Futura Medium" panose="020B0602020204020303" pitchFamily="34" charset="-79"/>
              </a:rPr>
              <a:t>i</a:t>
            </a:r>
            <a:r>
              <a:rPr lang="en-US" sz="2800" dirty="0">
                <a:solidFill>
                  <a:schemeClr val="bg1"/>
                </a:solidFill>
                <a:latin typeface="Futura Medium" panose="020B0602020204020303" pitchFamily="34" charset="-79"/>
                <a:cs typeface="Futura Medium" panose="020B0602020204020303" pitchFamily="34" charset="-79"/>
              </a:rPr>
              <a:t> </a:t>
            </a:r>
            <a:r>
              <a:rPr lang="en-US" sz="2800" dirty="0" err="1">
                <a:solidFill>
                  <a:schemeClr val="bg1"/>
                </a:solidFill>
                <a:latin typeface="Futura Medium" panose="020B0602020204020303" pitchFamily="34" charset="-79"/>
                <a:cs typeface="Futura Medium" panose="020B0602020204020303" pitchFamily="34" charset="-79"/>
              </a:rPr>
              <a:t>Guds</a:t>
            </a:r>
            <a:r>
              <a:rPr lang="en-US" sz="2800" dirty="0">
                <a:solidFill>
                  <a:schemeClr val="bg1"/>
                </a:solidFill>
                <a:latin typeface="Futura Medium" panose="020B0602020204020303" pitchFamily="34" charset="-79"/>
                <a:cs typeface="Futura Medium" panose="020B0602020204020303" pitchFamily="34" charset="-79"/>
              </a:rPr>
              <a:t> </a:t>
            </a:r>
            <a:r>
              <a:rPr lang="en-US" sz="2800" dirty="0" err="1">
                <a:solidFill>
                  <a:schemeClr val="bg1"/>
                </a:solidFill>
                <a:latin typeface="Futura Medium" panose="020B0602020204020303" pitchFamily="34" charset="-79"/>
                <a:cs typeface="Futura Medium" panose="020B0602020204020303" pitchFamily="34" charset="-79"/>
              </a:rPr>
              <a:t>rike</a:t>
            </a:r>
            <a:endParaRPr lang="en-US" sz="2800" dirty="0">
              <a:solidFill>
                <a:schemeClr val="bg1"/>
              </a:solidFill>
              <a:latin typeface="Futura Medium" panose="020B0602020204020303" pitchFamily="34" charset="-79"/>
              <a:cs typeface="Futura Medium" panose="020B0602020204020303" pitchFamily="34" charset="-79"/>
            </a:endParaRPr>
          </a:p>
        </p:txBody>
      </p:sp>
    </p:spTree>
    <p:extLst>
      <p:ext uri="{BB962C8B-B14F-4D97-AF65-F5344CB8AC3E}">
        <p14:creationId xmlns:p14="http://schemas.microsoft.com/office/powerpoint/2010/main" val="378355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7" presetClass="exit" presetSubtype="0" fill="hold" nodeType="clickEffect">
                                  <p:stCondLst>
                                    <p:cond delay="0"/>
                                  </p:stCondLst>
                                  <p:childTnLst>
                                    <p:animEffect transition="out" filter="fade">
                                      <p:cBhvr>
                                        <p:cTn id="54" dur="3000"/>
                                        <p:tgtEl>
                                          <p:spTgt spid="10"/>
                                        </p:tgtEl>
                                      </p:cBhvr>
                                    </p:animEffect>
                                    <p:anim calcmode="lin" valueType="num">
                                      <p:cBhvr>
                                        <p:cTn id="55" dur="3000"/>
                                        <p:tgtEl>
                                          <p:spTgt spid="10"/>
                                        </p:tgtEl>
                                        <p:attrNameLst>
                                          <p:attrName>ppt_x</p:attrName>
                                        </p:attrNameLst>
                                      </p:cBhvr>
                                      <p:tavLst>
                                        <p:tav tm="0">
                                          <p:val>
                                            <p:strVal val="ppt_x"/>
                                          </p:val>
                                        </p:tav>
                                        <p:tav tm="100000">
                                          <p:val>
                                            <p:strVal val="ppt_x"/>
                                          </p:val>
                                        </p:tav>
                                      </p:tavLst>
                                    </p:anim>
                                    <p:anim calcmode="lin" valueType="num">
                                      <p:cBhvr>
                                        <p:cTn id="56" dur="300" decel="100000"/>
                                        <p:tgtEl>
                                          <p:spTgt spid="10"/>
                                        </p:tgtEl>
                                        <p:attrNameLst>
                                          <p:attrName>ppt_y</p:attrName>
                                        </p:attrNameLst>
                                      </p:cBhvr>
                                      <p:tavLst>
                                        <p:tav tm="0">
                                          <p:val>
                                            <p:strVal val="ppt_y"/>
                                          </p:val>
                                        </p:tav>
                                        <p:tav tm="100000">
                                          <p:val>
                                            <p:strVal val="ppt_y-.03"/>
                                          </p:val>
                                        </p:tav>
                                      </p:tavLst>
                                    </p:anim>
                                    <p:anim calcmode="lin" valueType="num">
                                      <p:cBhvr>
                                        <p:cTn id="57" dur="2700" accel="100000">
                                          <p:stCondLst>
                                            <p:cond delay="300"/>
                                          </p:stCondLst>
                                        </p:cTn>
                                        <p:tgtEl>
                                          <p:spTgt spid="10"/>
                                        </p:tgtEl>
                                        <p:attrNameLst>
                                          <p:attrName>ppt_y</p:attrName>
                                        </p:attrNameLst>
                                      </p:cBhvr>
                                      <p:tavLst>
                                        <p:tav tm="0">
                                          <p:val>
                                            <p:strVal val="ppt_y"/>
                                          </p:val>
                                        </p:tav>
                                        <p:tav tm="100000">
                                          <p:val>
                                            <p:strVal val="ppt_y+1"/>
                                          </p:val>
                                        </p:tav>
                                      </p:tavLst>
                                    </p:anim>
                                    <p:set>
                                      <p:cBhvr>
                                        <p:cTn id="58" dur="1" fill="hold">
                                          <p:stCondLst>
                                            <p:cond delay="29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7" presetClass="exit" presetSubtype="0" fill="hold" nodeType="clickEffect">
                                  <p:stCondLst>
                                    <p:cond delay="0"/>
                                  </p:stCondLst>
                                  <p:childTnLst>
                                    <p:animEffect transition="out" filter="fade">
                                      <p:cBhvr>
                                        <p:cTn id="62" dur="3000"/>
                                        <p:tgtEl>
                                          <p:spTgt spid="9"/>
                                        </p:tgtEl>
                                      </p:cBhvr>
                                    </p:animEffect>
                                    <p:anim calcmode="lin" valueType="num">
                                      <p:cBhvr>
                                        <p:cTn id="63" dur="3000"/>
                                        <p:tgtEl>
                                          <p:spTgt spid="9"/>
                                        </p:tgtEl>
                                        <p:attrNameLst>
                                          <p:attrName>ppt_x</p:attrName>
                                        </p:attrNameLst>
                                      </p:cBhvr>
                                      <p:tavLst>
                                        <p:tav tm="0">
                                          <p:val>
                                            <p:strVal val="ppt_x"/>
                                          </p:val>
                                        </p:tav>
                                        <p:tav tm="100000">
                                          <p:val>
                                            <p:strVal val="ppt_x"/>
                                          </p:val>
                                        </p:tav>
                                      </p:tavLst>
                                    </p:anim>
                                    <p:anim calcmode="lin" valueType="num">
                                      <p:cBhvr>
                                        <p:cTn id="64" dur="300" decel="100000"/>
                                        <p:tgtEl>
                                          <p:spTgt spid="9"/>
                                        </p:tgtEl>
                                        <p:attrNameLst>
                                          <p:attrName>ppt_y</p:attrName>
                                        </p:attrNameLst>
                                      </p:cBhvr>
                                      <p:tavLst>
                                        <p:tav tm="0">
                                          <p:val>
                                            <p:strVal val="ppt_y"/>
                                          </p:val>
                                        </p:tav>
                                        <p:tav tm="100000">
                                          <p:val>
                                            <p:strVal val="ppt_y-.03"/>
                                          </p:val>
                                        </p:tav>
                                      </p:tavLst>
                                    </p:anim>
                                    <p:anim calcmode="lin" valueType="num">
                                      <p:cBhvr>
                                        <p:cTn id="65" dur="2700" accel="100000">
                                          <p:stCondLst>
                                            <p:cond delay="300"/>
                                          </p:stCondLst>
                                        </p:cTn>
                                        <p:tgtEl>
                                          <p:spTgt spid="9"/>
                                        </p:tgtEl>
                                        <p:attrNameLst>
                                          <p:attrName>ppt_y</p:attrName>
                                        </p:attrNameLst>
                                      </p:cBhvr>
                                      <p:tavLst>
                                        <p:tav tm="0">
                                          <p:val>
                                            <p:strVal val="ppt_y"/>
                                          </p:val>
                                        </p:tav>
                                        <p:tav tm="100000">
                                          <p:val>
                                            <p:strVal val="ppt_y+1"/>
                                          </p:val>
                                        </p:tav>
                                      </p:tavLst>
                                    </p:anim>
                                    <p:set>
                                      <p:cBhvr>
                                        <p:cTn id="66" dur="1" fill="hold">
                                          <p:stCondLst>
                                            <p:cond delay="29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7" presetClass="exit" presetSubtype="0" fill="hold" nodeType="clickEffect">
                                  <p:stCondLst>
                                    <p:cond delay="0"/>
                                  </p:stCondLst>
                                  <p:childTnLst>
                                    <p:animEffect transition="out" filter="fade">
                                      <p:cBhvr>
                                        <p:cTn id="70" dur="3000"/>
                                        <p:tgtEl>
                                          <p:spTgt spid="8"/>
                                        </p:tgtEl>
                                      </p:cBhvr>
                                    </p:animEffect>
                                    <p:anim calcmode="lin" valueType="num">
                                      <p:cBhvr>
                                        <p:cTn id="71" dur="3000"/>
                                        <p:tgtEl>
                                          <p:spTgt spid="8"/>
                                        </p:tgtEl>
                                        <p:attrNameLst>
                                          <p:attrName>ppt_x</p:attrName>
                                        </p:attrNameLst>
                                      </p:cBhvr>
                                      <p:tavLst>
                                        <p:tav tm="0">
                                          <p:val>
                                            <p:strVal val="ppt_x"/>
                                          </p:val>
                                        </p:tav>
                                        <p:tav tm="100000">
                                          <p:val>
                                            <p:strVal val="ppt_x"/>
                                          </p:val>
                                        </p:tav>
                                      </p:tavLst>
                                    </p:anim>
                                    <p:anim calcmode="lin" valueType="num">
                                      <p:cBhvr>
                                        <p:cTn id="72" dur="300" decel="100000"/>
                                        <p:tgtEl>
                                          <p:spTgt spid="8"/>
                                        </p:tgtEl>
                                        <p:attrNameLst>
                                          <p:attrName>ppt_y</p:attrName>
                                        </p:attrNameLst>
                                      </p:cBhvr>
                                      <p:tavLst>
                                        <p:tav tm="0">
                                          <p:val>
                                            <p:strVal val="ppt_y"/>
                                          </p:val>
                                        </p:tav>
                                        <p:tav tm="100000">
                                          <p:val>
                                            <p:strVal val="ppt_y-.03"/>
                                          </p:val>
                                        </p:tav>
                                      </p:tavLst>
                                    </p:anim>
                                    <p:anim calcmode="lin" valueType="num">
                                      <p:cBhvr>
                                        <p:cTn id="73" dur="2700" accel="100000">
                                          <p:stCondLst>
                                            <p:cond delay="300"/>
                                          </p:stCondLst>
                                        </p:cTn>
                                        <p:tgtEl>
                                          <p:spTgt spid="8"/>
                                        </p:tgtEl>
                                        <p:attrNameLst>
                                          <p:attrName>ppt_y</p:attrName>
                                        </p:attrNameLst>
                                      </p:cBhvr>
                                      <p:tavLst>
                                        <p:tav tm="0">
                                          <p:val>
                                            <p:strVal val="ppt_y"/>
                                          </p:val>
                                        </p:tav>
                                        <p:tav tm="100000">
                                          <p:val>
                                            <p:strVal val="ppt_y+1"/>
                                          </p:val>
                                        </p:tav>
                                      </p:tavLst>
                                    </p:anim>
                                    <p:set>
                                      <p:cBhvr>
                                        <p:cTn id="74" dur="1" fill="hold">
                                          <p:stCondLst>
                                            <p:cond delay="2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B9EE1-8283-AE88-C407-16F8B74EBD01}"/>
            </a:ext>
          </a:extLst>
        </p:cNvPr>
        <p:cNvGrpSpPr/>
        <p:nvPr/>
      </p:nvGrpSpPr>
      <p:grpSpPr>
        <a:xfrm>
          <a:off x="0" y="0"/>
          <a:ext cx="0" cy="0"/>
          <a:chOff x="0" y="0"/>
          <a:chExt cx="0" cy="0"/>
        </a:xfrm>
      </p:grpSpPr>
      <p:pic>
        <p:nvPicPr>
          <p:cNvPr id="4" name="Picture 3" descr="A colorful spinner with text&#10;&#10;Description automatically generated">
            <a:extLst>
              <a:ext uri="{FF2B5EF4-FFF2-40B4-BE49-F238E27FC236}">
                <a16:creationId xmlns:a16="http://schemas.microsoft.com/office/drawing/2014/main" id="{4355DD06-BB09-353A-AC0D-1E9F10109B1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62107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84E90-D7A6-0B6E-F854-D19509E2BAF5}"/>
              </a:ext>
            </a:extLst>
          </p:cNvPr>
          <p:cNvSpPr>
            <a:spLocks noGrp="1"/>
          </p:cNvSpPr>
          <p:nvPr>
            <p:ph type="title"/>
          </p:nvPr>
        </p:nvSpPr>
        <p:spPr/>
        <p:txBody>
          <a:bodyPr/>
          <a:lstStyle/>
          <a:p>
            <a:endParaRPr lang="en-US"/>
          </a:p>
        </p:txBody>
      </p:sp>
      <p:pic>
        <p:nvPicPr>
          <p:cNvPr id="5" name="Content Placeholder 4" descr="A colorful spinner with text&#10;&#10;Description automatically generated">
            <a:extLst>
              <a:ext uri="{FF2B5EF4-FFF2-40B4-BE49-F238E27FC236}">
                <a16:creationId xmlns:a16="http://schemas.microsoft.com/office/drawing/2014/main" id="{520BA86A-8A1D-864A-774F-178D7D22A8BA}"/>
              </a:ext>
            </a:extLst>
          </p:cNvPr>
          <p:cNvPicPr>
            <a:picLocks noGrp="1" noChangeAspect="1"/>
          </p:cNvPicPr>
          <p:nvPr>
            <p:ph idx="1"/>
          </p:nvPr>
        </p:nvPicPr>
        <p:blipFill>
          <a:blip r:embed="rId2"/>
          <a:stretch>
            <a:fillRect/>
          </a:stretch>
        </p:blipFill>
        <p:spPr>
          <a:xfrm>
            <a:off x="0" y="0"/>
            <a:ext cx="12192000" cy="6858000"/>
          </a:xfrm>
        </p:spPr>
      </p:pic>
    </p:spTree>
    <p:extLst>
      <p:ext uri="{BB962C8B-B14F-4D97-AF65-F5344CB8AC3E}">
        <p14:creationId xmlns:p14="http://schemas.microsoft.com/office/powerpoint/2010/main" val="32080051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2916</TotalTime>
  <Words>642</Words>
  <Application>Microsoft Macintosh PowerPoint</Application>
  <PresentationFormat>Widescreen</PresentationFormat>
  <Paragraphs>149</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Adobe Caslon Pro Bold</vt:lpstr>
      <vt:lpstr>Aptos</vt:lpstr>
      <vt:lpstr>Aptos Display</vt:lpstr>
      <vt:lpstr>Arial</vt:lpstr>
      <vt:lpstr>Futura</vt:lpstr>
      <vt:lpstr>Futura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time to identify your committed relationships, describe them, in which areas can you grow, explain why.  Take time to share these needs with someone else and take time to pray for God to release them to you.  --------  Ta dig tid att identifiera dina överlåtna relationer, beskriv dem, inom vilka områden kan du växa, förklara varför.  Ta dig tid att dela dessa behov med någon annan och ta dig tid att be att Gud ska frigöra dem till dig.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john van dinther</dc:creator>
  <cp:lastModifiedBy>john van dinther</cp:lastModifiedBy>
  <cp:revision>3</cp:revision>
  <dcterms:created xsi:type="dcterms:W3CDTF">2024-11-03T09:21:51Z</dcterms:created>
  <dcterms:modified xsi:type="dcterms:W3CDTF">2024-11-05T20:09:54Z</dcterms:modified>
</cp:coreProperties>
</file>